
<file path=[Content_Types].xml><?xml version="1.0" encoding="utf-8"?>
<Types xmlns="http://schemas.openxmlformats.org/package/2006/content-types">
  <Override PartName="/ppt/slides/slide94.xml" ContentType="application/vnd.openxmlformats-officedocument.presentationml.slide+xml"/>
  <Override PartName="/ppt/slides/slide142.xml" ContentType="application/vnd.openxmlformats-officedocument.presentationml.slide+xml"/>
  <Override PartName="/ppt/tags/tag8.xml" ContentType="application/vnd.openxmlformats-officedocument.presentationml.tags+xml"/>
  <Override PartName="/ppt/tags/tag238.xml" ContentType="application/vnd.openxmlformats-officedocument.presentationml.tags+xml"/>
  <Override PartName="/ppt/slides/slide218.xml" ContentType="application/vnd.openxmlformats-officedocument.presentationml.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tags/tag263.xml" ContentType="application/vnd.openxmlformats-officedocument.presentationml.tags+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notesSlides/notesSlide16.xml" ContentType="application/vnd.openxmlformats-officedocument.presentationml.notesSlide+xml"/>
  <Override PartName="/ppt/tags/tag38.xml" ContentType="application/vnd.openxmlformats-officedocument.presentationml.tags+xml"/>
  <Override PartName="/ppt/tags/tag63.xml" ContentType="application/vnd.openxmlformats-officedocument.presentationml.tags+xml"/>
  <Override PartName="/ppt/notesSlides/notesSlide41.xml" ContentType="application/vnd.openxmlformats-officedocument.presentationml.notesSlide+xml"/>
  <Override PartName="/ppt/tags/tag178.xml" ContentType="application/vnd.openxmlformats-officedocument.presentationml.tags+xml"/>
  <Override PartName="/ppt/slides/slide158.xml" ContentType="application/vnd.openxmlformats-officedocument.presentationml.slide+xml"/>
  <Override PartName="/ppt/tags/tag109.xml" ContentType="application/vnd.openxmlformats-officedocument.presentationml.tags+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tags/tag41.xml" ContentType="application/vnd.openxmlformats-officedocument.presentationml.tags+xml"/>
  <Override PartName="/ppt/diagrams/data2.xml" ContentType="application/vnd.openxmlformats-officedocument.drawingml.diagramData+xml"/>
  <Override PartName="/ppt/notesSlides/notesSlide157.xml" ContentType="application/vnd.openxmlformats-officedocument.presentationml.notesSlide+xml"/>
  <Override PartName="/ppt/tags/tag279.xml" ContentType="application/vnd.openxmlformats-officedocument.presentationml.tags+xml"/>
  <Override PartName="/ppt/slides/slide88.xml" ContentType="application/vnd.openxmlformats-officedocument.presentationml.slide+xml"/>
  <Override PartName="/ppt/tags/tag134.xml" ContentType="application/vnd.openxmlformats-officedocument.presentationml.tags+xml"/>
  <Override PartName="/ppt/tags/tag181.xml" ContentType="application/vnd.openxmlformats-officedocument.presentationml.tags+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tags/tag112.xml" ContentType="application/vnd.openxmlformats-officedocument.presentationml.tags+xml"/>
  <Override PartName="/ppt/notesSlides/notesSlide79.xml" ContentType="application/vnd.openxmlformats-officedocument.presentationml.notesSlide+xml"/>
  <Override PartName="/ppt/tags/tag257.xml" ContentType="application/vnd.openxmlformats-officedocument.presentationml.tags+xml"/>
  <Override PartName="/ppt/slides/slide237.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diagrams/quickStyle3.xml" ContentType="application/vnd.openxmlformats-officedocument.drawingml.diagramStyl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Default Extension="emf" ContentType="image/x-emf"/>
  <Override PartName="/ppt/tags/tag235.xml" ContentType="application/vnd.openxmlformats-officedocument.presentationml.tags+xml"/>
  <Override PartName="/ppt/tags/tag282.xml" ContentType="application/vnd.openxmlformats-officedocument.presentationml.tags+xml"/>
  <Override PartName="/ppt/slides/slide22.xml" ContentType="application/vnd.openxmlformats-officedocument.presentationml.slide+xml"/>
  <Override PartName="/ppt/slides/slide199.xml" ContentType="application/vnd.openxmlformats-officedocument.presentationml.slide+xml"/>
  <Override PartName="/ppt/tags/tag57.xml" ContentType="application/vnd.openxmlformats-officedocument.presentationml.tags+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tags/tag213.xml" ContentType="application/vnd.openxmlformats-officedocument.presentationml.tags+xml"/>
  <Override PartName="/ppt/tags/tag260.xml" ContentType="application/vnd.openxmlformats-officedocument.presentationml.tags+xml"/>
  <Override PartName="/ppt/slides/slide240.xml" ContentType="application/vnd.openxmlformats-officedocument.presentationml.slide+xml"/>
  <Override PartName="/ppt/notesSlides/notesSlide13.xml" ContentType="application/vnd.openxmlformats-officedocument.presentationml.notesSlide+xml"/>
  <Override PartName="/ppt/tags/tag35.xml" ContentType="application/vnd.openxmlformats-officedocument.presentationml.tags+xml"/>
  <Override PartName="/ppt/tags/tag82.xml" ContentType="application/vnd.openxmlformats-officedocument.presentationml.tags+xml"/>
  <Override PartName="/ppt/notesSlides/notesSlide60.xml" ContentType="application/vnd.openxmlformats-officedocument.presentationml.notesSlide+xml"/>
  <Override PartName="/ppt/tags/tag197.xml" ContentType="application/vnd.openxmlformats-officedocument.presentationml.tags+xml"/>
  <Override PartName="/ppt/slides/slide177.xml" ContentType="application/vnd.openxmlformats-officedocument.presentationml.slide+xml"/>
  <Override PartName="/ppt/tags/tag128.xml" ContentType="application/vnd.openxmlformats-officedocument.presentationml.tags+xml"/>
  <Override PartName="/ppt/tags/tag175.xml" ContentType="application/vnd.openxmlformats-officedocument.presentationml.tags+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tags/tag13.xml" ContentType="application/vnd.openxmlformats-officedocument.presentationml.tags+xml"/>
  <Override PartName="/ppt/tags/tag60.xml" ContentType="application/vnd.openxmlformats-officedocument.presentationml.tags+xml"/>
  <Override PartName="/ppt/tags/tag298.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53.xml" ContentType="application/vnd.openxmlformats-officedocument.presentationml.tags+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diagrams/colors1.xml" ContentType="application/vnd.openxmlformats-officedocument.drawingml.diagramColors+xml"/>
  <Override PartName="/ppt/tags/tag131.xml" ContentType="application/vnd.openxmlformats-officedocument.presentationml.tags+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tags/tag229.xml" ContentType="application/vnd.openxmlformats-officedocument.presentationml.tags+xml"/>
  <Override PartName="/ppt/tags/tag276.xml" ContentType="application/vnd.openxmlformats-officedocument.presentationml.tags+xml"/>
  <Override PartName="/ppt/slides/slide111.xml" ContentType="application/vnd.openxmlformats-officedocument.presentationml.slide+xml"/>
  <Override PartName="/ppt/slides/slide209.xml" ContentType="application/vnd.openxmlformats-officedocument.presentationml.slide+xml"/>
  <Override PartName="/ppt/notesSlides/notesSlide29.xml" ContentType="application/vnd.openxmlformats-officedocument.presentationml.notesSlide+xml"/>
  <Override PartName="/ppt/tags/tag98.xml" ContentType="application/vnd.openxmlformats-officedocument.presentationml.tags+xml"/>
  <Override PartName="/ppt/notesSlides/notesSlide76.xml" ContentType="application/vnd.openxmlformats-officedocument.presentationml.notesSlide+xml"/>
  <Override PartName="/ppt/tags/tag207.xml" ContentType="application/vnd.openxmlformats-officedocument.presentationml.tags+xml"/>
  <Override PartName="/ppt/tags/tag254.xml" ContentType="application/vnd.openxmlformats-officedocument.presentationml.tags+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10.xml" ContentType="application/vnd.openxmlformats-officedocument.presentationml.notesSlide+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notesSlides/notesSlide54.xml" ContentType="application/vnd.openxmlformats-officedocument.presentationml.notesSlide+xml"/>
  <Override PartName="/ppt/tags/tag232.xml" ContentType="application/vnd.openxmlformats-officedocument.presentationml.tags+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tags/tag54.xml" ContentType="application/vnd.openxmlformats-officedocument.presentationml.tags+xml"/>
  <Override PartName="/ppt/notesSlides/notesSlide32.xml" ContentType="application/vnd.openxmlformats-officedocument.presentationml.notesSlide+xml"/>
  <Override PartName="/ppt/tags/tag169.xml" ContentType="application/vnd.openxmlformats-officedocument.presentationml.tags+xml"/>
  <Override PartName="/ppt/tags/tag210.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diagrams/layout3.xml" ContentType="application/vnd.openxmlformats-officedocument.drawingml.diagramLayout+xml"/>
  <Override PartName="/ppt/notesSlides/notesSlide148.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125.xml" ContentType="application/vnd.openxmlformats-officedocument.presentationml.tags+xml"/>
  <Override PartName="/ppt/tags/tag172.xml" ContentType="application/vnd.openxmlformats-officedocument.presentationml.tags+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tags/tag103.xml" ContentType="application/vnd.openxmlformats-officedocument.presentationml.tags+xml"/>
  <Override PartName="/ppt/tags/tag150.xml" ContentType="application/vnd.openxmlformats-officedocument.presentationml.tags+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tags/tag248.xml" ContentType="application/vnd.openxmlformats-officedocument.presentationml.tags+xml"/>
  <Override PartName="/ppt/tags/tag295.xml" ContentType="application/vnd.openxmlformats-officedocument.presentationml.tags+xml"/>
  <Override PartName="/ppt/slides/slide130.xml" ContentType="application/vnd.openxmlformats-officedocument.presentationml.slide+xml"/>
  <Override PartName="/ppt/slides/slide228.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tags/tag226.xml" ContentType="application/vnd.openxmlformats-officedocument.presentationml.tags+xml"/>
  <Override PartName="/ppt/tags/tag273.xml" ContentType="application/vnd.openxmlformats-officedocument.presentationml.tags+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tags/tag48.xml" ContentType="application/vnd.openxmlformats-officedocument.presentationml.tags+xml"/>
  <Override PartName="/ppt/notesSlides/notesSlide26.xml" ContentType="application/vnd.openxmlformats-officedocument.presentationml.notesSlide+xml"/>
  <Override PartName="/ppt/tags/tag95.xml" ContentType="application/vnd.openxmlformats-officedocument.presentationml.tags+xml"/>
  <Override PartName="/ppt/notesSlides/notesSlide73.xml" ContentType="application/vnd.openxmlformats-officedocument.presentationml.notesSlide+xml"/>
  <Override PartName="/ppt/tags/tag188.xml" ContentType="application/vnd.openxmlformats-officedocument.presentationml.tags+xml"/>
  <Override PartName="/ppt/tags/tag204.xml" ContentType="application/vnd.openxmlformats-officedocument.presentationml.tags+xml"/>
  <Override PartName="/ppt/tags/tag251.xml" ContentType="application/vnd.openxmlformats-officedocument.presentationml.tags+xml"/>
  <Override PartName="/ppt/slides/slide168.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notesSlides/notesSlide51.xml" ContentType="application/vnd.openxmlformats-officedocument.presentationml.notesSlide+xml"/>
  <Override PartName="/ppt/tags/tag119.xml" ContentType="application/vnd.openxmlformats-officedocument.presentationml.tags+xml"/>
  <Override PartName="/ppt/tags/tag166.xml" ContentType="application/vnd.openxmlformats-officedocument.presentationml.tags+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tags/tag51.xml" ContentType="application/vnd.openxmlformats-officedocument.presentationml.tags+xml"/>
  <Override PartName="/ppt/tags/tag289.xml" ContentType="application/vnd.openxmlformats-officedocument.presentationml.tags+xml"/>
  <Override PartName="/ppt/slides/slide124.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tags/tag144.xml" ContentType="application/vnd.openxmlformats-officedocument.presentationml.tags+xml"/>
  <Override PartName="/ppt/tags/tag191.xml" ContentType="application/vnd.openxmlformats-officedocument.presentationml.tags+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tags/tag122.xml" ContentType="application/vnd.openxmlformats-officedocument.presentationml.tags+xml"/>
  <Override PartName="/ppt/diagrams/drawing2.xml" ContentType="application/vnd.ms-office.drawingml.diagramDrawing+xml"/>
  <Override PartName="/ppt/notesSlides/notesSlide123.xml" ContentType="application/vnd.openxmlformats-officedocument.presentationml.notesSlide+xml"/>
  <Override PartName="/ppt/tags/tag267.xml" ContentType="application/vnd.openxmlformats-officedocument.presentationml.tags+xml"/>
  <Override PartName="/ppt/notesSlides/notesSlide170.xml" ContentType="application/vnd.openxmlformats-officedocument.presentationml.notesSlide+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tags/tag89.xml" ContentType="application/vnd.openxmlformats-officedocument.presentationml.tags+xml"/>
  <Override PartName="/ppt/notesSlides/notesSlide67.xml" ContentType="application/vnd.openxmlformats-officedocument.presentationml.notesSlide+xml"/>
  <Override PartName="/ppt/tags/tag245.xml" ContentType="application/vnd.openxmlformats-officedocument.presentationml.tags+xml"/>
  <Override PartName="/ppt/tags/tag292.xml" ContentType="application/vnd.openxmlformats-officedocument.presentationml.tags+xml"/>
  <Override PartName="/ppt/slides/slide225.xml" ContentType="application/vnd.openxmlformats-officedocument.presentationml.slide+xml"/>
  <Override PartName="/ppt/notesSlides/notesSlide45.xml" ContentType="application/vnd.openxmlformats-officedocument.presentationml.notesSlide+xml"/>
  <Override PartName="/ppt/tags/tag100.xml" ContentType="application/vnd.openxmlformats-officedocument.presentationml.tags+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tags/tag67.xml" ContentType="application/vnd.openxmlformats-officedocument.presentationml.tags+xml"/>
  <Override PartName="/ppt/tags/tag223.xml" ContentType="application/vnd.openxmlformats-officedocument.presentationml.tags+xml"/>
  <Override PartName="/ppt/tags/tag270.xml" ContentType="application/vnd.openxmlformats-officedocument.presentationml.tags+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tags/tag45.xml" ContentType="application/vnd.openxmlformats-officedocument.presentationml.tags+xml"/>
  <Override PartName="/ppt/notesSlides/notesSlide23.xml" ContentType="application/vnd.openxmlformats-officedocument.presentationml.notesSlide+xml"/>
  <Override PartName="/ppt/tags/tag92.xml" ContentType="application/vnd.openxmlformats-officedocument.presentationml.tags+xml"/>
  <Override PartName="/ppt/notesSlides/notesSlide70.xml" ContentType="application/vnd.openxmlformats-officedocument.presentationml.notesSlide+xml"/>
  <Override PartName="/ppt/tags/tag20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63.xml" ContentType="application/vnd.openxmlformats-officedocument.presentationml.tags+xml"/>
  <Override PartName="/ppt/slides/slide143.xml" ContentType="application/vnd.openxmlformats-officedocument.presentationml.slide+xml"/>
  <Override PartName="/ppt/slides/slide190.xml" ContentType="application/vnd.openxmlformats-officedocument.presentationml.slide+xml"/>
  <Override PartName="/ppt/tags/tag9.xml" ContentType="application/vnd.openxmlformats-officedocument.presentationml.tags+xml"/>
  <Override PartName="/ppt/notesSlides/notesSlide117.xml" ContentType="application/vnd.openxmlformats-officedocument.presentationml.notesSlide+xml"/>
  <Override PartName="/ppt/notesSlides/notesSlide164.xml" ContentType="application/vnd.openxmlformats-officedocument.presentationml.notesSlide+xml"/>
  <Override PartName="/ppt/tags/tag302.xml" ContentType="application/vnd.openxmlformats-officedocument.presentationml.tags+xml"/>
  <Override PartName="/ppt/slides/slide48.xml" ContentType="application/vnd.openxmlformats-officedocument.presentationml.slide+xml"/>
  <Override PartName="/ppt/slides/slide95.xml" ContentType="application/vnd.openxmlformats-officedocument.presentationml.slide+xml"/>
  <Default Extension="bin" ContentType="application/vnd.openxmlformats-officedocument.oleObject"/>
  <Override PartName="/ppt/tags/tag141.xml" ContentType="application/vnd.openxmlformats-officedocument.presentationml.tags+xml"/>
  <Override PartName="/ppt/notesSlides/notesSlide142.xml" ContentType="application/vnd.openxmlformats-officedocument.presentationml.notesSlide+xml"/>
  <Override PartName="/ppt/tags/tag239.xml" ContentType="application/vnd.openxmlformats-officedocument.presentationml.tags+xml"/>
  <Override PartName="/ppt/tags/tag286.xml" ContentType="application/vnd.openxmlformats-officedocument.presentationml.tags+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slides/slide219.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tags/tag217.xml" ContentType="application/vnd.openxmlformats-officedocument.presentationml.tags+xml"/>
  <Override PartName="/ppt/tags/tag264.xml" ContentType="application/vnd.openxmlformats-officedocument.presentationml.tags+xml"/>
  <Override PartName="/ppt/slides/slide1.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tags/tag39.xml" ContentType="application/vnd.openxmlformats-officedocument.presentationml.tags+xml"/>
  <Override PartName="/ppt/tags/tag86.xml" ContentType="application/vnd.openxmlformats-officedocument.presentationml.tags+xml"/>
  <Override PartName="/ppt/notesSlides/notesSlide64.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tags/tag179.xml" ContentType="application/vnd.openxmlformats-officedocument.presentationml.tags+xml"/>
  <Override PartName="/ppt/tags/tag242.xml" ContentType="application/vnd.openxmlformats-officedocument.presentationml.tags+xml"/>
  <Override PartName="/ppt/slides/slide159.xml" ContentType="application/vnd.openxmlformats-officedocument.presentationml.slide+xml"/>
  <Override PartName="/ppt/slides/slide222.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notesSlides/notesSlide42.xml" ContentType="application/vnd.openxmlformats-officedocument.presentationml.notesSlide+xml"/>
  <Override PartName="/ppt/tags/tag220.xml" ContentType="application/vnd.openxmlformats-officedocument.presentationml.tags+xml"/>
  <Override PartName="/ppt/slides/slide200.xml" ContentType="application/vnd.openxmlformats-officedocument.presentationml.slide+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tags/tag157.xml" ContentType="application/vnd.openxmlformats-officedocument.presentationml.tags+xml"/>
  <Override PartName="/ppt/notesSlides/notesSlide158.xml" ContentType="application/vnd.openxmlformats-officedocument.presentationml.notesSlide+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ppt/tags/tag42.xml" ContentType="application/vnd.openxmlformats-officedocument.presentationml.tags+xml"/>
  <Override PartName="/ppt/tags/tag135.xml" ContentType="application/vnd.openxmlformats-officedocument.presentationml.tags+xml"/>
  <Override PartName="/ppt/tags/tag182.xml" ContentType="application/vnd.openxmlformats-officedocument.presentationml.tags+xml"/>
  <Override PartName="/ppt/diagrams/data3.xml" ContentType="application/vnd.openxmlformats-officedocument.drawingml.diagramData+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notesSlides/notesSlide136.xml" ContentType="application/vnd.openxmlformats-officedocument.presentationml.notesSlide+xml"/>
  <Override PartName="/ppt/notesSlides/notesSlide183.xml" ContentType="application/vnd.openxmlformats-officedocument.presentationml.notesSlide+xml"/>
  <Override PartName="/ppt/slides/slide67.xml" ContentType="application/vnd.openxmlformats-officedocument.presentationml.slide+xml"/>
  <Override PartName="/ppt/slides/slide238.xml" ContentType="application/vnd.openxmlformats-officedocument.presentationml.slide+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tags/tag258.xml" ContentType="application/vnd.openxmlformats-officedocument.presentationml.tags+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58.xml" ContentType="application/vnd.openxmlformats-officedocument.presentationml.notesSlide+xml"/>
  <Override PartName="/ppt/tags/tag236.xml" ContentType="application/vnd.openxmlformats-officedocument.presentationml.tags+xml"/>
  <Override PartName="/ppt/tags/tag283.xml" ContentType="application/vnd.openxmlformats-officedocument.presentationml.tags+xml"/>
  <Override PartName="/ppt/slides/slide216.xml" ContentType="application/vnd.openxmlformats-officedocument.presentationml.slide+xml"/>
  <Override PartName="/ppt/tags/tag58.xml" ContentType="application/vnd.openxmlformats-officedocument.presentationml.tags+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slides/slide23.xml" ContentType="application/vnd.openxmlformats-officedocument.presentationml.slide+xml"/>
  <Override PartName="/ppt/slides/slide70.xml" ContentType="application/vnd.openxmlformats-officedocument.presentationml.slide+xml"/>
  <Override PartName="/ppt/slides/slide241.xml" ContentType="application/vnd.openxmlformats-officedocument.presentationml.slide+xml"/>
  <Override PartName="/ppt/tags/tag198.xml" ContentType="application/vnd.openxmlformats-officedocument.presentationml.tags+xml"/>
  <Override PartName="/ppt/tags/tag214.xml" ContentType="application/vnd.openxmlformats-officedocument.presentationml.tags+xml"/>
  <Override PartName="/ppt/tags/tag261.xml" ContentType="application/vnd.openxmlformats-officedocument.presentationml.tags+xml"/>
  <Override PartName="/ppt/slides/slide178.xml" ContentType="application/vnd.openxmlformats-officedocument.presentationml.slide+xml"/>
  <Override PartName="/ppt/notesSlides/notesSlide14.xml" ContentType="application/vnd.openxmlformats-officedocument.presentationml.notesSlide+xml"/>
  <Override PartName="/ppt/tags/tag36.xml" ContentType="application/vnd.openxmlformats-officedocument.presentationml.tags+xml"/>
  <Override PartName="/ppt/tags/tag83.xml" ContentType="application/vnd.openxmlformats-officedocument.presentationml.tags+xml"/>
  <Override PartName="/ppt/notesSlides/notesSlide61.xml" ContentType="application/vnd.openxmlformats-officedocument.presentationml.notesSlide+xml"/>
  <Override PartName="/ppt/tags/tag14.xml" ContentType="application/vnd.openxmlformats-officedocument.presentationml.tags+xml"/>
  <Override PartName="/ppt/tags/tag61.xml" ContentType="application/vnd.openxmlformats-officedocument.presentationml.tags+xml"/>
  <Override PartName="/ppt/tags/tag129.xml" ContentType="application/vnd.openxmlformats-officedocument.presentationml.tags+xml"/>
  <Override PartName="/ppt/tags/tag176.xml" ContentType="application/vnd.openxmlformats-officedocument.presentationml.tags+xml"/>
  <Override PartName="/ppt/notesSlides/notesSlide177.xml" ContentType="application/vnd.openxmlformats-officedocument.presentationml.notesSlide+xml"/>
  <Override PartName="/ppt/slides/slide109.xml" ContentType="application/vnd.openxmlformats-officedocument.presentationml.slide+xml"/>
  <Override PartName="/ppt/slides/slide156.xml" ContentType="application/vnd.openxmlformats-officedocument.presentationml.slide+xml"/>
  <Override PartName="/ppt/tags/tag107.xml" ContentType="application/vnd.openxmlformats-officedocument.presentationml.tags+xml"/>
  <Override PartName="/ppt/tags/tag154.xml" ContentType="application/vnd.openxmlformats-officedocument.presentationml.tags+xml"/>
  <Override PartName="/ppt/notesSlides/notesSlide108.xml" ContentType="application/vnd.openxmlformats-officedocument.presentationml.notesSlide+xml"/>
  <Override PartName="/ppt/notesSlides/notesSlide155.xml" ContentType="application/vnd.openxmlformats-officedocument.presentationml.notesSlide+xml"/>
  <Override PartName="/ppt/tags/tag299.xml" ContentType="application/vnd.openxmlformats-officedocument.presentationml.tags+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tags/tag277.xml" ContentType="application/vnd.openxmlformats-officedocument.presentationml.tags+xml"/>
  <Override PartName="/ppt/slides/slide39.xml" ContentType="application/vnd.openxmlformats-officedocument.presentationml.slide+xml"/>
  <Override PartName="/ppt/slides/slide86.xml" ContentType="application/vnd.openxmlformats-officedocument.presentationml.slide+xml"/>
  <Override PartName="/ppt/diagrams/colors2.xml" ContentType="application/vnd.openxmlformats-officedocument.drawingml.diagramColors+xml"/>
  <Override PartName="/ppt/tags/tag132.xml" ContentType="application/vnd.openxmlformats-officedocument.presentationml.tags+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slides/slide17.xml" ContentType="application/vnd.openxmlformats-officedocument.presentationml.slide+xml"/>
  <Override PartName="/ppt/slides/slide64.xml" ContentType="application/vnd.openxmlformats-officedocument.presentationml.slide+xml"/>
  <Override PartName="/ppt/slides/slide112.xml" ContentType="application/vnd.openxmlformats-officedocument.presentationml.slide+xml"/>
  <Override PartName="/ppt/tags/tag99.xml" ContentType="application/vnd.openxmlformats-officedocument.presentationml.tags+xml"/>
  <Override PartName="/ppt/tags/tag110.xml" ContentType="application/vnd.openxmlformats-officedocument.presentationml.tags+xml"/>
  <Override PartName="/ppt/notesSlides/notesSlide77.xml" ContentType="application/vnd.openxmlformats-officedocument.presentationml.notesSlide+xml"/>
  <Override PartName="/ppt/tags/tag208.xml" ContentType="application/vnd.openxmlformats-officedocument.presentationml.tags+xml"/>
  <Override PartName="/ppt/tags/tag255.xml" ContentType="application/vnd.openxmlformats-officedocument.presentationml.tags+xml"/>
  <Override PartName="/ppt/slides/slide2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77.xml" ContentType="application/vnd.openxmlformats-officedocument.presentationml.tags+xml"/>
  <Override PartName="/ppt/notesSlides/notesSlide55.xml" ContentType="application/vnd.openxmlformats-officedocument.presentationml.notesSlide+xml"/>
  <Override PartName="/ppt/diagrams/quickStyle1.xml" ContentType="application/vnd.openxmlformats-officedocument.drawingml.diagramStyle+xml"/>
  <Override PartName="/ppt/notesSlides/notesSlide111.xml" ContentType="application/vnd.openxmlformats-officedocument.presentationml.notesSlide+xml"/>
  <Override PartName="/ppt/tags/tag233.xml" ContentType="application/vnd.openxmlformats-officedocument.presentationml.tags+xml"/>
  <Override PartName="/ppt/tags/tag280.xml" ContentType="application/vnd.openxmlformats-officedocument.presentationml.tags+xml"/>
  <Override PartName="/ppt/slides/slide42.xml" ContentType="application/vnd.openxmlformats-officedocument.presentationml.slide+xml"/>
  <Override PartName="/ppt/slides/slide213.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tags/tag55.xml" ContentType="application/vnd.openxmlformats-officedocument.presentationml.tags+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tags/tag211.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tags/tag80.xml" ContentType="application/vnd.openxmlformats-officedocument.presentationml.tags+xml"/>
  <Override PartName="/ppt/tags/tag148.xml" ContentType="application/vnd.openxmlformats-officedocument.presentationml.tags+xml"/>
  <Override PartName="/ppt/tags/tag195.xml" ContentType="application/vnd.openxmlformats-officedocument.presentationml.tags+xml"/>
  <Override PartName="/ppt/notesSlides/notesSlide149.xml" ContentType="application/vnd.openxmlformats-officedocument.presentationml.notesSlide+xml"/>
  <Override PartName="/ppt/slides/slide128.xml" ContentType="application/vnd.openxmlformats-officedocument.presentationml.slide+xml"/>
  <Override PartName="/ppt/slides/slide175.xml" ContentType="application/vnd.openxmlformats-officedocument.presentationml.slide+xml"/>
  <Override PartName="/ppt/tags/tag126.xml" ContentType="application/vnd.openxmlformats-officedocument.presentationml.tags+xml"/>
  <Override PartName="/ppt/tags/tag173.xml" ContentType="application/vnd.openxmlformats-officedocument.presentationml.tags+xml"/>
  <Override PartName="/ppt/notesSlides/notesSlide127.xml" ContentType="application/vnd.openxmlformats-officedocument.presentationml.notesSlide+xml"/>
  <Override PartName="/ppt/notesSlides/notesSlide174.xml" ContentType="application/vnd.openxmlformats-officedocument.presentationml.notesSlide+xml"/>
  <Override PartName="/ppt/slides/slide8.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tags/tag11.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slides/slide58.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tags/tag104.xml" ContentType="application/vnd.openxmlformats-officedocument.presentationml.tags+xml"/>
  <Override PartName="/ppt/tags/tag151.xml" ContentType="application/vnd.openxmlformats-officedocument.presentationml.tags+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tags/tag227.xml" ContentType="application/vnd.openxmlformats-officedocument.presentationml.tags+xml"/>
  <Override PartName="/ppt/tags/tag274.xml" ContentType="application/vnd.openxmlformats-officedocument.presentationml.tags+xml"/>
  <Override PartName="/ppt/slides/slide207.xml" ContentType="application/vnd.openxmlformats-officedocument.presentationml.slide+xml"/>
  <Override PartName="/ppt/tags/tag49.xml" ContentType="application/vnd.openxmlformats-officedocument.presentationml.tags+xml"/>
  <Override PartName="/ppt/notesSlides/notesSlide27.xml" ContentType="application/vnd.openxmlformats-officedocument.presentationml.notesSlide+xml"/>
  <Override PartName="/ppt/tags/tag96.xml" ContentType="application/vnd.openxmlformats-officedocument.presentationml.tags+xml"/>
  <Override PartName="/ppt/notesSlides/notesSlide74.xml" ContentType="application/vnd.openxmlformats-officedocument.presentationml.notesSlide+xml"/>
  <Override PartName="/ppt/tags/tag205.xml" ContentType="application/vnd.openxmlformats-officedocument.presentationml.tags+xml"/>
  <Override PartName="/ppt/tags/tag252.xml" ContentType="application/vnd.openxmlformats-officedocument.presentationml.tags+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189.xml" ContentType="application/vnd.openxmlformats-officedocument.presentationml.tags+xml"/>
  <Override PartName="/ppt/slides/slide169.xml" ContentType="application/vnd.openxmlformats-officedocument.presentationml.slide+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notesSlides/notesSlide52.xml" ContentType="application/vnd.openxmlformats-officedocument.presentationml.notesSlide+xml"/>
  <Override PartName="/ppt/tags/tag230.xml" ContentType="application/vnd.openxmlformats-officedocument.presentationml.tag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tags/tag52.xml" ContentType="application/vnd.openxmlformats-officedocument.presentationml.tags+xml"/>
  <Override PartName="/ppt/notesSlides/notesSlide30.xml" ContentType="application/vnd.openxmlformats-officedocument.presentationml.notesSlide+xml"/>
  <Override PartName="/ppt/tags/tag167.xml" ContentType="application/vnd.openxmlformats-officedocument.presentationml.tags+xml"/>
  <Override PartName="/ppt/notesSlides/notesSlide168.xml" ContentType="application/vnd.openxmlformats-officedocument.presentationml.notesSlide+xml"/>
  <Override PartName="/ppt/slides/slide99.xml" ContentType="application/vnd.openxmlformats-officedocument.presentationml.slide+xml"/>
  <Override PartName="/ppt/diagrams/layout1.xml" ContentType="application/vnd.openxmlformats-officedocument.drawingml.diagramLayout+xml"/>
  <Override PartName="/ppt/tags/tag145.xml" ContentType="application/vnd.openxmlformats-officedocument.presentationml.tags+xml"/>
  <Override PartName="/ppt/tags/tag192.xml" ContentType="application/vnd.openxmlformats-officedocument.presentationml.tags+xml"/>
  <Override PartName="/ppt/notesSlides/notesSlide146.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tags/tag30.xml" ContentType="application/vnd.openxmlformats-officedocument.presentationml.tags+xml"/>
  <Override PartName="/ppt/tags/tag268.xml" ContentType="application/vnd.openxmlformats-officedocument.presentationml.tag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tags/tag123.xml" ContentType="application/vnd.openxmlformats-officedocument.presentationml.tags+xml"/>
  <Override PartName="/ppt/tags/tag170.xml" ContentType="application/vnd.openxmlformats-officedocument.presentationml.tags+xml"/>
  <Override PartName="/ppt/notesSlides/notesSlide124.xml" ContentType="application/vnd.openxmlformats-officedocument.presentationml.notesSlide+xml"/>
  <Override PartName="/ppt/diagrams/drawing3.xml" ContentType="application/vnd.ms-office.drawingml.diagramDrawing+xml"/>
  <Override PartName="/ppt/notesSlides/notesSlide171.xml" ContentType="application/vnd.openxmlformats-officedocument.presentationml.notesSlide+xml"/>
  <Override PartName="/ppt/slides/slide55.xml" ContentType="application/vnd.openxmlformats-officedocument.presentationml.slide+xml"/>
  <Override PartName="/ppt/tags/tag101.xml" ContentType="application/vnd.openxmlformats-officedocument.presentationml.tags+xml"/>
  <Override PartName="/ppt/notesSlides/notesSlide102.xml" ContentType="application/vnd.openxmlformats-officedocument.presentationml.notesSlide+xml"/>
  <Override PartName="/ppt/tags/tag246.xml" ContentType="application/vnd.openxmlformats-officedocument.presentationml.tags+xml"/>
  <Override PartName="/ppt/tags/tag293.xml" ContentType="application/vnd.openxmlformats-officedocument.presentationml.tags+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tags/tag68.xml" ContentType="application/vnd.openxmlformats-officedocument.presentationml.tags+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tags/tag224.xml" ContentType="application/vnd.openxmlformats-officedocument.presentationml.tags+xml"/>
  <Override PartName="/ppt/tags/tag271.xml" ContentType="application/vnd.openxmlformats-officedocument.presentationml.tags+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notesSlides/notesSlide187.xml" ContentType="application/vnd.openxmlformats-officedocument.presentationml.notesSlide+xml"/>
  <Override PartName="/ppt/tags/tag117.xml" ContentType="application/vnd.openxmlformats-officedocument.presentationml.tags+xml"/>
  <Override PartName="/ppt/tags/tag164.xml" ContentType="application/vnd.openxmlformats-officedocument.presentationml.tag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tags/tag142.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ags/tag120.xml" ContentType="application/vnd.openxmlformats-officedocument.presentationml.tags+xml"/>
  <Override PartName="/ppt/notesSlides/notesSlide121.xml" ContentType="application/vnd.openxmlformats-officedocument.presentationml.notesSlide+xml"/>
  <Override PartName="/ppt/tags/tag218.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Default Extension="wmf" ContentType="image/x-wmf"/>
  <Override PartName="/ppt/notesSlides/notesSlide18.xml" ContentType="application/vnd.openxmlformats-officedocument.presentationml.notesSlide+xml"/>
  <Override PartName="/ppt/tags/tag87.xml" ContentType="application/vnd.openxmlformats-officedocument.presentationml.tags+xml"/>
  <Override PartName="/ppt/notesSlides/notesSlide65.xml" ContentType="application/vnd.openxmlformats-officedocument.presentationml.notesSlide+xml"/>
  <Override PartName="/ppt/tags/tag243.xml" ContentType="application/vnd.openxmlformats-officedocument.presentationml.tags+xml"/>
  <Override PartName="/ppt/tags/tag290.xml" ContentType="application/vnd.openxmlformats-officedocument.presentationml.tags+xml"/>
  <Override PartName="/ppt/slides/slide223.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tags/tag18.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221.xml" ContentType="application/vnd.openxmlformats-officedocument.presentationml.tags+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43.xml" ContentType="application/vnd.openxmlformats-officedocument.presentationml.tags+xml"/>
  <Override PartName="/ppt/tags/tag90.xml" ContentType="application/vnd.openxmlformats-officedocument.presentationml.tags+xml"/>
  <Override PartName="/ppt/notesSlides/notesSlide159.xml" ContentType="application/vnd.openxmlformats-officedocument.presentationml.notesSlide+xml"/>
  <Override PartName="/ppt/tags/tag136.xml" ContentType="application/vnd.openxmlformats-officedocument.presentationml.tags+xml"/>
  <Override PartName="/ppt/tags/tag183.xml" ContentType="application/vnd.openxmlformats-officedocument.presentationml.tags+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tags/tag21.xml" ContentType="application/vnd.openxmlformats-officedocument.presentationml.tags+xml"/>
  <Override PartName="/ppt/tags/tag114.xml" ContentType="application/vnd.openxmlformats-officedocument.presentationml.tags+xml"/>
  <Override PartName="/ppt/tags/tag161.xml" ContentType="application/vnd.openxmlformats-officedocument.presentationml.tags+xml"/>
  <Override PartName="/ppt/tags/tag259.xml" ContentType="application/vnd.openxmlformats-officedocument.presentationml.tags+xml"/>
  <Override PartName="/ppt/slides/slide141.xml" ContentType="application/vnd.openxmlformats-officedocument.presentationml.slide+xml"/>
  <Override PartName="/ppt/slides/slide239.xml" ContentType="application/vnd.openxmlformats-officedocument.presentationml.slide+xml"/>
  <Override PartName="/ppt/tags/tag7.xml" ContentType="application/vnd.openxmlformats-officedocument.presentationml.tags+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ppt/tags/tag300.xml" ContentType="application/vnd.openxmlformats-officedocument.presentationml.tags+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notesSlides/notesSlide140.xml" ContentType="application/vnd.openxmlformats-officedocument.presentationml.notesSlide+xml"/>
  <Override PartName="/ppt/tags/tag237.xml" ContentType="application/vnd.openxmlformats-officedocument.presentationml.tags+xml"/>
  <Override PartName="/ppt/tags/tag284.xml" ContentType="application/vnd.openxmlformats-officedocument.presentationml.tags+xml"/>
  <Override PartName="/ppt/slides/slide24.xml" ContentType="application/vnd.openxmlformats-officedocument.presentationml.slide+xml"/>
  <Override PartName="/ppt/slides/slide71.xml" ContentType="application/vnd.openxmlformats-officedocument.presentationml.slide+xml"/>
  <Override PartName="/ppt/tags/tag59.xml" ContentType="application/vnd.openxmlformats-officedocument.presentationml.tags+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tags/tag215.xml" ContentType="application/vnd.openxmlformats-officedocument.presentationml.tags+xml"/>
  <Override PartName="/ppt/tags/tag262.xml" ContentType="application/vnd.openxmlformats-officedocument.presentationml.tags+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37.xml" ContentType="application/vnd.openxmlformats-officedocument.presentationml.tags+xml"/>
  <Override PartName="/ppt/tags/tag84.xml" ContentType="application/vnd.openxmlformats-officedocument.presentationml.tags+xml"/>
  <Override PartName="/ppt/notesSlides/notesSlide62.xml" ContentType="application/vnd.openxmlformats-officedocument.presentationml.notesSlide+xml"/>
  <Override PartName="/ppt/tags/tag199.xml" ContentType="application/vnd.openxmlformats-officedocument.presentationml.tags+xml"/>
  <Override PartName="/ppt/slides/slide179.xml" ContentType="application/vnd.openxmlformats-officedocument.presentationml.slide+xml"/>
  <Override PartName="/ppt/tags/tag177.xml" ContentType="application/vnd.openxmlformats-officedocument.presentationml.tags+xml"/>
  <Override PartName="/ppt/tags/tag240.xml" ContentType="application/vnd.openxmlformats-officedocument.presentationml.tags+xml"/>
  <Override PartName="/ppt/notesSlides/notesSlide178.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tags/tag15.xml" ContentType="application/vnd.openxmlformats-officedocument.presentationml.tags+xml"/>
  <Override PartName="/ppt/tags/tag62.xml" ContentType="application/vnd.openxmlformats-officedocument.presentationml.tags+xml"/>
  <Override PartName="/ppt/notesSlides/notesSlide40.xml" ContentType="application/vnd.openxmlformats-officedocument.presentationml.notesSlide+xml"/>
  <Override PartName="/ppt/notesSlides/notesSlide6.xml" ContentType="application/vnd.openxmlformats-officedocument.presentationml.notesSlide+xml"/>
  <Override PartName="/ppt/tags/tag40.xml" ContentType="application/vnd.openxmlformats-officedocument.presentationml.tags+xml"/>
  <Override PartName="/ppt/tags/tag108.xml" ContentType="application/vnd.openxmlformats-officedocument.presentationml.tags+xml"/>
  <Override PartName="/ppt/tags/tag155.xml" ContentType="application/vnd.openxmlformats-officedocument.presentationml.tags+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diagrams/data1.xml" ContentType="application/vnd.openxmlformats-officedocument.drawingml.diagramData+xml"/>
  <Override PartName="/ppt/tags/tag133.xml" ContentType="application/vnd.openxmlformats-officedocument.presentationml.tags+xml"/>
  <Override PartName="/ppt/tags/tag180.xml" ContentType="application/vnd.openxmlformats-officedocument.presentationml.tags+xml"/>
  <Override PartName="/ppt/diagrams/colors3.xml" ContentType="application/vnd.openxmlformats-officedocument.drawingml.diagramColors+xml"/>
  <Override PartName="/ppt/tags/tag278.xml" ContentType="application/vnd.openxmlformats-officedocument.presentationml.tags+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tags/tag209.xml" ContentType="application/vnd.openxmlformats-officedocument.presentationml.tags+xml"/>
  <Override PartName="/ppt/tags/tag256.xml" ContentType="application/vnd.openxmlformats-officedocument.presentationml.tags+xml"/>
  <Override PartName="/ppt/notesSlides/notesSlide181.xml" ContentType="application/vnd.openxmlformats-officedocument.presentationml.notesSlide+xml"/>
  <Override PartName="/ppt/slides/slide18.xml" ContentType="application/vnd.openxmlformats-officedocument.presentationml.slide+xml"/>
  <Override PartName="/ppt/slides/slide65.xml" ContentType="application/vnd.openxmlformats-officedocument.presentationml.slide+xml"/>
  <Override PartName="/ppt/slides/slide236.xml" ContentType="application/vnd.openxmlformats-officedocument.presentationml.slide+xml"/>
  <Override PartName="/ppt/slideLayouts/slideLayout17.xml" ContentType="application/vnd.openxmlformats-officedocument.presentationml.slideLayout+xml"/>
  <Override PartName="/ppt/tags/tag4.xml" ContentType="application/vnd.openxmlformats-officedocument.presentationml.tags+xml"/>
  <Override PartName="/ppt/tags/tag111.xml" ContentType="application/vnd.openxmlformats-officedocument.presentationml.tags+xml"/>
  <Override PartName="/ppt/diagrams/quickStyle2.xml" ContentType="application/vnd.openxmlformats-officedocument.drawingml.diagramStyl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notesSlides/notesSlide56.xml" ContentType="application/vnd.openxmlformats-officedocument.presentationml.notesSlide+xml"/>
  <Override PartName="/ppt/tags/tag234.xml" ContentType="application/vnd.openxmlformats-officedocument.presentationml.tags+xml"/>
  <Override PartName="/ppt/tags/tag281.xml" ContentType="application/vnd.openxmlformats-officedocument.presentationml.tags+xml"/>
  <Override PartName="/ppt/slides/slide214.xml" ContentType="application/vnd.openxmlformats-officedocument.presentationml.slide+xml"/>
  <Override PartName="/ppt/tags/tag56.xml" ContentType="application/vnd.openxmlformats-officedocument.presentationml.tags+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21.xml" ContentType="application/vnd.openxmlformats-officedocument.presentationml.slide+xml"/>
  <Override PartName="/ppt/slides/slide198.xml" ContentType="application/vnd.openxmlformats-officedocument.presentationml.slide+xml"/>
  <Override PartName="/ppt/slideLayouts/slideLayout20.xml" ContentType="application/vnd.openxmlformats-officedocument.presentationml.slideLayout+xml"/>
  <Override PartName="/ppt/tags/tag149.xml" ContentType="application/vnd.openxmlformats-officedocument.presentationml.tags+xml"/>
  <Override PartName="/ppt/tags/tag196.xml" ContentType="application/vnd.openxmlformats-officedocument.presentationml.tags+xml"/>
  <Override PartName="/ppt/tags/tag212.xml" ContentType="application/vnd.openxmlformats-officedocument.presentationml.tags+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127.xml" ContentType="application/vnd.openxmlformats-officedocument.presentationml.tags+xml"/>
  <Override PartName="/ppt/tags/tag174.xml" ContentType="application/vnd.openxmlformats-officedocument.presentationml.tags+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tags/tag105.xml" ContentType="application/vnd.openxmlformats-officedocument.presentationml.tags+xml"/>
  <Override PartName="/ppt/tags/tag152.xml" ContentType="application/vnd.openxmlformats-officedocument.presentationml.tag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ppt/tags/tag297.xml" ContentType="application/vnd.openxmlformats-officedocument.presentationml.tags+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tags/tag228.xml" ContentType="application/vnd.openxmlformats-officedocument.presentationml.tags+xml"/>
  <Override PartName="/ppt/tags/tag275.xml" ContentType="application/vnd.openxmlformats-officedocument.presentationml.tags+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notesSlides/notesSlide131.xml" ContentType="application/vnd.openxmlformats-officedocument.presentationml.notes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28.xml" ContentType="application/vnd.openxmlformats-officedocument.presentationml.notesSlide+xml"/>
  <Override PartName="/ppt/tags/tag97.xml" ContentType="application/vnd.openxmlformats-officedocument.presentationml.tags+xml"/>
  <Override PartName="/ppt/notesSlides/notesSlide75.xml" ContentType="application/vnd.openxmlformats-officedocument.presentationml.notesSlide+xml"/>
  <Override PartName="/ppt/tags/tag206.xml" ContentType="application/vnd.openxmlformats-officedocument.presentationml.tags+xml"/>
  <Override PartName="/ppt/tags/tag253.xml" ContentType="application/vnd.openxmlformats-officedocument.presentationml.tags+xml"/>
  <Override PartName="/ppt/slides/slide233.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tags/tag75.xml" ContentType="application/vnd.openxmlformats-officedocument.presentationml.tags+xml"/>
  <Override PartName="/ppt/notesSlides/notesSlide53.xml" ContentType="application/vnd.openxmlformats-officedocument.presentationml.notesSlide+xml"/>
  <Override PartName="/ppt/tags/tag231.xml" ContentType="application/vnd.openxmlformats-officedocument.presentationml.tags+xml"/>
  <Override PartName="/ppt/slides/slide40.xml" ContentType="application/vnd.openxmlformats-officedocument.presentationml.slide+xml"/>
  <Override PartName="/ppt/slides/slide211.xml" ContentType="application/vnd.openxmlformats-officedocument.presentationml.slide+xml"/>
  <Override PartName="/ppt/tags/tag168.xml" ContentType="application/vnd.openxmlformats-officedocument.presentationml.tags+xml"/>
  <Override PartName="/ppt/notesSlides/notesSlide169.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Default Extension="vml" ContentType="application/vnd.openxmlformats-officedocument.vmlDrawing"/>
  <Override PartName="/ppt/tags/tag53.xml" ContentType="application/vnd.openxmlformats-officedocument.presentationml.tags+xml"/>
  <Override PartName="/ppt/notesSlides/notesSlide31.xml" ContentType="application/vnd.openxmlformats-officedocument.presentationml.notesSlide+xml"/>
  <Override PartName="/ppt/diagrams/layout2.xml" ContentType="application/vnd.openxmlformats-officedocument.drawingml.diagramLayout+xml"/>
  <Override PartName="/ppt/slides/slide126.xml" ContentType="application/vnd.openxmlformats-officedocument.presentationml.slide+xml"/>
  <Override PartName="/ppt/slides/slide173.xml" ContentType="application/vnd.openxmlformats-officedocument.presentationml.slide+xml"/>
  <Override PartName="/ppt/tags/tag31.xml" ContentType="application/vnd.openxmlformats-officedocument.presentationml.tags+xml"/>
  <Override PartName="/ppt/tags/tag146.xml" ContentType="application/vnd.openxmlformats-officedocument.presentationml.tags+xml"/>
  <Override PartName="/ppt/tags/tag193.xml" ContentType="application/vnd.openxmlformats-officedocument.presentationml.tags+xml"/>
  <Override PartName="/ppt/notesSlides/notesSlide147.xml" ContentType="application/vnd.openxmlformats-officedocument.presentationml.notesSlide+xml"/>
  <Override PartName="/ppt/slides/slide78.xml" ContentType="application/vnd.openxmlformats-officedocument.presentationml.slide+xml"/>
  <Override PartName="/ppt/tags/tag124.xml" ContentType="application/vnd.openxmlformats-officedocument.presentationml.tags+xml"/>
  <Override PartName="/ppt/tags/tag171.xml" ContentType="application/vnd.openxmlformats-officedocument.presentationml.tags+xml"/>
  <Override PartName="/ppt/notesSlides/notesSlide125.xml" ContentType="application/vnd.openxmlformats-officedocument.presentationml.notesSlide+xml"/>
  <Override PartName="/ppt/tags/tag269.xml" ContentType="application/vnd.openxmlformats-officedocument.presentationml.tags+xml"/>
  <Override PartName="/ppt/notesSlides/notesSlide172.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tags/tag247.xml" ContentType="application/vnd.openxmlformats-officedocument.presentationml.tags+xml"/>
  <Override PartName="/ppt/tags/tag294.xml" ContentType="application/vnd.openxmlformats-officedocument.presentationml.tags+xml"/>
  <Override PartName="/ppt/slideMasters/slideMaster1.xml" ContentType="application/vnd.openxmlformats-officedocument.presentationml.slideMaster+xml"/>
  <Override PartName="/ppt/slides/slide227.xml" ContentType="application/vnd.openxmlformats-officedocument.presentationml.slide+xml"/>
  <Override PartName="/ppt/notesSlides/notesSlide47.xml" ContentType="application/vnd.openxmlformats-officedocument.presentationml.notesSlide+xml"/>
  <Override PartName="/ppt/tags/tag102.xml" ContentType="application/vnd.openxmlformats-officedocument.presentationml.tags+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Default Extension="rels" ContentType="application/vnd.openxmlformats-package.relationships+xml"/>
  <Override PartName="/ppt/slides/slide189.xml" ContentType="application/vnd.openxmlformats-officedocument.presentationml.slide+xml"/>
  <Override PartName="/ppt/slides/slide205.xml" ContentType="application/vnd.openxmlformats-officedocument.presentationml.slide+xml"/>
  <Override PartName="/ppt/slides/slide252.xml" ContentType="application/vnd.openxmlformats-officedocument.presentationml.slide+xml"/>
  <Override PartName="/ppt/tags/tag47.xml" ContentType="application/vnd.openxmlformats-officedocument.presentationml.tags+xml"/>
  <Override PartName="/ppt/notesSlides/notesSlide25.xml" ContentType="application/vnd.openxmlformats-officedocument.presentationml.notesSlide+xml"/>
  <Override PartName="/ppt/tags/tag94.xml" ContentType="application/vnd.openxmlformats-officedocument.presentationml.tags+xml"/>
  <Override PartName="/ppt/notesSlides/notesSlide72.xml" ContentType="application/vnd.openxmlformats-officedocument.presentationml.notesSlide+xml"/>
  <Override PartName="/ppt/tags/tag203.xml" ContentType="application/vnd.openxmlformats-officedocument.presentationml.tags+xml"/>
  <Override PartName="/ppt/tags/tag250.xml" ContentType="application/vnd.openxmlformats-officedocument.presentationml.tags+xml"/>
  <Override PartName="/ppt/slides/slide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tags/tag187.xml" ContentType="application/vnd.openxmlformats-officedocument.presentationml.tags+xml"/>
  <Override PartName="/ppt/slides/slide167.xml" ContentType="application/vnd.openxmlformats-officedocument.presentationml.slide+xml"/>
  <Override PartName="/ppt/tags/tag25.xml" ContentType="application/vnd.openxmlformats-officedocument.presentationml.tags+xml"/>
  <Override PartName="/ppt/tags/tag72.xml" ContentType="application/vnd.openxmlformats-officedocument.presentationml.tags+xml"/>
  <Override PartName="/ppt/notesSlides/notesSlide50.xml" ContentType="application/vnd.openxmlformats-officedocument.presentationml.notesSlide+xml"/>
  <Override PartName="/ppt/tags/tag118.xml" ContentType="application/vnd.openxmlformats-officedocument.presentationml.tags+xml"/>
  <Override PartName="/ppt/tags/tag165.xml" ContentType="application/vnd.openxmlformats-officedocument.presentationml.tags+xml"/>
  <Override PartName="/ppt/slides/slide145.xml" ContentType="application/vnd.openxmlformats-officedocument.presentationml.slide+xml"/>
  <Override PartName="/ppt/slides/slide192.xml" ContentType="application/vnd.openxmlformats-officedocument.presentationml.slide+xml"/>
  <Override PartName="/ppt/tags/tag50.xml" ContentType="application/vnd.openxmlformats-officedocument.presentationml.tags+xml"/>
  <Override PartName="/ppt/notesSlides/notesSlide119.xml" ContentType="application/vnd.openxmlformats-officedocument.presentationml.notesSlide+xml"/>
  <Override PartName="/ppt/notesSlides/notesSlide166.xml" ContentType="application/vnd.openxmlformats-officedocument.presentationml.notesSlide+xml"/>
  <Override PartName="/ppt/tags/tag304.xml" ContentType="application/vnd.openxmlformats-officedocument.presentationml.tags+xml"/>
  <Override PartName="/ppt/slides/slide97.xml" ContentType="application/vnd.openxmlformats-officedocument.presentationml.slide+xml"/>
  <Override PartName="/ppt/tags/tag143.xml" ContentType="application/vnd.openxmlformats-officedocument.presentationml.tags+xml"/>
  <Override PartName="/ppt/tags/tag190.xml" ContentType="application/vnd.openxmlformats-officedocument.presentationml.tags+xml"/>
  <Override PartName="/ppt/notesSlides/notesSlide144.xml" ContentType="application/vnd.openxmlformats-officedocument.presentationml.notesSlide+xml"/>
  <Override PartName="/ppt/tags/tag288.xml" ContentType="application/vnd.openxmlformats-officedocument.presentationml.tags+xml"/>
  <Override PartName="/ppt/slides/slide28.xml" ContentType="application/vnd.openxmlformats-officedocument.presentationml.slide+xml"/>
  <Override PartName="/ppt/slides/slide75.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tags/tag219.xml" ContentType="application/vnd.openxmlformats-officedocument.presentationml.tags+xml"/>
  <Override PartName="/ppt/tags/tag266.xml" ContentType="application/vnd.openxmlformats-officedocument.presentationml.tags+xml"/>
  <Override PartName="/ppt/slides/slide3.xml" ContentType="application/vnd.openxmlformats-officedocument.presentationml.slide+xml"/>
  <Override PartName="/ppt/slides/slide101.xml" ContentType="application/vnd.openxmlformats-officedocument.presentationml.slide+xml"/>
  <Override PartName="/ppt/slides/slide2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diagrams/drawing1.xml" ContentType="application/vnd.ms-office.drawingml.diagramDrawing+xml"/>
  <Override PartName="/ppt/tags/tag121.xml" ContentType="application/vnd.openxmlformats-officedocument.presentationml.tags+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tags/tag88.xml" ContentType="application/vnd.openxmlformats-officedocument.presentationml.tags+xml"/>
  <Override PartName="/ppt/notesSlides/notesSlide100.xml" ContentType="application/vnd.openxmlformats-officedocument.presentationml.notesSlide+xml"/>
  <Override PartName="/ppt/tags/tag244.xml" ContentType="application/vnd.openxmlformats-officedocument.presentationml.tags+xml"/>
  <Override PartName="/ppt/tags/tag291.xml" ContentType="application/vnd.openxmlformats-officedocument.presentationml.tags+xml"/>
  <Override PartName="/ppt/slides/slide31.xml" ContentType="application/vnd.openxmlformats-officedocument.presentationml.slide+xml"/>
  <Override PartName="/ppt/slides/slide224.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tags/tag222.xml" ContentType="application/vnd.openxmlformats-officedocument.presentationml.tags+xml"/>
  <Override PartName="/ppt/slides/slide202.xml" ContentType="application/vnd.openxmlformats-officedocument.presentationml.slide+xml"/>
  <Override PartName="/ppt/notesSlides/notesSlide22.xml" ContentType="application/vnd.openxmlformats-officedocument.presentationml.notesSlide+xml"/>
  <Override PartName="/ppt/tags/tag159.xml" ContentType="application/vnd.openxmlformats-officedocument.presentationml.tags+xml"/>
  <Override PartName="/ppt/slides/slide139.xml" ContentType="application/vnd.openxmlformats-officedocument.presentationml.slide+xml"/>
  <Override PartName="/ppt/slides/slide186.xml" ContentType="application/vnd.openxmlformats-officedocument.presentationml.slide+xml"/>
  <Override PartName="/ppt/tags/tag44.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84.xml" ContentType="application/vnd.openxmlformats-officedocument.presentationml.tags+xml"/>
  <Override PartName="/ppt/tags/tag200.xml" ContentType="application/vnd.openxmlformats-officedocument.presentationml.tags+xml"/>
  <Override PartName="/ppt/slides/slide117.xml" ContentType="application/vnd.openxmlformats-officedocument.presentationml.slide+xml"/>
  <Override PartName="/ppt/slides/slide164.xml" ContentType="application/vnd.openxmlformats-officedocument.presentationml.slide+xml"/>
  <Override PartName="/ppt/tags/tag22.xml" ContentType="application/vnd.openxmlformats-officedocument.presentationml.tags+xml"/>
  <Override PartName="/ppt/notesSlides/notesSlide138.xml" ContentType="application/vnd.openxmlformats-officedocument.presentationml.notesSlide+xml"/>
  <Override PartName="/ppt/notesSlides/notesSlide185.xml" ContentType="application/vnd.openxmlformats-officedocument.presentationml.notesSlide+xml"/>
  <Override PartName="/ppt/slides/slide69.xml" ContentType="application/vnd.openxmlformats-officedocument.presentationml.slide+xml"/>
  <Override PartName="/ppt/tags/tag115.xml" ContentType="application/vnd.openxmlformats-officedocument.presentationml.tags+xml"/>
  <Override PartName="/ppt/tags/tag162.xml" ContentType="application/vnd.openxmlformats-officedocument.presentationml.tags+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tags/tag301.xml" ContentType="application/vnd.openxmlformats-officedocument.presentationml.tags+xml"/>
  <Override PartName="/ppt/slides/slide47.xml" ContentType="application/vnd.openxmlformats-officedocument.presentationml.slide+xml"/>
  <Override PartName="/ppt/tags/tag140.xml" ContentType="application/vnd.openxmlformats-officedocument.presentationml.tags+xml"/>
  <Override PartName="/ppt/tags/tag285.xml" ContentType="application/vnd.openxmlformats-officedocument.presentationml.tags+xml"/>
  <Override PartName="/ppt/slides/slide120.xml" ContentType="application/vnd.openxmlformats-officedocument.presentationml.slide+xml"/>
  <Override PartName="/ppt/notesSlides/notesSlide38.xml" ContentType="application/vnd.openxmlformats-officedocument.presentationml.notesSlide+xml"/>
  <Override PartName="/ppt/slides/slide72.xml" ContentType="application/vnd.openxmlformats-officedocument.presentationml.slide+xml"/>
  <Override PartName="/ppt/tags/tag216.xml" ContentType="application/vnd.openxmlformats-officedocument.presentationml.tags+xml"/>
  <Override PartName="/ppt/tags/tag85.xml" ContentType="application/vnd.openxmlformats-officedocument.presentationml.tags+xml"/>
  <Override PartName="/ppt/notesSlides/notesSlide63.xml" ContentType="application/vnd.openxmlformats-officedocument.presentationml.notesSlide+xml"/>
  <Override PartName="/ppt/tags/tag241.xml" ContentType="application/vnd.openxmlformats-officedocument.presentationml.tags+xml"/>
  <Override PartName="/ppt/slides/slide221.xml" ContentType="application/vnd.openxmlformats-officedocument.presentationml.slide+xml"/>
  <Override PartName="/ppt/tags/tag16.xml" ContentType="application/vnd.openxmlformats-officedocument.presentationml.tags+xml"/>
  <Override PartName="/ppt/notesSlides/notesSlide179.xml" ContentType="application/vnd.openxmlformats-officedocument.presentationml.notesSlide+xml"/>
  <Override PartName="/ppt/tags/tag15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254"/>
  </p:notesMasterIdLst>
  <p:handoutMasterIdLst>
    <p:handoutMasterId r:id="rId255"/>
  </p:handoutMasterIdLst>
  <p:sldIdLst>
    <p:sldId id="342" r:id="rId2"/>
    <p:sldId id="649" r:id="rId3"/>
    <p:sldId id="655" r:id="rId4"/>
    <p:sldId id="534" r:id="rId5"/>
    <p:sldId id="662" r:id="rId6"/>
    <p:sldId id="539" r:id="rId7"/>
    <p:sldId id="540" r:id="rId8"/>
    <p:sldId id="663" r:id="rId9"/>
    <p:sldId id="664" r:id="rId10"/>
    <p:sldId id="538" r:id="rId11"/>
    <p:sldId id="646" r:id="rId12"/>
    <p:sldId id="656" r:id="rId13"/>
    <p:sldId id="650" r:id="rId14"/>
    <p:sldId id="644" r:id="rId15"/>
    <p:sldId id="886" r:id="rId16"/>
    <p:sldId id="641" r:id="rId17"/>
    <p:sldId id="853" r:id="rId18"/>
    <p:sldId id="642" r:id="rId19"/>
    <p:sldId id="643" r:id="rId20"/>
    <p:sldId id="651" r:id="rId21"/>
    <p:sldId id="653" r:id="rId22"/>
    <p:sldId id="652" r:id="rId23"/>
    <p:sldId id="659" r:id="rId24"/>
    <p:sldId id="660" r:id="rId25"/>
    <p:sldId id="647" r:id="rId26"/>
    <p:sldId id="686" r:id="rId27"/>
    <p:sldId id="687" r:id="rId28"/>
    <p:sldId id="688" r:id="rId29"/>
    <p:sldId id="689" r:id="rId30"/>
    <p:sldId id="690" r:id="rId31"/>
    <p:sldId id="883" r:id="rId32"/>
    <p:sldId id="691" r:id="rId33"/>
    <p:sldId id="692" r:id="rId34"/>
    <p:sldId id="693" r:id="rId35"/>
    <p:sldId id="694" r:id="rId36"/>
    <p:sldId id="665" r:id="rId37"/>
    <p:sldId id="881" r:id="rId38"/>
    <p:sldId id="882" r:id="rId39"/>
    <p:sldId id="667" r:id="rId40"/>
    <p:sldId id="884" r:id="rId41"/>
    <p:sldId id="669" r:id="rId42"/>
    <p:sldId id="670" r:id="rId43"/>
    <p:sldId id="671" r:id="rId44"/>
    <p:sldId id="672" r:id="rId45"/>
    <p:sldId id="673" r:id="rId46"/>
    <p:sldId id="674" r:id="rId47"/>
    <p:sldId id="675" r:id="rId48"/>
    <p:sldId id="676" r:id="rId49"/>
    <p:sldId id="677" r:id="rId50"/>
    <p:sldId id="678" r:id="rId51"/>
    <p:sldId id="679" r:id="rId52"/>
    <p:sldId id="680" r:id="rId53"/>
    <p:sldId id="888" r:id="rId54"/>
    <p:sldId id="889" r:id="rId55"/>
    <p:sldId id="890" r:id="rId56"/>
    <p:sldId id="901" r:id="rId57"/>
    <p:sldId id="681" r:id="rId58"/>
    <p:sldId id="682" r:id="rId59"/>
    <p:sldId id="683" r:id="rId60"/>
    <p:sldId id="684" r:id="rId61"/>
    <p:sldId id="895" r:id="rId62"/>
    <p:sldId id="896" r:id="rId63"/>
    <p:sldId id="897" r:id="rId64"/>
    <p:sldId id="695" r:id="rId65"/>
    <p:sldId id="696" r:id="rId66"/>
    <p:sldId id="698" r:id="rId67"/>
    <p:sldId id="898" r:id="rId68"/>
    <p:sldId id="867" r:id="rId69"/>
    <p:sldId id="868" r:id="rId70"/>
    <p:sldId id="899" r:id="rId71"/>
    <p:sldId id="700" r:id="rId72"/>
    <p:sldId id="701" r:id="rId73"/>
    <p:sldId id="702" r:id="rId74"/>
    <p:sldId id="703" r:id="rId75"/>
    <p:sldId id="704" r:id="rId76"/>
    <p:sldId id="705" r:id="rId77"/>
    <p:sldId id="706" r:id="rId78"/>
    <p:sldId id="707" r:id="rId79"/>
    <p:sldId id="708" r:id="rId80"/>
    <p:sldId id="855" r:id="rId81"/>
    <p:sldId id="856" r:id="rId82"/>
    <p:sldId id="857" r:id="rId83"/>
    <p:sldId id="858" r:id="rId84"/>
    <p:sldId id="859" r:id="rId85"/>
    <p:sldId id="860" r:id="rId86"/>
    <p:sldId id="861" r:id="rId87"/>
    <p:sldId id="862" r:id="rId88"/>
    <p:sldId id="863" r:id="rId89"/>
    <p:sldId id="864" r:id="rId90"/>
    <p:sldId id="865" r:id="rId91"/>
    <p:sldId id="709" r:id="rId92"/>
    <p:sldId id="711" r:id="rId93"/>
    <p:sldId id="715" r:id="rId94"/>
    <p:sldId id="713" r:id="rId95"/>
    <p:sldId id="714" r:id="rId96"/>
    <p:sldId id="854" r:id="rId97"/>
    <p:sldId id="716" r:id="rId98"/>
    <p:sldId id="717" r:id="rId99"/>
    <p:sldId id="718" r:id="rId100"/>
    <p:sldId id="719" r:id="rId101"/>
    <p:sldId id="720" r:id="rId102"/>
    <p:sldId id="721" r:id="rId103"/>
    <p:sldId id="722" r:id="rId104"/>
    <p:sldId id="723" r:id="rId105"/>
    <p:sldId id="724" r:id="rId106"/>
    <p:sldId id="725" r:id="rId107"/>
    <p:sldId id="726" r:id="rId108"/>
    <p:sldId id="727" r:id="rId109"/>
    <p:sldId id="728" r:id="rId110"/>
    <p:sldId id="729" r:id="rId111"/>
    <p:sldId id="730" r:id="rId112"/>
    <p:sldId id="731" r:id="rId113"/>
    <p:sldId id="732" r:id="rId114"/>
    <p:sldId id="733" r:id="rId115"/>
    <p:sldId id="734" r:id="rId116"/>
    <p:sldId id="735" r:id="rId117"/>
    <p:sldId id="736" r:id="rId118"/>
    <p:sldId id="737" r:id="rId119"/>
    <p:sldId id="738" r:id="rId120"/>
    <p:sldId id="739" r:id="rId121"/>
    <p:sldId id="878" r:id="rId122"/>
    <p:sldId id="869" r:id="rId123"/>
    <p:sldId id="870" r:id="rId124"/>
    <p:sldId id="871" r:id="rId125"/>
    <p:sldId id="879" r:id="rId126"/>
    <p:sldId id="872" r:id="rId127"/>
    <p:sldId id="873" r:id="rId128"/>
    <p:sldId id="874" r:id="rId129"/>
    <p:sldId id="875" r:id="rId130"/>
    <p:sldId id="880" r:id="rId131"/>
    <p:sldId id="876" r:id="rId132"/>
    <p:sldId id="877" r:id="rId133"/>
    <p:sldId id="741" r:id="rId134"/>
    <p:sldId id="742" r:id="rId135"/>
    <p:sldId id="743" r:id="rId136"/>
    <p:sldId id="744" r:id="rId137"/>
    <p:sldId id="745" r:id="rId138"/>
    <p:sldId id="746" r:id="rId139"/>
    <p:sldId id="747" r:id="rId140"/>
    <p:sldId id="748" r:id="rId141"/>
    <p:sldId id="749" r:id="rId142"/>
    <p:sldId id="750" r:id="rId143"/>
    <p:sldId id="751" r:id="rId144"/>
    <p:sldId id="752" r:id="rId145"/>
    <p:sldId id="753" r:id="rId146"/>
    <p:sldId id="754" r:id="rId147"/>
    <p:sldId id="755" r:id="rId148"/>
    <p:sldId id="756" r:id="rId149"/>
    <p:sldId id="757" r:id="rId150"/>
    <p:sldId id="758" r:id="rId151"/>
    <p:sldId id="759" r:id="rId152"/>
    <p:sldId id="760" r:id="rId153"/>
    <p:sldId id="761" r:id="rId154"/>
    <p:sldId id="762" r:id="rId155"/>
    <p:sldId id="763" r:id="rId156"/>
    <p:sldId id="764" r:id="rId157"/>
    <p:sldId id="765" r:id="rId158"/>
    <p:sldId id="766" r:id="rId159"/>
    <p:sldId id="767" r:id="rId160"/>
    <p:sldId id="768" r:id="rId161"/>
    <p:sldId id="769" r:id="rId162"/>
    <p:sldId id="770" r:id="rId163"/>
    <p:sldId id="771" r:id="rId164"/>
    <p:sldId id="772" r:id="rId165"/>
    <p:sldId id="773" r:id="rId166"/>
    <p:sldId id="774" r:id="rId167"/>
    <p:sldId id="775" r:id="rId168"/>
    <p:sldId id="776" r:id="rId169"/>
    <p:sldId id="777" r:id="rId170"/>
    <p:sldId id="778" r:id="rId171"/>
    <p:sldId id="779" r:id="rId172"/>
    <p:sldId id="780" r:id="rId173"/>
    <p:sldId id="811" r:id="rId174"/>
    <p:sldId id="816" r:id="rId175"/>
    <p:sldId id="781" r:id="rId176"/>
    <p:sldId id="782" r:id="rId177"/>
    <p:sldId id="783" r:id="rId178"/>
    <p:sldId id="784" r:id="rId179"/>
    <p:sldId id="785" r:id="rId180"/>
    <p:sldId id="786" r:id="rId181"/>
    <p:sldId id="787" r:id="rId182"/>
    <p:sldId id="788" r:id="rId183"/>
    <p:sldId id="789" r:id="rId184"/>
    <p:sldId id="790" r:id="rId185"/>
    <p:sldId id="791" r:id="rId186"/>
    <p:sldId id="792" r:id="rId187"/>
    <p:sldId id="793" r:id="rId188"/>
    <p:sldId id="794" r:id="rId189"/>
    <p:sldId id="795" r:id="rId190"/>
    <p:sldId id="796" r:id="rId191"/>
    <p:sldId id="797" r:id="rId192"/>
    <p:sldId id="798" r:id="rId193"/>
    <p:sldId id="799" r:id="rId194"/>
    <p:sldId id="800" r:id="rId195"/>
    <p:sldId id="801" r:id="rId196"/>
    <p:sldId id="802" r:id="rId197"/>
    <p:sldId id="803" r:id="rId198"/>
    <p:sldId id="804" r:id="rId199"/>
    <p:sldId id="805" r:id="rId200"/>
    <p:sldId id="806" r:id="rId201"/>
    <p:sldId id="807" r:id="rId202"/>
    <p:sldId id="808" r:id="rId203"/>
    <p:sldId id="809" r:id="rId204"/>
    <p:sldId id="812" r:id="rId205"/>
    <p:sldId id="813" r:id="rId206"/>
    <p:sldId id="814" r:id="rId207"/>
    <p:sldId id="815" r:id="rId208"/>
    <p:sldId id="900" r:id="rId209"/>
    <p:sldId id="661" r:id="rId210"/>
    <p:sldId id="827" r:id="rId211"/>
    <p:sldId id="828" r:id="rId212"/>
    <p:sldId id="829" r:id="rId213"/>
    <p:sldId id="830" r:id="rId214"/>
    <p:sldId id="831" r:id="rId215"/>
    <p:sldId id="833" r:id="rId216"/>
    <p:sldId id="834" r:id="rId217"/>
    <p:sldId id="835" r:id="rId218"/>
    <p:sldId id="836" r:id="rId219"/>
    <p:sldId id="891" r:id="rId220"/>
    <p:sldId id="892" r:id="rId221"/>
    <p:sldId id="893" r:id="rId222"/>
    <p:sldId id="894" r:id="rId223"/>
    <p:sldId id="591" r:id="rId224"/>
    <p:sldId id="593" r:id="rId225"/>
    <p:sldId id="594" r:id="rId226"/>
    <p:sldId id="595" r:id="rId227"/>
    <p:sldId id="596" r:id="rId228"/>
    <p:sldId id="597" r:id="rId229"/>
    <p:sldId id="634" r:id="rId230"/>
    <p:sldId id="635" r:id="rId231"/>
    <p:sldId id="636" r:id="rId232"/>
    <p:sldId id="637" r:id="rId233"/>
    <p:sldId id="638" r:id="rId234"/>
    <p:sldId id="639" r:id="rId235"/>
    <p:sldId id="640" r:id="rId236"/>
    <p:sldId id="648" r:id="rId237"/>
    <p:sldId id="543" r:id="rId238"/>
    <p:sldId id="544" r:id="rId239"/>
    <p:sldId id="545" r:id="rId240"/>
    <p:sldId id="547" r:id="rId241"/>
    <p:sldId id="548" r:id="rId242"/>
    <p:sldId id="613" r:id="rId243"/>
    <p:sldId id="614" r:id="rId244"/>
    <p:sldId id="615" r:id="rId245"/>
    <p:sldId id="616" r:id="rId246"/>
    <p:sldId id="617" r:id="rId247"/>
    <p:sldId id="618" r:id="rId248"/>
    <p:sldId id="619" r:id="rId249"/>
    <p:sldId id="620" r:id="rId250"/>
    <p:sldId id="621" r:id="rId251"/>
    <p:sldId id="885" r:id="rId252"/>
    <p:sldId id="887" r:id="rId253"/>
  </p:sldIdLst>
  <p:sldSz cx="9144000" cy="6858000" type="screen4x3"/>
  <p:notesSz cx="6858000" cy="9144000"/>
  <p:custDataLst>
    <p:tags r:id="rId256"/>
  </p:custDataLst>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CC0000"/>
    <a:srgbClr val="D60093"/>
    <a:srgbClr val="FF3300"/>
    <a:srgbClr val="CC00FF"/>
    <a:srgbClr val="996633"/>
    <a:srgbClr val="FF9900"/>
    <a:srgbClr val="C0C0C0"/>
    <a:srgbClr val="0066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2787"/>
    <p:restoredTop sz="90929"/>
  </p:normalViewPr>
  <p:slideViewPr>
    <p:cSldViewPr>
      <p:cViewPr varScale="1">
        <p:scale>
          <a:sx n="71" d="100"/>
          <a:sy n="71" d="100"/>
        </p:scale>
        <p:origin x="-882" y="-90"/>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8064"/>
    </p:cViewPr>
  </p:sorterViewPr>
  <p:notesViewPr>
    <p:cSldViewPr>
      <p:cViewPr varScale="1">
        <p:scale>
          <a:sx n="59" d="100"/>
          <a:sy n="59" d="100"/>
        </p:scale>
        <p:origin x="-1788"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viewProps" Target="view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54" Type="http://schemas.openxmlformats.org/officeDocument/2006/relationships/notesMaster" Target="notesMasters/notesMaster1.xml"/><Relationship Id="rId259" Type="http://schemas.openxmlformats.org/officeDocument/2006/relationships/theme" Target="theme/theme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handoutMaster" Target="handoutMasters/handoutMaster1.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tags" Target="tags/tag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presProps" Target="presProps.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s>
</file>

<file path=ppt/_rels/viewProps.xml.rels><?xml version="1.0" encoding="UTF-8" standalone="yes"?>
<Relationships xmlns="http://schemas.openxmlformats.org/package/2006/relationships"><Relationship Id="rId3" Type="http://schemas.openxmlformats.org/officeDocument/2006/relationships/slide" Target="slides/slide247.xml"/><Relationship Id="rId2" Type="http://schemas.openxmlformats.org/officeDocument/2006/relationships/slide" Target="slides/slide57.xml"/><Relationship Id="rId1" Type="http://schemas.openxmlformats.org/officeDocument/2006/relationships/slide" Target="slides/slide1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301E1D-7500-4467-B3CE-7C7CCD65CA93}"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en-US"/>
        </a:p>
      </dgm:t>
    </dgm:pt>
    <dgm:pt modelId="{66F85B33-6BA2-4B4D-AF2F-8AEBD3110C1C}">
      <dgm:prSet phldrT="[Text]"/>
      <dgm:spPr/>
      <dgm:t>
        <a:bodyPr/>
        <a:lstStyle/>
        <a:p>
          <a:r>
            <a:rPr lang="en-US" dirty="0" smtClean="0"/>
            <a:t>Level I</a:t>
          </a:r>
          <a:endParaRPr lang="en-US" dirty="0"/>
        </a:p>
      </dgm:t>
    </dgm:pt>
    <dgm:pt modelId="{6287192D-ECD9-4C3E-9A0B-D537407038C9}" type="parTrans" cxnId="{BE11A9A7-5984-4DA6-85E7-1C0A9BA97A1F}">
      <dgm:prSet/>
      <dgm:spPr/>
      <dgm:t>
        <a:bodyPr/>
        <a:lstStyle/>
        <a:p>
          <a:endParaRPr lang="en-US"/>
        </a:p>
      </dgm:t>
    </dgm:pt>
    <dgm:pt modelId="{A63FCA6B-2B56-45CF-9FFC-AE4B55B96927}" type="sibTrans" cxnId="{BE11A9A7-5984-4DA6-85E7-1C0A9BA97A1F}">
      <dgm:prSet/>
      <dgm:spPr/>
      <dgm:t>
        <a:bodyPr/>
        <a:lstStyle/>
        <a:p>
          <a:endParaRPr lang="en-US"/>
        </a:p>
      </dgm:t>
    </dgm:pt>
    <dgm:pt modelId="{726666F8-72FE-4B86-BE8A-3BDFC9EE8AF4}">
      <dgm:prSet phldrT="[Text]"/>
      <dgm:spPr/>
      <dgm:t>
        <a:bodyPr/>
        <a:lstStyle/>
        <a:p>
          <a:r>
            <a:rPr lang="en-US" dirty="0" smtClean="0">
              <a:latin typeface="Calibri" pitchFamily="34" charset="0"/>
            </a:rPr>
            <a:t>Room to Corridor</a:t>
          </a:r>
          <a:endParaRPr lang="en-US" dirty="0">
            <a:latin typeface="Calibri" pitchFamily="34" charset="0"/>
          </a:endParaRPr>
        </a:p>
      </dgm:t>
    </dgm:pt>
    <dgm:pt modelId="{54F96067-2342-4046-85BF-93D5F21CA620}" type="parTrans" cxnId="{C84F8E7B-D081-47CA-96C1-400CC4C02261}">
      <dgm:prSet/>
      <dgm:spPr/>
      <dgm:t>
        <a:bodyPr/>
        <a:lstStyle/>
        <a:p>
          <a:endParaRPr lang="en-US"/>
        </a:p>
      </dgm:t>
    </dgm:pt>
    <dgm:pt modelId="{6AF99882-C3CF-4B22-8FC7-0C2B01312B32}" type="sibTrans" cxnId="{C84F8E7B-D081-47CA-96C1-400CC4C02261}">
      <dgm:prSet/>
      <dgm:spPr/>
      <dgm:t>
        <a:bodyPr/>
        <a:lstStyle/>
        <a:p>
          <a:endParaRPr lang="en-US"/>
        </a:p>
      </dgm:t>
    </dgm:pt>
    <dgm:pt modelId="{C0900DCC-FED0-4515-97DD-8A02C47B2737}">
      <dgm:prSet phldrT="[Text]"/>
      <dgm:spPr>
        <a:solidFill>
          <a:srgbClr val="FFFF99">
            <a:alpha val="89804"/>
          </a:srgbClr>
        </a:solidFill>
      </dgm:spPr>
      <dgm:t>
        <a:bodyPr/>
        <a:lstStyle/>
        <a:p>
          <a:r>
            <a:rPr lang="en-US" dirty="0" smtClean="0"/>
            <a:t>Level II</a:t>
          </a:r>
          <a:endParaRPr lang="en-US" dirty="0"/>
        </a:p>
      </dgm:t>
    </dgm:pt>
    <dgm:pt modelId="{D4BAA6E1-B768-4A9C-BDA3-9159327466F3}" type="parTrans" cxnId="{5FB48C87-28C2-412C-8B5E-EFA0FDBA9CB9}">
      <dgm:prSet/>
      <dgm:spPr/>
      <dgm:t>
        <a:bodyPr/>
        <a:lstStyle/>
        <a:p>
          <a:endParaRPr lang="en-US"/>
        </a:p>
      </dgm:t>
    </dgm:pt>
    <dgm:pt modelId="{79759AC7-24FF-4B70-AC0C-976B78A4DD86}" type="sibTrans" cxnId="{5FB48C87-28C2-412C-8B5E-EFA0FDBA9CB9}">
      <dgm:prSet/>
      <dgm:spPr/>
      <dgm:t>
        <a:bodyPr/>
        <a:lstStyle/>
        <a:p>
          <a:endParaRPr lang="en-US"/>
        </a:p>
      </dgm:t>
    </dgm:pt>
    <dgm:pt modelId="{CC6AE9F9-AA33-4CC0-A99B-636C51308C4D}">
      <dgm:prSet phldrT="[Text]"/>
      <dgm:spPr/>
      <dgm:t>
        <a:bodyPr/>
        <a:lstStyle/>
        <a:p>
          <a:r>
            <a:rPr lang="en-US" dirty="0" smtClean="0">
              <a:latin typeface="Calibri" pitchFamily="34" charset="0"/>
            </a:rPr>
            <a:t>Smoke compartment to Smoke compartment</a:t>
          </a:r>
          <a:endParaRPr lang="en-US" dirty="0">
            <a:latin typeface="Calibri" pitchFamily="34" charset="0"/>
          </a:endParaRPr>
        </a:p>
      </dgm:t>
    </dgm:pt>
    <dgm:pt modelId="{48F51283-0B98-4F13-B402-3BD54245F755}" type="parTrans" cxnId="{76D03535-5A7D-44BF-ADE6-B17E22255375}">
      <dgm:prSet/>
      <dgm:spPr/>
      <dgm:t>
        <a:bodyPr/>
        <a:lstStyle/>
        <a:p>
          <a:endParaRPr lang="en-US"/>
        </a:p>
      </dgm:t>
    </dgm:pt>
    <dgm:pt modelId="{6CF3727C-AF5E-49EB-9552-1EF0BA86C251}" type="sibTrans" cxnId="{76D03535-5A7D-44BF-ADE6-B17E22255375}">
      <dgm:prSet/>
      <dgm:spPr/>
      <dgm:t>
        <a:bodyPr/>
        <a:lstStyle/>
        <a:p>
          <a:endParaRPr lang="en-US"/>
        </a:p>
      </dgm:t>
    </dgm:pt>
    <dgm:pt modelId="{31796D67-2F05-43B3-ABD6-1E06915DA560}">
      <dgm:prSet phldrT="[Text]"/>
      <dgm:spPr>
        <a:solidFill>
          <a:srgbClr val="FFFF99">
            <a:alpha val="90000"/>
          </a:srgbClr>
        </a:solidFill>
      </dgm:spPr>
      <dgm:t>
        <a:bodyPr/>
        <a:lstStyle/>
        <a:p>
          <a:r>
            <a:rPr lang="en-US" dirty="0" smtClean="0"/>
            <a:t>Level III</a:t>
          </a:r>
          <a:endParaRPr lang="en-US" dirty="0"/>
        </a:p>
      </dgm:t>
    </dgm:pt>
    <dgm:pt modelId="{CF19B242-B1C6-4520-8979-F9D5D0186B72}" type="parTrans" cxnId="{BCD7A90B-AC05-49A6-A8FE-1BF624EF45C4}">
      <dgm:prSet/>
      <dgm:spPr/>
      <dgm:t>
        <a:bodyPr/>
        <a:lstStyle/>
        <a:p>
          <a:endParaRPr lang="en-US"/>
        </a:p>
      </dgm:t>
    </dgm:pt>
    <dgm:pt modelId="{97CA3B0E-BAE2-471D-ADF3-DDE18FA3C455}" type="sibTrans" cxnId="{BCD7A90B-AC05-49A6-A8FE-1BF624EF45C4}">
      <dgm:prSet/>
      <dgm:spPr/>
      <dgm:t>
        <a:bodyPr/>
        <a:lstStyle/>
        <a:p>
          <a:endParaRPr lang="en-US"/>
        </a:p>
      </dgm:t>
    </dgm:pt>
    <dgm:pt modelId="{80A5F0CC-7008-4558-94B2-C8E98A8D7208}">
      <dgm:prSet phldrT="[Text]"/>
      <dgm:spPr/>
      <dgm:t>
        <a:bodyPr/>
        <a:lstStyle/>
        <a:p>
          <a:r>
            <a:rPr lang="en-US" dirty="0" smtClean="0">
              <a:latin typeface="Calibri" pitchFamily="34" charset="0"/>
            </a:rPr>
            <a:t>Vertical, Floor to Floor</a:t>
          </a:r>
          <a:endParaRPr lang="en-US" dirty="0">
            <a:latin typeface="Calibri" pitchFamily="34" charset="0"/>
          </a:endParaRPr>
        </a:p>
      </dgm:t>
    </dgm:pt>
    <dgm:pt modelId="{A8C52521-52F4-4FA2-9798-541CFACFCCB1}" type="parTrans" cxnId="{59F0ED21-65CF-423E-BE5E-9A0609D5F267}">
      <dgm:prSet/>
      <dgm:spPr/>
      <dgm:t>
        <a:bodyPr/>
        <a:lstStyle/>
        <a:p>
          <a:endParaRPr lang="en-US"/>
        </a:p>
      </dgm:t>
    </dgm:pt>
    <dgm:pt modelId="{EEFAFE66-E5E1-47E4-A9DD-2016AB3001D8}" type="sibTrans" cxnId="{59F0ED21-65CF-423E-BE5E-9A0609D5F267}">
      <dgm:prSet/>
      <dgm:spPr/>
      <dgm:t>
        <a:bodyPr/>
        <a:lstStyle/>
        <a:p>
          <a:endParaRPr lang="en-US"/>
        </a:p>
      </dgm:t>
    </dgm:pt>
    <dgm:pt modelId="{645A3D0C-A629-42CE-8E05-FDD76161BC95}">
      <dgm:prSet phldrT="[Text]"/>
      <dgm:spPr>
        <a:solidFill>
          <a:srgbClr val="FFFF99"/>
        </a:solidFill>
      </dgm:spPr>
      <dgm:t>
        <a:bodyPr/>
        <a:lstStyle/>
        <a:p>
          <a:r>
            <a:rPr lang="en-US" dirty="0" smtClean="0"/>
            <a:t>Level IV</a:t>
          </a:r>
          <a:endParaRPr lang="en-US" dirty="0"/>
        </a:p>
      </dgm:t>
    </dgm:pt>
    <dgm:pt modelId="{FA160A7C-567F-4966-BD3E-729A95317FCE}" type="parTrans" cxnId="{925BA9EC-A5C4-40C5-9E6A-9FD0C5C5AA46}">
      <dgm:prSet/>
      <dgm:spPr/>
      <dgm:t>
        <a:bodyPr/>
        <a:lstStyle/>
        <a:p>
          <a:endParaRPr lang="en-US"/>
        </a:p>
      </dgm:t>
    </dgm:pt>
    <dgm:pt modelId="{1ECF568D-3F39-4FB0-B539-C0B4D7BF6901}" type="sibTrans" cxnId="{925BA9EC-A5C4-40C5-9E6A-9FD0C5C5AA46}">
      <dgm:prSet/>
      <dgm:spPr/>
      <dgm:t>
        <a:bodyPr/>
        <a:lstStyle/>
        <a:p>
          <a:endParaRPr lang="en-US"/>
        </a:p>
      </dgm:t>
    </dgm:pt>
    <dgm:pt modelId="{DEEACD6A-C20A-435C-8AD8-2ADA7284B368}">
      <dgm:prSet phldrT="[Text]"/>
      <dgm:spPr/>
      <dgm:t>
        <a:bodyPr/>
        <a:lstStyle/>
        <a:p>
          <a:r>
            <a:rPr lang="en-US" dirty="0" smtClean="0">
              <a:latin typeface="Calibri" pitchFamily="34" charset="0"/>
            </a:rPr>
            <a:t>Total facility evacuation</a:t>
          </a:r>
          <a:endParaRPr lang="en-US" dirty="0">
            <a:latin typeface="Calibri" pitchFamily="34" charset="0"/>
          </a:endParaRPr>
        </a:p>
      </dgm:t>
    </dgm:pt>
    <dgm:pt modelId="{8DB3B29C-FF02-407A-A563-6A16A7A257C8}" type="parTrans" cxnId="{F6C22342-7CD4-4CE0-A8D0-2E5C7733DF28}">
      <dgm:prSet/>
      <dgm:spPr/>
      <dgm:t>
        <a:bodyPr/>
        <a:lstStyle/>
        <a:p>
          <a:endParaRPr lang="en-US"/>
        </a:p>
      </dgm:t>
    </dgm:pt>
    <dgm:pt modelId="{143E1A26-39B5-41B1-BB66-A92FA7389E4C}" type="sibTrans" cxnId="{F6C22342-7CD4-4CE0-A8D0-2E5C7733DF28}">
      <dgm:prSet/>
      <dgm:spPr/>
      <dgm:t>
        <a:bodyPr/>
        <a:lstStyle/>
        <a:p>
          <a:endParaRPr lang="en-US"/>
        </a:p>
      </dgm:t>
    </dgm:pt>
    <dgm:pt modelId="{F291FBBD-511B-4270-9684-683B8B14CA82}" type="pres">
      <dgm:prSet presAssocID="{1B301E1D-7500-4467-B3CE-7C7CCD65CA93}" presName="Name0" presStyleCnt="0">
        <dgm:presLayoutVars>
          <dgm:chMax val="7"/>
          <dgm:dir/>
          <dgm:animLvl val="lvl"/>
          <dgm:resizeHandles val="exact"/>
        </dgm:presLayoutVars>
      </dgm:prSet>
      <dgm:spPr/>
      <dgm:t>
        <a:bodyPr/>
        <a:lstStyle/>
        <a:p>
          <a:endParaRPr lang="en-US"/>
        </a:p>
      </dgm:t>
    </dgm:pt>
    <dgm:pt modelId="{C77D08FA-DD27-4FDD-B688-3D7217E60386}" type="pres">
      <dgm:prSet presAssocID="{66F85B33-6BA2-4B4D-AF2F-8AEBD3110C1C}" presName="circle1" presStyleLbl="node1" presStyleIdx="0" presStyleCnt="4"/>
      <dgm:spPr>
        <a:solidFill>
          <a:schemeClr val="accent1">
            <a:lumMod val="75000"/>
          </a:schemeClr>
        </a:solidFill>
      </dgm:spPr>
      <dgm:t>
        <a:bodyPr/>
        <a:lstStyle/>
        <a:p>
          <a:endParaRPr lang="en-US"/>
        </a:p>
      </dgm:t>
    </dgm:pt>
    <dgm:pt modelId="{63410A01-CDD6-4347-A2A8-5D94C1E7BBB6}" type="pres">
      <dgm:prSet presAssocID="{66F85B33-6BA2-4B4D-AF2F-8AEBD3110C1C}" presName="space" presStyleCnt="0"/>
      <dgm:spPr/>
    </dgm:pt>
    <dgm:pt modelId="{8FD6DD47-1B2F-4DD7-8242-1E8C5DE17666}" type="pres">
      <dgm:prSet presAssocID="{66F85B33-6BA2-4B4D-AF2F-8AEBD3110C1C}" presName="rect1" presStyleLbl="alignAcc1" presStyleIdx="0" presStyleCnt="4"/>
      <dgm:spPr/>
      <dgm:t>
        <a:bodyPr/>
        <a:lstStyle/>
        <a:p>
          <a:endParaRPr lang="en-US"/>
        </a:p>
      </dgm:t>
    </dgm:pt>
    <dgm:pt modelId="{ED52E9BA-C4D3-4DC7-936B-D6281DEA3443}" type="pres">
      <dgm:prSet presAssocID="{C0900DCC-FED0-4515-97DD-8A02C47B2737}" presName="vertSpace2" presStyleLbl="node1" presStyleIdx="0" presStyleCnt="4"/>
      <dgm:spPr/>
    </dgm:pt>
    <dgm:pt modelId="{7BF126CF-F46C-401A-BB09-F6E6B9108BC8}" type="pres">
      <dgm:prSet presAssocID="{C0900DCC-FED0-4515-97DD-8A02C47B2737}" presName="circle2" presStyleLbl="node1" presStyleIdx="1" presStyleCnt="4"/>
      <dgm:spPr/>
      <dgm:t>
        <a:bodyPr/>
        <a:lstStyle/>
        <a:p>
          <a:endParaRPr lang="en-US"/>
        </a:p>
      </dgm:t>
    </dgm:pt>
    <dgm:pt modelId="{E69DDE57-91E9-4BEE-B4E8-CDA468BB08ED}" type="pres">
      <dgm:prSet presAssocID="{C0900DCC-FED0-4515-97DD-8A02C47B2737}" presName="rect2" presStyleLbl="alignAcc1" presStyleIdx="1" presStyleCnt="4"/>
      <dgm:spPr/>
      <dgm:t>
        <a:bodyPr/>
        <a:lstStyle/>
        <a:p>
          <a:endParaRPr lang="en-US"/>
        </a:p>
      </dgm:t>
    </dgm:pt>
    <dgm:pt modelId="{81F92A47-BE5D-42B1-B134-7F95074B2B1F}" type="pres">
      <dgm:prSet presAssocID="{31796D67-2F05-43B3-ABD6-1E06915DA560}" presName="vertSpace3" presStyleLbl="node1" presStyleIdx="1" presStyleCnt="4"/>
      <dgm:spPr/>
    </dgm:pt>
    <dgm:pt modelId="{C38AE18B-82FF-4D3A-8492-50A535A4309F}" type="pres">
      <dgm:prSet presAssocID="{31796D67-2F05-43B3-ABD6-1E06915DA560}" presName="circle3" presStyleLbl="node1" presStyleIdx="2" presStyleCnt="4"/>
      <dgm:spPr/>
      <dgm:t>
        <a:bodyPr/>
        <a:lstStyle/>
        <a:p>
          <a:endParaRPr lang="en-US"/>
        </a:p>
      </dgm:t>
    </dgm:pt>
    <dgm:pt modelId="{31987C6C-5D68-4847-A830-CFC3D14C9E9A}" type="pres">
      <dgm:prSet presAssocID="{31796D67-2F05-43B3-ABD6-1E06915DA560}" presName="rect3" presStyleLbl="alignAcc1" presStyleIdx="2" presStyleCnt="4"/>
      <dgm:spPr/>
      <dgm:t>
        <a:bodyPr/>
        <a:lstStyle/>
        <a:p>
          <a:endParaRPr lang="en-US"/>
        </a:p>
      </dgm:t>
    </dgm:pt>
    <dgm:pt modelId="{02D7ACED-6315-4D32-AB36-77137FE3EBA5}" type="pres">
      <dgm:prSet presAssocID="{645A3D0C-A629-42CE-8E05-FDD76161BC95}" presName="vertSpace4" presStyleLbl="node1" presStyleIdx="2" presStyleCnt="4"/>
      <dgm:spPr/>
    </dgm:pt>
    <dgm:pt modelId="{44238109-ED57-41D7-B21C-C8C65EC31E9B}" type="pres">
      <dgm:prSet presAssocID="{645A3D0C-A629-42CE-8E05-FDD76161BC95}" presName="circle4" presStyleLbl="node1" presStyleIdx="3" presStyleCnt="4"/>
      <dgm:spPr/>
      <dgm:t>
        <a:bodyPr/>
        <a:lstStyle/>
        <a:p>
          <a:endParaRPr lang="en-US"/>
        </a:p>
      </dgm:t>
    </dgm:pt>
    <dgm:pt modelId="{EF30F83A-D845-4504-B87A-94E20EEC6B12}" type="pres">
      <dgm:prSet presAssocID="{645A3D0C-A629-42CE-8E05-FDD76161BC95}" presName="rect4" presStyleLbl="alignAcc1" presStyleIdx="3" presStyleCnt="4"/>
      <dgm:spPr/>
      <dgm:t>
        <a:bodyPr/>
        <a:lstStyle/>
        <a:p>
          <a:endParaRPr lang="en-US"/>
        </a:p>
      </dgm:t>
    </dgm:pt>
    <dgm:pt modelId="{E7BFED7C-6896-4619-8F37-9F47B72E8720}" type="pres">
      <dgm:prSet presAssocID="{66F85B33-6BA2-4B4D-AF2F-8AEBD3110C1C}" presName="rect1ParTx" presStyleLbl="alignAcc1" presStyleIdx="3" presStyleCnt="4">
        <dgm:presLayoutVars>
          <dgm:chMax val="1"/>
          <dgm:bulletEnabled val="1"/>
        </dgm:presLayoutVars>
      </dgm:prSet>
      <dgm:spPr/>
      <dgm:t>
        <a:bodyPr/>
        <a:lstStyle/>
        <a:p>
          <a:endParaRPr lang="en-US"/>
        </a:p>
      </dgm:t>
    </dgm:pt>
    <dgm:pt modelId="{31DAF768-DACA-49A5-BE32-4CFC4C0607FD}" type="pres">
      <dgm:prSet presAssocID="{66F85B33-6BA2-4B4D-AF2F-8AEBD3110C1C}" presName="rect1ChTx" presStyleLbl="alignAcc1" presStyleIdx="3" presStyleCnt="4" custScaleX="119048">
        <dgm:presLayoutVars>
          <dgm:bulletEnabled val="1"/>
        </dgm:presLayoutVars>
      </dgm:prSet>
      <dgm:spPr/>
      <dgm:t>
        <a:bodyPr/>
        <a:lstStyle/>
        <a:p>
          <a:endParaRPr lang="en-US"/>
        </a:p>
      </dgm:t>
    </dgm:pt>
    <dgm:pt modelId="{A4AA7F07-AA37-49EB-B87A-1E0F8ECE427B}" type="pres">
      <dgm:prSet presAssocID="{C0900DCC-FED0-4515-97DD-8A02C47B2737}" presName="rect2ParTx" presStyleLbl="alignAcc1" presStyleIdx="3" presStyleCnt="4">
        <dgm:presLayoutVars>
          <dgm:chMax val="1"/>
          <dgm:bulletEnabled val="1"/>
        </dgm:presLayoutVars>
      </dgm:prSet>
      <dgm:spPr/>
      <dgm:t>
        <a:bodyPr/>
        <a:lstStyle/>
        <a:p>
          <a:endParaRPr lang="en-US"/>
        </a:p>
      </dgm:t>
    </dgm:pt>
    <dgm:pt modelId="{6845BAEA-B963-40FB-AF7F-6F55314B0E2A}" type="pres">
      <dgm:prSet presAssocID="{C0900DCC-FED0-4515-97DD-8A02C47B2737}" presName="rect2ChTx" presStyleLbl="alignAcc1" presStyleIdx="3" presStyleCnt="4" custScaleX="116931">
        <dgm:presLayoutVars>
          <dgm:bulletEnabled val="1"/>
        </dgm:presLayoutVars>
      </dgm:prSet>
      <dgm:spPr/>
      <dgm:t>
        <a:bodyPr/>
        <a:lstStyle/>
        <a:p>
          <a:endParaRPr lang="en-US"/>
        </a:p>
      </dgm:t>
    </dgm:pt>
    <dgm:pt modelId="{3B95511A-4259-4B48-9338-60E9498434B9}" type="pres">
      <dgm:prSet presAssocID="{31796D67-2F05-43B3-ABD6-1E06915DA560}" presName="rect3ParTx" presStyleLbl="alignAcc1" presStyleIdx="3" presStyleCnt="4">
        <dgm:presLayoutVars>
          <dgm:chMax val="1"/>
          <dgm:bulletEnabled val="1"/>
        </dgm:presLayoutVars>
      </dgm:prSet>
      <dgm:spPr/>
      <dgm:t>
        <a:bodyPr/>
        <a:lstStyle/>
        <a:p>
          <a:endParaRPr lang="en-US"/>
        </a:p>
      </dgm:t>
    </dgm:pt>
    <dgm:pt modelId="{B54A3DEA-E970-49BA-AD95-350E63B7AB61}" type="pres">
      <dgm:prSet presAssocID="{31796D67-2F05-43B3-ABD6-1E06915DA560}" presName="rect3ChTx" presStyleLbl="alignAcc1" presStyleIdx="3" presStyleCnt="4" custScaleX="112698">
        <dgm:presLayoutVars>
          <dgm:bulletEnabled val="1"/>
        </dgm:presLayoutVars>
      </dgm:prSet>
      <dgm:spPr/>
      <dgm:t>
        <a:bodyPr/>
        <a:lstStyle/>
        <a:p>
          <a:endParaRPr lang="en-US"/>
        </a:p>
      </dgm:t>
    </dgm:pt>
    <dgm:pt modelId="{A8FE2108-BD34-4DDD-B8E9-129C24266B51}" type="pres">
      <dgm:prSet presAssocID="{645A3D0C-A629-42CE-8E05-FDD76161BC95}" presName="rect4ParTx" presStyleLbl="alignAcc1" presStyleIdx="3" presStyleCnt="4">
        <dgm:presLayoutVars>
          <dgm:chMax val="1"/>
          <dgm:bulletEnabled val="1"/>
        </dgm:presLayoutVars>
      </dgm:prSet>
      <dgm:spPr/>
      <dgm:t>
        <a:bodyPr/>
        <a:lstStyle/>
        <a:p>
          <a:endParaRPr lang="en-US"/>
        </a:p>
      </dgm:t>
    </dgm:pt>
    <dgm:pt modelId="{787312FC-B32F-44B6-BF83-779DAC5A6594}" type="pres">
      <dgm:prSet presAssocID="{645A3D0C-A629-42CE-8E05-FDD76161BC95}" presName="rect4ChTx" presStyleLbl="alignAcc1" presStyleIdx="3" presStyleCnt="4" custScaleX="112698">
        <dgm:presLayoutVars>
          <dgm:bulletEnabled val="1"/>
        </dgm:presLayoutVars>
      </dgm:prSet>
      <dgm:spPr/>
      <dgm:t>
        <a:bodyPr/>
        <a:lstStyle/>
        <a:p>
          <a:endParaRPr lang="en-US"/>
        </a:p>
      </dgm:t>
    </dgm:pt>
  </dgm:ptLst>
  <dgm:cxnLst>
    <dgm:cxn modelId="{1DED0D14-68D6-400D-BBAD-05DA34B792DA}" type="presOf" srcId="{CC6AE9F9-AA33-4CC0-A99B-636C51308C4D}" destId="{6845BAEA-B963-40FB-AF7F-6F55314B0E2A}" srcOrd="0" destOrd="0" presId="urn:microsoft.com/office/officeart/2005/8/layout/target3"/>
    <dgm:cxn modelId="{BD4F638D-C320-469F-B6A2-BCBBB4F72716}" type="presOf" srcId="{645A3D0C-A629-42CE-8E05-FDD76161BC95}" destId="{A8FE2108-BD34-4DDD-B8E9-129C24266B51}" srcOrd="1" destOrd="0" presId="urn:microsoft.com/office/officeart/2005/8/layout/target3"/>
    <dgm:cxn modelId="{52FA33C7-21A2-401A-9D68-3C3150BE55DA}" type="presOf" srcId="{66F85B33-6BA2-4B4D-AF2F-8AEBD3110C1C}" destId="{8FD6DD47-1B2F-4DD7-8242-1E8C5DE17666}" srcOrd="0" destOrd="0" presId="urn:microsoft.com/office/officeart/2005/8/layout/target3"/>
    <dgm:cxn modelId="{E365164A-C666-4688-B8D8-FDBB65980E31}" type="presOf" srcId="{31796D67-2F05-43B3-ABD6-1E06915DA560}" destId="{31987C6C-5D68-4847-A830-CFC3D14C9E9A}" srcOrd="0" destOrd="0" presId="urn:microsoft.com/office/officeart/2005/8/layout/target3"/>
    <dgm:cxn modelId="{BCD7A90B-AC05-49A6-A8FE-1BF624EF45C4}" srcId="{1B301E1D-7500-4467-B3CE-7C7CCD65CA93}" destId="{31796D67-2F05-43B3-ABD6-1E06915DA560}" srcOrd="2" destOrd="0" parTransId="{CF19B242-B1C6-4520-8979-F9D5D0186B72}" sibTransId="{97CA3B0E-BAE2-471D-ADF3-DDE18FA3C455}"/>
    <dgm:cxn modelId="{7FB63EBF-768A-4AB8-8075-B7ECC43938D0}" type="presOf" srcId="{C0900DCC-FED0-4515-97DD-8A02C47B2737}" destId="{E69DDE57-91E9-4BEE-B4E8-CDA468BB08ED}" srcOrd="0" destOrd="0" presId="urn:microsoft.com/office/officeart/2005/8/layout/target3"/>
    <dgm:cxn modelId="{F6C22342-7CD4-4CE0-A8D0-2E5C7733DF28}" srcId="{645A3D0C-A629-42CE-8E05-FDD76161BC95}" destId="{DEEACD6A-C20A-435C-8AD8-2ADA7284B368}" srcOrd="0" destOrd="0" parTransId="{8DB3B29C-FF02-407A-A563-6A16A7A257C8}" sibTransId="{143E1A26-39B5-41B1-BB66-A92FA7389E4C}"/>
    <dgm:cxn modelId="{C84F8E7B-D081-47CA-96C1-400CC4C02261}" srcId="{66F85B33-6BA2-4B4D-AF2F-8AEBD3110C1C}" destId="{726666F8-72FE-4B86-BE8A-3BDFC9EE8AF4}" srcOrd="0" destOrd="0" parTransId="{54F96067-2342-4046-85BF-93D5F21CA620}" sibTransId="{6AF99882-C3CF-4B22-8FC7-0C2B01312B32}"/>
    <dgm:cxn modelId="{A614163B-DCFE-47CD-9AA8-FB0CE6415E3F}" type="presOf" srcId="{C0900DCC-FED0-4515-97DD-8A02C47B2737}" destId="{A4AA7F07-AA37-49EB-B87A-1E0F8ECE427B}" srcOrd="1" destOrd="0" presId="urn:microsoft.com/office/officeart/2005/8/layout/target3"/>
    <dgm:cxn modelId="{5FB48C87-28C2-412C-8B5E-EFA0FDBA9CB9}" srcId="{1B301E1D-7500-4467-B3CE-7C7CCD65CA93}" destId="{C0900DCC-FED0-4515-97DD-8A02C47B2737}" srcOrd="1" destOrd="0" parTransId="{D4BAA6E1-B768-4A9C-BDA3-9159327466F3}" sibTransId="{79759AC7-24FF-4B70-AC0C-976B78A4DD86}"/>
    <dgm:cxn modelId="{76D03535-5A7D-44BF-ADE6-B17E22255375}" srcId="{C0900DCC-FED0-4515-97DD-8A02C47B2737}" destId="{CC6AE9F9-AA33-4CC0-A99B-636C51308C4D}" srcOrd="0" destOrd="0" parTransId="{48F51283-0B98-4F13-B402-3BD54245F755}" sibTransId="{6CF3727C-AF5E-49EB-9552-1EF0BA86C251}"/>
    <dgm:cxn modelId="{BF55771E-5AB0-4D6C-BCF8-861196D0C27C}" type="presOf" srcId="{80A5F0CC-7008-4558-94B2-C8E98A8D7208}" destId="{B54A3DEA-E970-49BA-AD95-350E63B7AB61}" srcOrd="0" destOrd="0" presId="urn:microsoft.com/office/officeart/2005/8/layout/target3"/>
    <dgm:cxn modelId="{FCF06A02-CB25-4DEE-9F18-FDE11095B4ED}" type="presOf" srcId="{66F85B33-6BA2-4B4D-AF2F-8AEBD3110C1C}" destId="{E7BFED7C-6896-4619-8F37-9F47B72E8720}" srcOrd="1" destOrd="0" presId="urn:microsoft.com/office/officeart/2005/8/layout/target3"/>
    <dgm:cxn modelId="{3CAF9B18-B369-4893-843B-15F56EF00923}" type="presOf" srcId="{726666F8-72FE-4B86-BE8A-3BDFC9EE8AF4}" destId="{31DAF768-DACA-49A5-BE32-4CFC4C0607FD}" srcOrd="0" destOrd="0" presId="urn:microsoft.com/office/officeart/2005/8/layout/target3"/>
    <dgm:cxn modelId="{1BA0F341-4198-4F7B-A40A-7FD9A67F988D}" type="presOf" srcId="{645A3D0C-A629-42CE-8E05-FDD76161BC95}" destId="{EF30F83A-D845-4504-B87A-94E20EEC6B12}" srcOrd="0" destOrd="0" presId="urn:microsoft.com/office/officeart/2005/8/layout/target3"/>
    <dgm:cxn modelId="{59F0ED21-65CF-423E-BE5E-9A0609D5F267}" srcId="{31796D67-2F05-43B3-ABD6-1E06915DA560}" destId="{80A5F0CC-7008-4558-94B2-C8E98A8D7208}" srcOrd="0" destOrd="0" parTransId="{A8C52521-52F4-4FA2-9798-541CFACFCCB1}" sibTransId="{EEFAFE66-E5E1-47E4-A9DD-2016AB3001D8}"/>
    <dgm:cxn modelId="{362CB4E0-B44C-4CA6-9ED1-8839887AC908}" type="presOf" srcId="{DEEACD6A-C20A-435C-8AD8-2ADA7284B368}" destId="{787312FC-B32F-44B6-BF83-779DAC5A6594}" srcOrd="0" destOrd="0" presId="urn:microsoft.com/office/officeart/2005/8/layout/target3"/>
    <dgm:cxn modelId="{3DAC9AC9-94F8-4C31-9075-ED59E14B6F52}" type="presOf" srcId="{31796D67-2F05-43B3-ABD6-1E06915DA560}" destId="{3B95511A-4259-4B48-9338-60E9498434B9}" srcOrd="1" destOrd="0" presId="urn:microsoft.com/office/officeart/2005/8/layout/target3"/>
    <dgm:cxn modelId="{803404F9-8DD9-4F39-BC43-F653DEC6FC09}" type="presOf" srcId="{1B301E1D-7500-4467-B3CE-7C7CCD65CA93}" destId="{F291FBBD-511B-4270-9684-683B8B14CA82}" srcOrd="0" destOrd="0" presId="urn:microsoft.com/office/officeart/2005/8/layout/target3"/>
    <dgm:cxn modelId="{BE11A9A7-5984-4DA6-85E7-1C0A9BA97A1F}" srcId="{1B301E1D-7500-4467-B3CE-7C7CCD65CA93}" destId="{66F85B33-6BA2-4B4D-AF2F-8AEBD3110C1C}" srcOrd="0" destOrd="0" parTransId="{6287192D-ECD9-4C3E-9A0B-D537407038C9}" sibTransId="{A63FCA6B-2B56-45CF-9FFC-AE4B55B96927}"/>
    <dgm:cxn modelId="{925BA9EC-A5C4-40C5-9E6A-9FD0C5C5AA46}" srcId="{1B301E1D-7500-4467-B3CE-7C7CCD65CA93}" destId="{645A3D0C-A629-42CE-8E05-FDD76161BC95}" srcOrd="3" destOrd="0" parTransId="{FA160A7C-567F-4966-BD3E-729A95317FCE}" sibTransId="{1ECF568D-3F39-4FB0-B539-C0B4D7BF6901}"/>
    <dgm:cxn modelId="{B5B6AB2E-6C9D-4EA6-9B7F-C10E74AE650E}" type="presParOf" srcId="{F291FBBD-511B-4270-9684-683B8B14CA82}" destId="{C77D08FA-DD27-4FDD-B688-3D7217E60386}" srcOrd="0" destOrd="0" presId="urn:microsoft.com/office/officeart/2005/8/layout/target3"/>
    <dgm:cxn modelId="{74A3FA13-18CC-4FCA-AF9D-CD12019B6CCC}" type="presParOf" srcId="{F291FBBD-511B-4270-9684-683B8B14CA82}" destId="{63410A01-CDD6-4347-A2A8-5D94C1E7BBB6}" srcOrd="1" destOrd="0" presId="urn:microsoft.com/office/officeart/2005/8/layout/target3"/>
    <dgm:cxn modelId="{AD4EDA7C-6BE6-42E8-8C66-F6C60D6830AF}" type="presParOf" srcId="{F291FBBD-511B-4270-9684-683B8B14CA82}" destId="{8FD6DD47-1B2F-4DD7-8242-1E8C5DE17666}" srcOrd="2" destOrd="0" presId="urn:microsoft.com/office/officeart/2005/8/layout/target3"/>
    <dgm:cxn modelId="{042DBF20-5B9E-47AA-865C-622DDE2EF405}" type="presParOf" srcId="{F291FBBD-511B-4270-9684-683B8B14CA82}" destId="{ED52E9BA-C4D3-4DC7-936B-D6281DEA3443}" srcOrd="3" destOrd="0" presId="urn:microsoft.com/office/officeart/2005/8/layout/target3"/>
    <dgm:cxn modelId="{E40DC068-314B-4262-9BF0-B4B7765E7117}" type="presParOf" srcId="{F291FBBD-511B-4270-9684-683B8B14CA82}" destId="{7BF126CF-F46C-401A-BB09-F6E6B9108BC8}" srcOrd="4" destOrd="0" presId="urn:microsoft.com/office/officeart/2005/8/layout/target3"/>
    <dgm:cxn modelId="{B98F8C13-240D-40D7-80C7-514558C4E657}" type="presParOf" srcId="{F291FBBD-511B-4270-9684-683B8B14CA82}" destId="{E69DDE57-91E9-4BEE-B4E8-CDA468BB08ED}" srcOrd="5" destOrd="0" presId="urn:microsoft.com/office/officeart/2005/8/layout/target3"/>
    <dgm:cxn modelId="{CBBD0CCD-A9CF-4C9B-A7F4-3430C45E5989}" type="presParOf" srcId="{F291FBBD-511B-4270-9684-683B8B14CA82}" destId="{81F92A47-BE5D-42B1-B134-7F95074B2B1F}" srcOrd="6" destOrd="0" presId="urn:microsoft.com/office/officeart/2005/8/layout/target3"/>
    <dgm:cxn modelId="{1ED90D7F-E7C9-4E41-848D-726A51AE78A8}" type="presParOf" srcId="{F291FBBD-511B-4270-9684-683B8B14CA82}" destId="{C38AE18B-82FF-4D3A-8492-50A535A4309F}" srcOrd="7" destOrd="0" presId="urn:microsoft.com/office/officeart/2005/8/layout/target3"/>
    <dgm:cxn modelId="{A30C44CB-4E9E-427E-A6DA-4A7B7E53CA31}" type="presParOf" srcId="{F291FBBD-511B-4270-9684-683B8B14CA82}" destId="{31987C6C-5D68-4847-A830-CFC3D14C9E9A}" srcOrd="8" destOrd="0" presId="urn:microsoft.com/office/officeart/2005/8/layout/target3"/>
    <dgm:cxn modelId="{95B08CEB-CE0A-4AF5-89B9-06031914B3F0}" type="presParOf" srcId="{F291FBBD-511B-4270-9684-683B8B14CA82}" destId="{02D7ACED-6315-4D32-AB36-77137FE3EBA5}" srcOrd="9" destOrd="0" presId="urn:microsoft.com/office/officeart/2005/8/layout/target3"/>
    <dgm:cxn modelId="{4F8CCC10-7890-4DAF-BA17-BA9B3E009CD3}" type="presParOf" srcId="{F291FBBD-511B-4270-9684-683B8B14CA82}" destId="{44238109-ED57-41D7-B21C-C8C65EC31E9B}" srcOrd="10" destOrd="0" presId="urn:microsoft.com/office/officeart/2005/8/layout/target3"/>
    <dgm:cxn modelId="{2CBD7745-D49E-4FC3-BD21-26FF153204AD}" type="presParOf" srcId="{F291FBBD-511B-4270-9684-683B8B14CA82}" destId="{EF30F83A-D845-4504-B87A-94E20EEC6B12}" srcOrd="11" destOrd="0" presId="urn:microsoft.com/office/officeart/2005/8/layout/target3"/>
    <dgm:cxn modelId="{B4698052-8962-4452-946D-954F48666963}" type="presParOf" srcId="{F291FBBD-511B-4270-9684-683B8B14CA82}" destId="{E7BFED7C-6896-4619-8F37-9F47B72E8720}" srcOrd="12" destOrd="0" presId="urn:microsoft.com/office/officeart/2005/8/layout/target3"/>
    <dgm:cxn modelId="{BA956186-7DF3-4193-8A66-11EC95C6DD87}" type="presParOf" srcId="{F291FBBD-511B-4270-9684-683B8B14CA82}" destId="{31DAF768-DACA-49A5-BE32-4CFC4C0607FD}" srcOrd="13" destOrd="0" presId="urn:microsoft.com/office/officeart/2005/8/layout/target3"/>
    <dgm:cxn modelId="{DB512E71-1DF3-415F-B4C0-172C98215A78}" type="presParOf" srcId="{F291FBBD-511B-4270-9684-683B8B14CA82}" destId="{A4AA7F07-AA37-49EB-B87A-1E0F8ECE427B}" srcOrd="14" destOrd="0" presId="urn:microsoft.com/office/officeart/2005/8/layout/target3"/>
    <dgm:cxn modelId="{E85A5942-07E2-452D-8D3B-AF5C7C8BE339}" type="presParOf" srcId="{F291FBBD-511B-4270-9684-683B8B14CA82}" destId="{6845BAEA-B963-40FB-AF7F-6F55314B0E2A}" srcOrd="15" destOrd="0" presId="urn:microsoft.com/office/officeart/2005/8/layout/target3"/>
    <dgm:cxn modelId="{D9F2C4B0-9D5B-43E9-9B8E-271280F395DC}" type="presParOf" srcId="{F291FBBD-511B-4270-9684-683B8B14CA82}" destId="{3B95511A-4259-4B48-9338-60E9498434B9}" srcOrd="16" destOrd="0" presId="urn:microsoft.com/office/officeart/2005/8/layout/target3"/>
    <dgm:cxn modelId="{76B04E49-B340-42CB-849F-B82C93918EFC}" type="presParOf" srcId="{F291FBBD-511B-4270-9684-683B8B14CA82}" destId="{B54A3DEA-E970-49BA-AD95-350E63B7AB61}" srcOrd="17" destOrd="0" presId="urn:microsoft.com/office/officeart/2005/8/layout/target3"/>
    <dgm:cxn modelId="{178736D9-BA9C-4368-9A7B-BF6464AF6722}" type="presParOf" srcId="{F291FBBD-511B-4270-9684-683B8B14CA82}" destId="{A8FE2108-BD34-4DDD-B8E9-129C24266B51}" srcOrd="18" destOrd="0" presId="urn:microsoft.com/office/officeart/2005/8/layout/target3"/>
    <dgm:cxn modelId="{868F69A3-8E85-467E-9D1B-A115B04F9B84}" type="presParOf" srcId="{F291FBBD-511B-4270-9684-683B8B14CA82}" destId="{787312FC-B32F-44B6-BF83-779DAC5A6594}" srcOrd="19" destOrd="0" presId="urn:microsoft.com/office/officeart/2005/8/layout/target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DEEE48D-0DA0-4406-B56E-F8F40DB58A69}" type="doc">
      <dgm:prSet loTypeId="urn:microsoft.com/office/officeart/2005/8/layout/pyramid2" loCatId="pyramid" qsTypeId="urn:microsoft.com/office/officeart/2005/8/quickstyle/simple1" qsCatId="simple" csTypeId="urn:microsoft.com/office/officeart/2005/8/colors/accent1_2" csCatId="accent1" phldr="1"/>
      <dgm:spPr/>
    </dgm:pt>
    <dgm:pt modelId="{6FB12546-944B-48D0-B729-A6D98CDFEFE1}">
      <dgm:prSet phldrT="[Text]" custT="1"/>
      <dgm:spPr>
        <a:ln>
          <a:solidFill>
            <a:schemeClr val="tx1"/>
          </a:solidFill>
        </a:ln>
      </dgm:spPr>
      <dgm:t>
        <a:bodyPr/>
        <a:lstStyle/>
        <a:p>
          <a:r>
            <a:rPr lang="en-US" sz="2800" b="1" dirty="0" smtClean="0">
              <a:latin typeface="Calibri" pitchFamily="34" charset="0"/>
            </a:rPr>
            <a:t>Category I </a:t>
          </a:r>
          <a:r>
            <a:rPr lang="en-US" sz="2300" dirty="0" smtClean="0">
              <a:latin typeface="Calibri" pitchFamily="34" charset="0"/>
            </a:rPr>
            <a:t>- patients are critically ill </a:t>
          </a:r>
          <a:endParaRPr lang="en-US" sz="2300" dirty="0">
            <a:latin typeface="Calibri" pitchFamily="34" charset="0"/>
          </a:endParaRPr>
        </a:p>
      </dgm:t>
    </dgm:pt>
    <dgm:pt modelId="{89E9B583-9985-4983-BA26-A95B8CC917A3}" type="parTrans" cxnId="{46EF1653-0B93-4FF5-81B9-77B9FAA0C44A}">
      <dgm:prSet/>
      <dgm:spPr/>
      <dgm:t>
        <a:bodyPr/>
        <a:lstStyle/>
        <a:p>
          <a:endParaRPr lang="en-US"/>
        </a:p>
      </dgm:t>
    </dgm:pt>
    <dgm:pt modelId="{D2A32ED8-DDA4-4C5F-B42F-7C52682FCC71}" type="sibTrans" cxnId="{46EF1653-0B93-4FF5-81B9-77B9FAA0C44A}">
      <dgm:prSet/>
      <dgm:spPr/>
      <dgm:t>
        <a:bodyPr/>
        <a:lstStyle/>
        <a:p>
          <a:endParaRPr lang="en-US"/>
        </a:p>
      </dgm:t>
    </dgm:pt>
    <dgm:pt modelId="{804B291E-9CEC-4B5E-A364-8BDC8F0AB8D0}">
      <dgm:prSet phldrT="[Text]" custT="1"/>
      <dgm:spPr>
        <a:ln>
          <a:solidFill>
            <a:schemeClr val="tx1"/>
          </a:solidFill>
        </a:ln>
      </dgm:spPr>
      <dgm:t>
        <a:bodyPr/>
        <a:lstStyle/>
        <a:p>
          <a:r>
            <a:rPr lang="en-US" sz="2800" b="1" dirty="0" smtClean="0">
              <a:latin typeface="Calibri" pitchFamily="34" charset="0"/>
            </a:rPr>
            <a:t>Category II </a:t>
          </a:r>
          <a:r>
            <a:rPr lang="en-US" sz="2300" dirty="0" smtClean="0">
              <a:latin typeface="Calibri" pitchFamily="34" charset="0"/>
            </a:rPr>
            <a:t>– patients have uncertain status. Condition may be stable, but could deteriorate</a:t>
          </a:r>
          <a:endParaRPr lang="en-US" sz="2300" dirty="0">
            <a:latin typeface="Calibri" pitchFamily="34" charset="0"/>
          </a:endParaRPr>
        </a:p>
      </dgm:t>
    </dgm:pt>
    <dgm:pt modelId="{BF8AD1F2-0055-4606-A30E-66670270FA05}" type="parTrans" cxnId="{78CF8505-4F61-4208-ACAF-910D8BA3D936}">
      <dgm:prSet/>
      <dgm:spPr/>
      <dgm:t>
        <a:bodyPr/>
        <a:lstStyle/>
        <a:p>
          <a:endParaRPr lang="en-US"/>
        </a:p>
      </dgm:t>
    </dgm:pt>
    <dgm:pt modelId="{1003C795-DB13-48C4-9106-EC4B3A0798B0}" type="sibTrans" cxnId="{78CF8505-4F61-4208-ACAF-910D8BA3D936}">
      <dgm:prSet/>
      <dgm:spPr/>
      <dgm:t>
        <a:bodyPr/>
        <a:lstStyle/>
        <a:p>
          <a:endParaRPr lang="en-US"/>
        </a:p>
      </dgm:t>
    </dgm:pt>
    <dgm:pt modelId="{62B61AA3-9ABA-4353-998C-2151843A225C}">
      <dgm:prSet phldrT="[Text]" custT="1"/>
      <dgm:spPr>
        <a:ln>
          <a:solidFill>
            <a:schemeClr val="tx1"/>
          </a:solidFill>
        </a:ln>
      </dgm:spPr>
      <dgm:t>
        <a:bodyPr/>
        <a:lstStyle/>
        <a:p>
          <a:r>
            <a:rPr lang="en-US" sz="2800" b="1" dirty="0" smtClean="0">
              <a:latin typeface="Calibri" pitchFamily="34" charset="0"/>
            </a:rPr>
            <a:t>Category III </a:t>
          </a:r>
          <a:r>
            <a:rPr lang="en-US" sz="2300" dirty="0" smtClean="0">
              <a:latin typeface="Calibri" pitchFamily="34" charset="0"/>
            </a:rPr>
            <a:t>– patients have injuries that are limited to a single organ system or the injury status is unknown.</a:t>
          </a:r>
          <a:endParaRPr lang="en-US" sz="2300" dirty="0">
            <a:latin typeface="Calibri" pitchFamily="34" charset="0"/>
          </a:endParaRPr>
        </a:p>
      </dgm:t>
    </dgm:pt>
    <dgm:pt modelId="{0486E63B-1EFA-4D65-B75B-9652E7037B32}" type="parTrans" cxnId="{91D337B5-D069-4FEF-B615-10D5D70F798E}">
      <dgm:prSet/>
      <dgm:spPr/>
      <dgm:t>
        <a:bodyPr/>
        <a:lstStyle/>
        <a:p>
          <a:endParaRPr lang="en-US"/>
        </a:p>
      </dgm:t>
    </dgm:pt>
    <dgm:pt modelId="{B3907713-4FDB-447A-AC2C-3182D42EFCBF}" type="sibTrans" cxnId="{91D337B5-D069-4FEF-B615-10D5D70F798E}">
      <dgm:prSet/>
      <dgm:spPr/>
      <dgm:t>
        <a:bodyPr/>
        <a:lstStyle/>
        <a:p>
          <a:endParaRPr lang="en-US"/>
        </a:p>
      </dgm:t>
    </dgm:pt>
    <dgm:pt modelId="{B8756870-75A0-4C99-ACDD-A28927EF65D2}" type="pres">
      <dgm:prSet presAssocID="{9DEEE48D-0DA0-4406-B56E-F8F40DB58A69}" presName="compositeShape" presStyleCnt="0">
        <dgm:presLayoutVars>
          <dgm:dir/>
          <dgm:resizeHandles/>
        </dgm:presLayoutVars>
      </dgm:prSet>
      <dgm:spPr/>
    </dgm:pt>
    <dgm:pt modelId="{5306584E-CC3C-4091-A7D8-455102AF62A9}" type="pres">
      <dgm:prSet presAssocID="{9DEEE48D-0DA0-4406-B56E-F8F40DB58A69}" presName="pyramid" presStyleLbl="node1" presStyleIdx="0" presStyleCnt="1" custLinFactNeighborX="-33241"/>
      <dgm:spPr>
        <a:solidFill>
          <a:srgbClr val="C00000"/>
        </a:solidFill>
      </dgm:spPr>
      <dgm:t>
        <a:bodyPr/>
        <a:lstStyle/>
        <a:p>
          <a:endParaRPr lang="en-US"/>
        </a:p>
      </dgm:t>
    </dgm:pt>
    <dgm:pt modelId="{06984D1C-1023-4EBB-8760-14E021F418EA}" type="pres">
      <dgm:prSet presAssocID="{9DEEE48D-0DA0-4406-B56E-F8F40DB58A69}" presName="theList" presStyleCnt="0"/>
      <dgm:spPr/>
    </dgm:pt>
    <dgm:pt modelId="{86A0BD1B-AC6D-4F2B-AB7F-273FAE011875}" type="pres">
      <dgm:prSet presAssocID="{6FB12546-944B-48D0-B729-A6D98CDFEFE1}" presName="aNode" presStyleLbl="fgAcc1" presStyleIdx="0" presStyleCnt="3" custScaleX="202279">
        <dgm:presLayoutVars>
          <dgm:bulletEnabled val="1"/>
        </dgm:presLayoutVars>
      </dgm:prSet>
      <dgm:spPr/>
      <dgm:t>
        <a:bodyPr/>
        <a:lstStyle/>
        <a:p>
          <a:endParaRPr lang="en-US"/>
        </a:p>
      </dgm:t>
    </dgm:pt>
    <dgm:pt modelId="{6959CC2A-9783-4137-A349-3D23198081A5}" type="pres">
      <dgm:prSet presAssocID="{6FB12546-944B-48D0-B729-A6D98CDFEFE1}" presName="aSpace" presStyleCnt="0"/>
      <dgm:spPr/>
    </dgm:pt>
    <dgm:pt modelId="{D2A71653-BF2D-4EF2-887A-3B2D12421657}" type="pres">
      <dgm:prSet presAssocID="{804B291E-9CEC-4B5E-A364-8BDC8F0AB8D0}" presName="aNode" presStyleLbl="fgAcc1" presStyleIdx="1" presStyleCnt="3" custScaleX="202137">
        <dgm:presLayoutVars>
          <dgm:bulletEnabled val="1"/>
        </dgm:presLayoutVars>
      </dgm:prSet>
      <dgm:spPr/>
      <dgm:t>
        <a:bodyPr/>
        <a:lstStyle/>
        <a:p>
          <a:endParaRPr lang="en-US"/>
        </a:p>
      </dgm:t>
    </dgm:pt>
    <dgm:pt modelId="{360AAA97-49F7-41C8-B5A2-8FDB847BDE94}" type="pres">
      <dgm:prSet presAssocID="{804B291E-9CEC-4B5E-A364-8BDC8F0AB8D0}" presName="aSpace" presStyleCnt="0"/>
      <dgm:spPr/>
    </dgm:pt>
    <dgm:pt modelId="{C93C4048-DF82-4716-96A9-725DE7722870}" type="pres">
      <dgm:prSet presAssocID="{62B61AA3-9ABA-4353-998C-2151843A225C}" presName="aNode" presStyleLbl="fgAcc1" presStyleIdx="2" presStyleCnt="3" custScaleX="207835">
        <dgm:presLayoutVars>
          <dgm:bulletEnabled val="1"/>
        </dgm:presLayoutVars>
      </dgm:prSet>
      <dgm:spPr/>
      <dgm:t>
        <a:bodyPr/>
        <a:lstStyle/>
        <a:p>
          <a:endParaRPr lang="en-US"/>
        </a:p>
      </dgm:t>
    </dgm:pt>
    <dgm:pt modelId="{69307ACF-E090-4F49-9040-C7E113A367C9}" type="pres">
      <dgm:prSet presAssocID="{62B61AA3-9ABA-4353-998C-2151843A225C}" presName="aSpace" presStyleCnt="0"/>
      <dgm:spPr/>
    </dgm:pt>
  </dgm:ptLst>
  <dgm:cxnLst>
    <dgm:cxn modelId="{FDB2AF23-7765-4352-AC1E-9925311426FB}" type="presOf" srcId="{9DEEE48D-0DA0-4406-B56E-F8F40DB58A69}" destId="{B8756870-75A0-4C99-ACDD-A28927EF65D2}" srcOrd="0" destOrd="0" presId="urn:microsoft.com/office/officeart/2005/8/layout/pyramid2"/>
    <dgm:cxn modelId="{E7FE0F98-6381-463F-8CBB-8FAEC2F561FD}" type="presOf" srcId="{6FB12546-944B-48D0-B729-A6D98CDFEFE1}" destId="{86A0BD1B-AC6D-4F2B-AB7F-273FAE011875}" srcOrd="0" destOrd="0" presId="urn:microsoft.com/office/officeart/2005/8/layout/pyramid2"/>
    <dgm:cxn modelId="{46EF1653-0B93-4FF5-81B9-77B9FAA0C44A}" srcId="{9DEEE48D-0DA0-4406-B56E-F8F40DB58A69}" destId="{6FB12546-944B-48D0-B729-A6D98CDFEFE1}" srcOrd="0" destOrd="0" parTransId="{89E9B583-9985-4983-BA26-A95B8CC917A3}" sibTransId="{D2A32ED8-DDA4-4C5F-B42F-7C52682FCC71}"/>
    <dgm:cxn modelId="{98C22561-3496-4A52-B95B-87B5EF016A17}" type="presOf" srcId="{62B61AA3-9ABA-4353-998C-2151843A225C}" destId="{C93C4048-DF82-4716-96A9-725DE7722870}" srcOrd="0" destOrd="0" presId="urn:microsoft.com/office/officeart/2005/8/layout/pyramid2"/>
    <dgm:cxn modelId="{78CF8505-4F61-4208-ACAF-910D8BA3D936}" srcId="{9DEEE48D-0DA0-4406-B56E-F8F40DB58A69}" destId="{804B291E-9CEC-4B5E-A364-8BDC8F0AB8D0}" srcOrd="1" destOrd="0" parTransId="{BF8AD1F2-0055-4606-A30E-66670270FA05}" sibTransId="{1003C795-DB13-48C4-9106-EC4B3A0798B0}"/>
    <dgm:cxn modelId="{1C66C367-2B2B-4845-ABB4-D9E1BCA0398A}" type="presOf" srcId="{804B291E-9CEC-4B5E-A364-8BDC8F0AB8D0}" destId="{D2A71653-BF2D-4EF2-887A-3B2D12421657}" srcOrd="0" destOrd="0" presId="urn:microsoft.com/office/officeart/2005/8/layout/pyramid2"/>
    <dgm:cxn modelId="{91D337B5-D069-4FEF-B615-10D5D70F798E}" srcId="{9DEEE48D-0DA0-4406-B56E-F8F40DB58A69}" destId="{62B61AA3-9ABA-4353-998C-2151843A225C}" srcOrd="2" destOrd="0" parTransId="{0486E63B-1EFA-4D65-B75B-9652E7037B32}" sibTransId="{B3907713-4FDB-447A-AC2C-3182D42EFCBF}"/>
    <dgm:cxn modelId="{796A0674-9B92-47EB-A045-47DF1D11014B}" type="presParOf" srcId="{B8756870-75A0-4C99-ACDD-A28927EF65D2}" destId="{5306584E-CC3C-4091-A7D8-455102AF62A9}" srcOrd="0" destOrd="0" presId="urn:microsoft.com/office/officeart/2005/8/layout/pyramid2"/>
    <dgm:cxn modelId="{09D267C0-FA21-4675-8A4F-4FCC7925187F}" type="presParOf" srcId="{B8756870-75A0-4C99-ACDD-A28927EF65D2}" destId="{06984D1C-1023-4EBB-8760-14E021F418EA}" srcOrd="1" destOrd="0" presId="urn:microsoft.com/office/officeart/2005/8/layout/pyramid2"/>
    <dgm:cxn modelId="{6B7C8766-98C9-4A80-B007-7577A076515D}" type="presParOf" srcId="{06984D1C-1023-4EBB-8760-14E021F418EA}" destId="{86A0BD1B-AC6D-4F2B-AB7F-273FAE011875}" srcOrd="0" destOrd="0" presId="urn:microsoft.com/office/officeart/2005/8/layout/pyramid2"/>
    <dgm:cxn modelId="{EE905BA6-74DB-4DA7-BF98-88A252BE398A}" type="presParOf" srcId="{06984D1C-1023-4EBB-8760-14E021F418EA}" destId="{6959CC2A-9783-4137-A349-3D23198081A5}" srcOrd="1" destOrd="0" presId="urn:microsoft.com/office/officeart/2005/8/layout/pyramid2"/>
    <dgm:cxn modelId="{00675A71-FCB1-48E3-B247-6EDF62208648}" type="presParOf" srcId="{06984D1C-1023-4EBB-8760-14E021F418EA}" destId="{D2A71653-BF2D-4EF2-887A-3B2D12421657}" srcOrd="2" destOrd="0" presId="urn:microsoft.com/office/officeart/2005/8/layout/pyramid2"/>
    <dgm:cxn modelId="{A5E32F6A-BBBC-4D48-B184-9361F74A0FE0}" type="presParOf" srcId="{06984D1C-1023-4EBB-8760-14E021F418EA}" destId="{360AAA97-49F7-41C8-B5A2-8FDB847BDE94}" srcOrd="3" destOrd="0" presId="urn:microsoft.com/office/officeart/2005/8/layout/pyramid2"/>
    <dgm:cxn modelId="{414A20EC-9B26-480F-896E-59A33A9AAD1F}" type="presParOf" srcId="{06984D1C-1023-4EBB-8760-14E021F418EA}" destId="{C93C4048-DF82-4716-96A9-725DE7722870}" srcOrd="4" destOrd="0" presId="urn:microsoft.com/office/officeart/2005/8/layout/pyramid2"/>
    <dgm:cxn modelId="{178E1E0F-11F1-4F6F-9527-F53B4F1141BB}" type="presParOf" srcId="{06984D1C-1023-4EBB-8760-14E021F418EA}" destId="{69307ACF-E090-4F49-9040-C7E113A367C9}" srcOrd="5" destOrd="0" presId="urn:microsoft.com/office/officeart/2005/8/layout/pyramid2"/>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8DE8AE9-B08A-4C65-B66A-42AEC1FCECC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9AB0796-3EBD-4E41-9B3A-210AA980A287}">
      <dgm:prSet phldrT="[Text]" custT="1"/>
      <dgm:spPr>
        <a:solidFill>
          <a:schemeClr val="tx2">
            <a:lumMod val="60000"/>
            <a:lumOff val="40000"/>
          </a:schemeClr>
        </a:solidFill>
      </dgm:spPr>
      <dgm:t>
        <a:bodyPr/>
        <a:lstStyle/>
        <a:p>
          <a:r>
            <a:rPr lang="en-US" sz="2000" dirty="0" smtClean="0">
              <a:solidFill>
                <a:schemeClr val="tx1"/>
              </a:solidFill>
              <a:latin typeface="Calibri" pitchFamily="34" charset="0"/>
            </a:rPr>
            <a:t>Protect yourself with PPE as appropriate</a:t>
          </a:r>
          <a:endParaRPr lang="en-US" sz="2000" dirty="0">
            <a:solidFill>
              <a:schemeClr val="tx1"/>
            </a:solidFill>
          </a:endParaRPr>
        </a:p>
      </dgm:t>
    </dgm:pt>
    <dgm:pt modelId="{D2C01C58-13F6-4D6C-AFA0-CF9E52D33445}" type="parTrans" cxnId="{A12A3E6F-432C-4787-A215-7EF1F8930DAE}">
      <dgm:prSet/>
      <dgm:spPr/>
      <dgm:t>
        <a:bodyPr/>
        <a:lstStyle/>
        <a:p>
          <a:endParaRPr lang="en-US"/>
        </a:p>
      </dgm:t>
    </dgm:pt>
    <dgm:pt modelId="{F09EBC14-8AEC-4476-9D05-4D2777FF46AF}" type="sibTrans" cxnId="{A12A3E6F-432C-4787-A215-7EF1F8930DAE}">
      <dgm:prSet/>
      <dgm:spPr/>
      <dgm:t>
        <a:bodyPr/>
        <a:lstStyle/>
        <a:p>
          <a:endParaRPr lang="en-US"/>
        </a:p>
      </dgm:t>
    </dgm:pt>
    <dgm:pt modelId="{42B32A9B-13B8-432D-B0C4-18C9E6BA8645}">
      <dgm:prSet phldrT="[Text]" custT="1"/>
      <dgm:spPr>
        <a:solidFill>
          <a:schemeClr val="tx2">
            <a:lumMod val="60000"/>
            <a:lumOff val="40000"/>
          </a:schemeClr>
        </a:solidFill>
      </dgm:spPr>
      <dgm:t>
        <a:bodyPr/>
        <a:lstStyle/>
        <a:p>
          <a:r>
            <a:rPr lang="en-US" sz="2000" dirty="0" smtClean="0">
              <a:solidFill>
                <a:schemeClr val="tx1"/>
              </a:solidFill>
              <a:latin typeface="Calibri" pitchFamily="34" charset="0"/>
            </a:rPr>
            <a:t>Contain the spill</a:t>
          </a:r>
          <a:endParaRPr lang="en-US" sz="2000" dirty="0">
            <a:solidFill>
              <a:schemeClr val="tx1"/>
            </a:solidFill>
          </a:endParaRPr>
        </a:p>
      </dgm:t>
    </dgm:pt>
    <dgm:pt modelId="{7DF79504-0544-4D3C-A7DE-11A39140C0FE}" type="parTrans" cxnId="{7DBD3EA6-16B5-4D80-910C-C75D1F6A8E02}">
      <dgm:prSet/>
      <dgm:spPr/>
      <dgm:t>
        <a:bodyPr/>
        <a:lstStyle/>
        <a:p>
          <a:endParaRPr lang="en-US"/>
        </a:p>
      </dgm:t>
    </dgm:pt>
    <dgm:pt modelId="{4328341C-1449-4700-A886-9233BAEF75C5}" type="sibTrans" cxnId="{7DBD3EA6-16B5-4D80-910C-C75D1F6A8E02}">
      <dgm:prSet/>
      <dgm:spPr/>
      <dgm:t>
        <a:bodyPr/>
        <a:lstStyle/>
        <a:p>
          <a:endParaRPr lang="en-US"/>
        </a:p>
      </dgm:t>
    </dgm:pt>
    <dgm:pt modelId="{3C3E1092-C798-41C0-BB99-C743A32BB7C3}">
      <dgm:prSet phldrT="[Text]" custT="1"/>
      <dgm:spPr>
        <a:solidFill>
          <a:schemeClr val="tx2">
            <a:lumMod val="60000"/>
            <a:lumOff val="40000"/>
          </a:schemeClr>
        </a:solidFill>
      </dgm:spPr>
      <dgm:t>
        <a:bodyPr/>
        <a:lstStyle/>
        <a:p>
          <a:r>
            <a:rPr lang="en-US" sz="2000" dirty="0" smtClean="0">
              <a:solidFill>
                <a:schemeClr val="tx1"/>
              </a:solidFill>
              <a:latin typeface="Calibri" pitchFamily="34" charset="0"/>
            </a:rPr>
            <a:t>Clean and Disinfect the area</a:t>
          </a:r>
          <a:endParaRPr lang="en-US" sz="2000" dirty="0">
            <a:solidFill>
              <a:schemeClr val="tx1"/>
            </a:solidFill>
          </a:endParaRPr>
        </a:p>
      </dgm:t>
    </dgm:pt>
    <dgm:pt modelId="{C05FB2DF-A4B1-481E-8E81-2E14470FE57B}" type="parTrans" cxnId="{6B138176-5358-4DBE-BB2B-BB77BE07513B}">
      <dgm:prSet/>
      <dgm:spPr/>
      <dgm:t>
        <a:bodyPr/>
        <a:lstStyle/>
        <a:p>
          <a:endParaRPr lang="en-US"/>
        </a:p>
      </dgm:t>
    </dgm:pt>
    <dgm:pt modelId="{4EDB059A-C954-462C-A95B-C2AA4B8B254A}" type="sibTrans" cxnId="{6B138176-5358-4DBE-BB2B-BB77BE07513B}">
      <dgm:prSet/>
      <dgm:spPr/>
      <dgm:t>
        <a:bodyPr/>
        <a:lstStyle/>
        <a:p>
          <a:endParaRPr lang="en-US"/>
        </a:p>
      </dgm:t>
    </dgm:pt>
    <dgm:pt modelId="{77DF45ED-09E3-405B-9C2E-DB46DA0B8E13}">
      <dgm:prSet/>
      <dgm:spPr>
        <a:solidFill>
          <a:schemeClr val="lt1">
            <a:hueOff val="0"/>
            <a:satOff val="0"/>
            <a:lumOff val="0"/>
          </a:schemeClr>
        </a:solidFill>
      </dgm:spPr>
      <dgm:t>
        <a:bodyPr/>
        <a:lstStyle/>
        <a:p>
          <a:r>
            <a:rPr lang="en-US" dirty="0" smtClean="0">
              <a:latin typeface="Calibri" pitchFamily="34" charset="0"/>
            </a:rPr>
            <a:t>Gloves are required</a:t>
          </a:r>
        </a:p>
      </dgm:t>
    </dgm:pt>
    <dgm:pt modelId="{0D265D9F-A5AF-427A-95E2-EEE0660986EC}" type="parTrans" cxnId="{7E8A121E-46B1-49F5-858A-1ED8DA757424}">
      <dgm:prSet/>
      <dgm:spPr/>
      <dgm:t>
        <a:bodyPr/>
        <a:lstStyle/>
        <a:p>
          <a:endParaRPr lang="en-US"/>
        </a:p>
      </dgm:t>
    </dgm:pt>
    <dgm:pt modelId="{6B2514FF-C715-4A0F-8294-F34537F609E3}" type="sibTrans" cxnId="{7E8A121E-46B1-49F5-858A-1ED8DA757424}">
      <dgm:prSet/>
      <dgm:spPr/>
      <dgm:t>
        <a:bodyPr/>
        <a:lstStyle/>
        <a:p>
          <a:endParaRPr lang="en-US"/>
        </a:p>
      </dgm:t>
    </dgm:pt>
    <dgm:pt modelId="{483BCB22-F1EC-4913-86DE-E953EAC073E4}">
      <dgm:prSet/>
      <dgm:spPr>
        <a:solidFill>
          <a:schemeClr val="lt1">
            <a:hueOff val="0"/>
            <a:satOff val="0"/>
            <a:lumOff val="0"/>
          </a:schemeClr>
        </a:solidFill>
      </dgm:spPr>
      <dgm:t>
        <a:bodyPr/>
        <a:lstStyle/>
        <a:p>
          <a:r>
            <a:rPr lang="en-US" dirty="0" smtClean="0">
              <a:latin typeface="Calibri" pitchFamily="34" charset="0"/>
            </a:rPr>
            <a:t>Wear gown &amp; mask with shield to protect from splashes</a:t>
          </a:r>
        </a:p>
      </dgm:t>
    </dgm:pt>
    <dgm:pt modelId="{51945043-E117-4573-8453-2840639E33FE}" type="parTrans" cxnId="{C1623364-EB8E-4046-97BA-E34BBD2D308A}">
      <dgm:prSet/>
      <dgm:spPr/>
      <dgm:t>
        <a:bodyPr/>
        <a:lstStyle/>
        <a:p>
          <a:endParaRPr lang="en-US"/>
        </a:p>
      </dgm:t>
    </dgm:pt>
    <dgm:pt modelId="{468543BA-6718-4E2D-8331-B22B7AA7B889}" type="sibTrans" cxnId="{C1623364-EB8E-4046-97BA-E34BBD2D308A}">
      <dgm:prSet/>
      <dgm:spPr/>
      <dgm:t>
        <a:bodyPr/>
        <a:lstStyle/>
        <a:p>
          <a:endParaRPr lang="en-US"/>
        </a:p>
      </dgm:t>
    </dgm:pt>
    <dgm:pt modelId="{52A38B68-1567-4AA3-B56F-C598CB9308C3}">
      <dgm:prSet/>
      <dgm:spPr/>
      <dgm:t>
        <a:bodyPr/>
        <a:lstStyle/>
        <a:p>
          <a:r>
            <a:rPr lang="en-US" dirty="0" smtClean="0">
              <a:latin typeface="Calibri" pitchFamily="34" charset="0"/>
            </a:rPr>
            <a:t>Use disposables – paper towels</a:t>
          </a:r>
        </a:p>
      </dgm:t>
    </dgm:pt>
    <dgm:pt modelId="{133692DF-975D-41AA-B390-C11204E6908E}" type="parTrans" cxnId="{884ED417-A46C-478B-A6E8-A5D4BF09EB06}">
      <dgm:prSet/>
      <dgm:spPr/>
      <dgm:t>
        <a:bodyPr/>
        <a:lstStyle/>
        <a:p>
          <a:endParaRPr lang="en-US"/>
        </a:p>
      </dgm:t>
    </dgm:pt>
    <dgm:pt modelId="{167DA61B-0C6D-4C26-9070-DB67932728B9}" type="sibTrans" cxnId="{884ED417-A46C-478B-A6E8-A5D4BF09EB06}">
      <dgm:prSet/>
      <dgm:spPr/>
      <dgm:t>
        <a:bodyPr/>
        <a:lstStyle/>
        <a:p>
          <a:endParaRPr lang="en-US"/>
        </a:p>
      </dgm:t>
    </dgm:pt>
    <dgm:pt modelId="{65876E65-28F2-4054-A45C-06222162E61F}">
      <dgm:prSet/>
      <dgm:spPr/>
      <dgm:t>
        <a:bodyPr/>
        <a:lstStyle/>
        <a:p>
          <a:r>
            <a:rPr lang="en-US" dirty="0" smtClean="0">
              <a:latin typeface="Calibri" pitchFamily="34" charset="0"/>
            </a:rPr>
            <a:t>Place waste in red bag</a:t>
          </a:r>
        </a:p>
      </dgm:t>
    </dgm:pt>
    <dgm:pt modelId="{7E2D3195-6226-41A0-8E16-34C5F358BE5F}" type="parTrans" cxnId="{75AD0A7E-D44F-4D36-86DC-A9A68C051B89}">
      <dgm:prSet/>
      <dgm:spPr/>
      <dgm:t>
        <a:bodyPr/>
        <a:lstStyle/>
        <a:p>
          <a:endParaRPr lang="en-US"/>
        </a:p>
      </dgm:t>
    </dgm:pt>
    <dgm:pt modelId="{586DEAA7-1D79-40DD-A448-0FDB0CF1BEEA}" type="sibTrans" cxnId="{75AD0A7E-D44F-4D36-86DC-A9A68C051B89}">
      <dgm:prSet/>
      <dgm:spPr/>
      <dgm:t>
        <a:bodyPr/>
        <a:lstStyle/>
        <a:p>
          <a:endParaRPr lang="en-US"/>
        </a:p>
      </dgm:t>
    </dgm:pt>
    <dgm:pt modelId="{5082DABF-EF02-43A2-9DE4-7567DF0E5EBE}">
      <dgm:prSet/>
      <dgm:spPr/>
      <dgm:t>
        <a:bodyPr/>
        <a:lstStyle/>
        <a:p>
          <a:r>
            <a:rPr lang="en-US" dirty="0" smtClean="0">
              <a:latin typeface="Calibri" pitchFamily="34" charset="0"/>
            </a:rPr>
            <a:t>Unit has supplies for small spills</a:t>
          </a:r>
        </a:p>
      </dgm:t>
    </dgm:pt>
    <dgm:pt modelId="{5DFD6EDA-1825-455B-817C-90FCD73AB13C}" type="parTrans" cxnId="{68108311-FA29-446D-9A00-0C3E301442BF}">
      <dgm:prSet/>
      <dgm:spPr/>
      <dgm:t>
        <a:bodyPr/>
        <a:lstStyle/>
        <a:p>
          <a:endParaRPr lang="en-US"/>
        </a:p>
      </dgm:t>
    </dgm:pt>
    <dgm:pt modelId="{D1B6F106-04B5-4A92-A1EE-0D475068E9A2}" type="sibTrans" cxnId="{68108311-FA29-446D-9A00-0C3E301442BF}">
      <dgm:prSet/>
      <dgm:spPr/>
      <dgm:t>
        <a:bodyPr/>
        <a:lstStyle/>
        <a:p>
          <a:endParaRPr lang="en-US"/>
        </a:p>
      </dgm:t>
    </dgm:pt>
    <dgm:pt modelId="{E873CF1D-8CED-4275-ACCE-97DB6E6F3550}">
      <dgm:prSet/>
      <dgm:spPr/>
      <dgm:t>
        <a:bodyPr/>
        <a:lstStyle/>
        <a:p>
          <a:r>
            <a:rPr lang="en-US" dirty="0" smtClean="0">
              <a:latin typeface="Calibri" pitchFamily="34" charset="0"/>
            </a:rPr>
            <a:t>For large (over 1 square foot) call Housekeeping </a:t>
          </a:r>
          <a:endParaRPr lang="en-US" dirty="0"/>
        </a:p>
      </dgm:t>
    </dgm:pt>
    <dgm:pt modelId="{1E8C050C-C171-4A0C-A091-C93E9E1C0D8F}" type="parTrans" cxnId="{FE39B741-D4C4-4BA7-BCF5-118DDD73226F}">
      <dgm:prSet/>
      <dgm:spPr/>
      <dgm:t>
        <a:bodyPr/>
        <a:lstStyle/>
        <a:p>
          <a:endParaRPr lang="en-US"/>
        </a:p>
      </dgm:t>
    </dgm:pt>
    <dgm:pt modelId="{1A8B7338-1F73-4F78-8AEE-24CABB67FFBB}" type="sibTrans" cxnId="{FE39B741-D4C4-4BA7-BCF5-118DDD73226F}">
      <dgm:prSet/>
      <dgm:spPr/>
      <dgm:t>
        <a:bodyPr/>
        <a:lstStyle/>
        <a:p>
          <a:endParaRPr lang="en-US"/>
        </a:p>
      </dgm:t>
    </dgm:pt>
    <dgm:pt modelId="{52F97A91-8804-45A9-8BB1-F131097634B8}">
      <dgm:prSet/>
      <dgm:spPr/>
      <dgm:t>
        <a:bodyPr/>
        <a:lstStyle/>
        <a:p>
          <a:r>
            <a:rPr lang="en-US" dirty="0" smtClean="0">
              <a:latin typeface="Calibri" pitchFamily="34" charset="0"/>
            </a:rPr>
            <a:t>Remember to practice Hand hygiene</a:t>
          </a:r>
        </a:p>
      </dgm:t>
    </dgm:pt>
    <dgm:pt modelId="{E5DA36B9-4A27-4AAB-9D8D-582897D947EF}" type="parTrans" cxnId="{93F41BAA-CAFF-4A22-A93C-300DBDCA19A8}">
      <dgm:prSet/>
      <dgm:spPr/>
      <dgm:t>
        <a:bodyPr/>
        <a:lstStyle/>
        <a:p>
          <a:endParaRPr lang="en-US"/>
        </a:p>
      </dgm:t>
    </dgm:pt>
    <dgm:pt modelId="{04B21EAF-EFE5-49A5-B0DA-F20A8D9F567C}" type="sibTrans" cxnId="{93F41BAA-CAFF-4A22-A93C-300DBDCA19A8}">
      <dgm:prSet/>
      <dgm:spPr/>
      <dgm:t>
        <a:bodyPr/>
        <a:lstStyle/>
        <a:p>
          <a:endParaRPr lang="en-US"/>
        </a:p>
      </dgm:t>
    </dgm:pt>
    <dgm:pt modelId="{0D6BBFEA-266C-4461-B502-5C2F3342536A}" type="pres">
      <dgm:prSet presAssocID="{28DE8AE9-B08A-4C65-B66A-42AEC1FCECC2}" presName="linear" presStyleCnt="0">
        <dgm:presLayoutVars>
          <dgm:dir/>
          <dgm:animLvl val="lvl"/>
          <dgm:resizeHandles val="exact"/>
        </dgm:presLayoutVars>
      </dgm:prSet>
      <dgm:spPr/>
      <dgm:t>
        <a:bodyPr/>
        <a:lstStyle/>
        <a:p>
          <a:endParaRPr lang="en-US"/>
        </a:p>
      </dgm:t>
    </dgm:pt>
    <dgm:pt modelId="{712CAD99-2BCF-4340-B8EC-AB521215CD53}" type="pres">
      <dgm:prSet presAssocID="{39AB0796-3EBD-4E41-9B3A-210AA980A287}" presName="parentLin" presStyleCnt="0"/>
      <dgm:spPr/>
    </dgm:pt>
    <dgm:pt modelId="{EC60A354-F3EA-4A71-BC7A-5131CE7087DB}" type="pres">
      <dgm:prSet presAssocID="{39AB0796-3EBD-4E41-9B3A-210AA980A287}" presName="parentLeftMargin" presStyleLbl="node1" presStyleIdx="0" presStyleCnt="3"/>
      <dgm:spPr/>
      <dgm:t>
        <a:bodyPr/>
        <a:lstStyle/>
        <a:p>
          <a:endParaRPr lang="en-US"/>
        </a:p>
      </dgm:t>
    </dgm:pt>
    <dgm:pt modelId="{6E97868C-2336-40F3-A017-2050958834B2}" type="pres">
      <dgm:prSet presAssocID="{39AB0796-3EBD-4E41-9B3A-210AA980A287}" presName="parentText" presStyleLbl="node1" presStyleIdx="0" presStyleCnt="3">
        <dgm:presLayoutVars>
          <dgm:chMax val="0"/>
          <dgm:bulletEnabled val="1"/>
        </dgm:presLayoutVars>
      </dgm:prSet>
      <dgm:spPr/>
      <dgm:t>
        <a:bodyPr/>
        <a:lstStyle/>
        <a:p>
          <a:endParaRPr lang="en-US"/>
        </a:p>
      </dgm:t>
    </dgm:pt>
    <dgm:pt modelId="{4AF377E1-2FA6-4C08-8B97-58CF7B19AC25}" type="pres">
      <dgm:prSet presAssocID="{39AB0796-3EBD-4E41-9B3A-210AA980A287}" presName="negativeSpace" presStyleCnt="0"/>
      <dgm:spPr/>
    </dgm:pt>
    <dgm:pt modelId="{FAB542EE-C0E2-48C8-BA81-9D86CF7736C3}" type="pres">
      <dgm:prSet presAssocID="{39AB0796-3EBD-4E41-9B3A-210AA980A287}" presName="childText" presStyleLbl="conFgAcc1" presStyleIdx="0" presStyleCnt="3">
        <dgm:presLayoutVars>
          <dgm:bulletEnabled val="1"/>
        </dgm:presLayoutVars>
      </dgm:prSet>
      <dgm:spPr/>
      <dgm:t>
        <a:bodyPr/>
        <a:lstStyle/>
        <a:p>
          <a:endParaRPr lang="en-US"/>
        </a:p>
      </dgm:t>
    </dgm:pt>
    <dgm:pt modelId="{A90458B7-DF1D-4B2F-8313-0A39AD9C0932}" type="pres">
      <dgm:prSet presAssocID="{F09EBC14-8AEC-4476-9D05-4D2777FF46AF}" presName="spaceBetweenRectangles" presStyleCnt="0"/>
      <dgm:spPr/>
    </dgm:pt>
    <dgm:pt modelId="{11661A1E-9BE4-4D34-80A7-943A74B7EB8A}" type="pres">
      <dgm:prSet presAssocID="{42B32A9B-13B8-432D-B0C4-18C9E6BA8645}" presName="parentLin" presStyleCnt="0"/>
      <dgm:spPr/>
    </dgm:pt>
    <dgm:pt modelId="{9DDCD12B-BC2D-407D-ADEE-1047FD3674B7}" type="pres">
      <dgm:prSet presAssocID="{42B32A9B-13B8-432D-B0C4-18C9E6BA8645}" presName="parentLeftMargin" presStyleLbl="node1" presStyleIdx="0" presStyleCnt="3"/>
      <dgm:spPr/>
      <dgm:t>
        <a:bodyPr/>
        <a:lstStyle/>
        <a:p>
          <a:endParaRPr lang="en-US"/>
        </a:p>
      </dgm:t>
    </dgm:pt>
    <dgm:pt modelId="{F265E9D0-BDA4-4FAA-891D-4F7EC967D71A}" type="pres">
      <dgm:prSet presAssocID="{42B32A9B-13B8-432D-B0C4-18C9E6BA8645}" presName="parentText" presStyleLbl="node1" presStyleIdx="1" presStyleCnt="3">
        <dgm:presLayoutVars>
          <dgm:chMax val="0"/>
          <dgm:bulletEnabled val="1"/>
        </dgm:presLayoutVars>
      </dgm:prSet>
      <dgm:spPr/>
      <dgm:t>
        <a:bodyPr/>
        <a:lstStyle/>
        <a:p>
          <a:endParaRPr lang="en-US"/>
        </a:p>
      </dgm:t>
    </dgm:pt>
    <dgm:pt modelId="{051FB00F-2E3B-465E-B2CE-EB5C9479A1B0}" type="pres">
      <dgm:prSet presAssocID="{42B32A9B-13B8-432D-B0C4-18C9E6BA8645}" presName="negativeSpace" presStyleCnt="0"/>
      <dgm:spPr/>
    </dgm:pt>
    <dgm:pt modelId="{9873FFDF-AC7C-479C-8C99-005B09DF8BBB}" type="pres">
      <dgm:prSet presAssocID="{42B32A9B-13B8-432D-B0C4-18C9E6BA8645}" presName="childText" presStyleLbl="conFgAcc1" presStyleIdx="1" presStyleCnt="3">
        <dgm:presLayoutVars>
          <dgm:bulletEnabled val="1"/>
        </dgm:presLayoutVars>
      </dgm:prSet>
      <dgm:spPr/>
      <dgm:t>
        <a:bodyPr/>
        <a:lstStyle/>
        <a:p>
          <a:endParaRPr lang="en-US"/>
        </a:p>
      </dgm:t>
    </dgm:pt>
    <dgm:pt modelId="{BC646486-5EA1-4333-877E-221D4DFC348B}" type="pres">
      <dgm:prSet presAssocID="{4328341C-1449-4700-A886-9233BAEF75C5}" presName="spaceBetweenRectangles" presStyleCnt="0"/>
      <dgm:spPr/>
    </dgm:pt>
    <dgm:pt modelId="{3978B12C-7A04-42BA-A9E2-4677AA68A933}" type="pres">
      <dgm:prSet presAssocID="{3C3E1092-C798-41C0-BB99-C743A32BB7C3}" presName="parentLin" presStyleCnt="0"/>
      <dgm:spPr/>
    </dgm:pt>
    <dgm:pt modelId="{28A58F64-3922-417E-8A44-EF95D037201B}" type="pres">
      <dgm:prSet presAssocID="{3C3E1092-C798-41C0-BB99-C743A32BB7C3}" presName="parentLeftMargin" presStyleLbl="node1" presStyleIdx="1" presStyleCnt="3"/>
      <dgm:spPr/>
      <dgm:t>
        <a:bodyPr/>
        <a:lstStyle/>
        <a:p>
          <a:endParaRPr lang="en-US"/>
        </a:p>
      </dgm:t>
    </dgm:pt>
    <dgm:pt modelId="{973267D3-1A6B-4491-8DFB-D30AF9A64BC5}" type="pres">
      <dgm:prSet presAssocID="{3C3E1092-C798-41C0-BB99-C743A32BB7C3}" presName="parentText" presStyleLbl="node1" presStyleIdx="2" presStyleCnt="3">
        <dgm:presLayoutVars>
          <dgm:chMax val="0"/>
          <dgm:bulletEnabled val="1"/>
        </dgm:presLayoutVars>
      </dgm:prSet>
      <dgm:spPr/>
      <dgm:t>
        <a:bodyPr/>
        <a:lstStyle/>
        <a:p>
          <a:endParaRPr lang="en-US"/>
        </a:p>
      </dgm:t>
    </dgm:pt>
    <dgm:pt modelId="{54CFF533-D4C8-4579-8B76-D3CF4A21778E}" type="pres">
      <dgm:prSet presAssocID="{3C3E1092-C798-41C0-BB99-C743A32BB7C3}" presName="negativeSpace" presStyleCnt="0"/>
      <dgm:spPr/>
    </dgm:pt>
    <dgm:pt modelId="{C1D1E341-C8BF-4389-8749-871CFC1E25E8}" type="pres">
      <dgm:prSet presAssocID="{3C3E1092-C798-41C0-BB99-C743A32BB7C3}" presName="childText" presStyleLbl="conFgAcc1" presStyleIdx="2" presStyleCnt="3">
        <dgm:presLayoutVars>
          <dgm:bulletEnabled val="1"/>
        </dgm:presLayoutVars>
      </dgm:prSet>
      <dgm:spPr/>
      <dgm:t>
        <a:bodyPr/>
        <a:lstStyle/>
        <a:p>
          <a:endParaRPr lang="en-US"/>
        </a:p>
      </dgm:t>
    </dgm:pt>
  </dgm:ptLst>
  <dgm:cxnLst>
    <dgm:cxn modelId="{1B2AA5EE-E34F-4BF0-AD2C-2EA35314A425}" type="presOf" srcId="{39AB0796-3EBD-4E41-9B3A-210AA980A287}" destId="{6E97868C-2336-40F3-A017-2050958834B2}" srcOrd="1" destOrd="0" presId="urn:microsoft.com/office/officeart/2005/8/layout/list1"/>
    <dgm:cxn modelId="{5F6235A7-2E16-4FAA-9419-4FDDFF833CF7}" type="presOf" srcId="{77DF45ED-09E3-405B-9C2E-DB46DA0B8E13}" destId="{FAB542EE-C0E2-48C8-BA81-9D86CF7736C3}" srcOrd="0" destOrd="0" presId="urn:microsoft.com/office/officeart/2005/8/layout/list1"/>
    <dgm:cxn modelId="{A12A3E6F-432C-4787-A215-7EF1F8930DAE}" srcId="{28DE8AE9-B08A-4C65-B66A-42AEC1FCECC2}" destId="{39AB0796-3EBD-4E41-9B3A-210AA980A287}" srcOrd="0" destOrd="0" parTransId="{D2C01C58-13F6-4D6C-AFA0-CF9E52D33445}" sibTransId="{F09EBC14-8AEC-4476-9D05-4D2777FF46AF}"/>
    <dgm:cxn modelId="{75AD0A7E-D44F-4D36-86DC-A9A68C051B89}" srcId="{42B32A9B-13B8-432D-B0C4-18C9E6BA8645}" destId="{65876E65-28F2-4054-A45C-06222162E61F}" srcOrd="1" destOrd="0" parTransId="{7E2D3195-6226-41A0-8E16-34C5F358BE5F}" sibTransId="{586DEAA7-1D79-40DD-A448-0FDB0CF1BEEA}"/>
    <dgm:cxn modelId="{9D78C0DC-1638-4FC7-ABF2-0C6F968E5FC0}" type="presOf" srcId="{42B32A9B-13B8-432D-B0C4-18C9E6BA8645}" destId="{9DDCD12B-BC2D-407D-ADEE-1047FD3674B7}" srcOrd="0" destOrd="0" presId="urn:microsoft.com/office/officeart/2005/8/layout/list1"/>
    <dgm:cxn modelId="{9A027D6F-2AD7-446D-9E5A-E63444C132E7}" type="presOf" srcId="{5082DABF-EF02-43A2-9DE4-7567DF0E5EBE}" destId="{C1D1E341-C8BF-4389-8749-871CFC1E25E8}" srcOrd="0" destOrd="0" presId="urn:microsoft.com/office/officeart/2005/8/layout/list1"/>
    <dgm:cxn modelId="{C1623364-EB8E-4046-97BA-E34BBD2D308A}" srcId="{39AB0796-3EBD-4E41-9B3A-210AA980A287}" destId="{483BCB22-F1EC-4913-86DE-E953EAC073E4}" srcOrd="1" destOrd="0" parTransId="{51945043-E117-4573-8453-2840639E33FE}" sibTransId="{468543BA-6718-4E2D-8331-B22B7AA7B889}"/>
    <dgm:cxn modelId="{93F41BAA-CAFF-4A22-A93C-300DBDCA19A8}" srcId="{3C3E1092-C798-41C0-BB99-C743A32BB7C3}" destId="{52F97A91-8804-45A9-8BB1-F131097634B8}" srcOrd="2" destOrd="0" parTransId="{E5DA36B9-4A27-4AAB-9D8D-582897D947EF}" sibTransId="{04B21EAF-EFE5-49A5-B0DA-F20A8D9F567C}"/>
    <dgm:cxn modelId="{C17B63ED-6B16-40A3-91BF-1D7CF3AAF1A4}" type="presOf" srcId="{E873CF1D-8CED-4275-ACCE-97DB6E6F3550}" destId="{C1D1E341-C8BF-4389-8749-871CFC1E25E8}" srcOrd="0" destOrd="1" presId="urn:microsoft.com/office/officeart/2005/8/layout/list1"/>
    <dgm:cxn modelId="{837EB850-F25F-4412-BF98-0C64F8EFE0E1}" type="presOf" srcId="{483BCB22-F1EC-4913-86DE-E953EAC073E4}" destId="{FAB542EE-C0E2-48C8-BA81-9D86CF7736C3}" srcOrd="0" destOrd="1" presId="urn:microsoft.com/office/officeart/2005/8/layout/list1"/>
    <dgm:cxn modelId="{FE39B741-D4C4-4BA7-BCF5-118DDD73226F}" srcId="{3C3E1092-C798-41C0-BB99-C743A32BB7C3}" destId="{E873CF1D-8CED-4275-ACCE-97DB6E6F3550}" srcOrd="1" destOrd="0" parTransId="{1E8C050C-C171-4A0C-A091-C93E9E1C0D8F}" sibTransId="{1A8B7338-1F73-4F78-8AEE-24CABB67FFBB}"/>
    <dgm:cxn modelId="{EDDCBC66-F78A-46C9-996A-4C247E59A4F0}" type="presOf" srcId="{52F97A91-8804-45A9-8BB1-F131097634B8}" destId="{C1D1E341-C8BF-4389-8749-871CFC1E25E8}" srcOrd="0" destOrd="2" presId="urn:microsoft.com/office/officeart/2005/8/layout/list1"/>
    <dgm:cxn modelId="{6B138176-5358-4DBE-BB2B-BB77BE07513B}" srcId="{28DE8AE9-B08A-4C65-B66A-42AEC1FCECC2}" destId="{3C3E1092-C798-41C0-BB99-C743A32BB7C3}" srcOrd="2" destOrd="0" parTransId="{C05FB2DF-A4B1-481E-8E81-2E14470FE57B}" sibTransId="{4EDB059A-C954-462C-A95B-C2AA4B8B254A}"/>
    <dgm:cxn modelId="{E61F4186-D585-4F3D-AC04-81E7D7F5D7A6}" type="presOf" srcId="{39AB0796-3EBD-4E41-9B3A-210AA980A287}" destId="{EC60A354-F3EA-4A71-BC7A-5131CE7087DB}" srcOrd="0" destOrd="0" presId="urn:microsoft.com/office/officeart/2005/8/layout/list1"/>
    <dgm:cxn modelId="{5FF95206-8AAA-485B-8A13-BB5BA824F244}" type="presOf" srcId="{3C3E1092-C798-41C0-BB99-C743A32BB7C3}" destId="{28A58F64-3922-417E-8A44-EF95D037201B}" srcOrd="0" destOrd="0" presId="urn:microsoft.com/office/officeart/2005/8/layout/list1"/>
    <dgm:cxn modelId="{2312CE48-83E1-4409-A5D5-B349A8BA4CAF}" type="presOf" srcId="{28DE8AE9-B08A-4C65-B66A-42AEC1FCECC2}" destId="{0D6BBFEA-266C-4461-B502-5C2F3342536A}" srcOrd="0" destOrd="0" presId="urn:microsoft.com/office/officeart/2005/8/layout/list1"/>
    <dgm:cxn modelId="{14005769-E901-4427-B49C-054D05BCC3E4}" type="presOf" srcId="{52A38B68-1567-4AA3-B56F-C598CB9308C3}" destId="{9873FFDF-AC7C-479C-8C99-005B09DF8BBB}" srcOrd="0" destOrd="0" presId="urn:microsoft.com/office/officeart/2005/8/layout/list1"/>
    <dgm:cxn modelId="{884ED417-A46C-478B-A6E8-A5D4BF09EB06}" srcId="{42B32A9B-13B8-432D-B0C4-18C9E6BA8645}" destId="{52A38B68-1567-4AA3-B56F-C598CB9308C3}" srcOrd="0" destOrd="0" parTransId="{133692DF-975D-41AA-B390-C11204E6908E}" sibTransId="{167DA61B-0C6D-4C26-9070-DB67932728B9}"/>
    <dgm:cxn modelId="{9160A850-34B5-458A-8474-EC57DB210D7C}" type="presOf" srcId="{3C3E1092-C798-41C0-BB99-C743A32BB7C3}" destId="{973267D3-1A6B-4491-8DFB-D30AF9A64BC5}" srcOrd="1" destOrd="0" presId="urn:microsoft.com/office/officeart/2005/8/layout/list1"/>
    <dgm:cxn modelId="{6554477F-60AD-4E2F-9C57-6A9A5A1E631F}" type="presOf" srcId="{65876E65-28F2-4054-A45C-06222162E61F}" destId="{9873FFDF-AC7C-479C-8C99-005B09DF8BBB}" srcOrd="0" destOrd="1" presId="urn:microsoft.com/office/officeart/2005/8/layout/list1"/>
    <dgm:cxn modelId="{F3108ADA-26E1-4C64-9B99-F5080944D9DE}" type="presOf" srcId="{42B32A9B-13B8-432D-B0C4-18C9E6BA8645}" destId="{F265E9D0-BDA4-4FAA-891D-4F7EC967D71A}" srcOrd="1" destOrd="0" presId="urn:microsoft.com/office/officeart/2005/8/layout/list1"/>
    <dgm:cxn modelId="{7E8A121E-46B1-49F5-858A-1ED8DA757424}" srcId="{39AB0796-3EBD-4E41-9B3A-210AA980A287}" destId="{77DF45ED-09E3-405B-9C2E-DB46DA0B8E13}" srcOrd="0" destOrd="0" parTransId="{0D265D9F-A5AF-427A-95E2-EEE0660986EC}" sibTransId="{6B2514FF-C715-4A0F-8294-F34537F609E3}"/>
    <dgm:cxn modelId="{7DBD3EA6-16B5-4D80-910C-C75D1F6A8E02}" srcId="{28DE8AE9-B08A-4C65-B66A-42AEC1FCECC2}" destId="{42B32A9B-13B8-432D-B0C4-18C9E6BA8645}" srcOrd="1" destOrd="0" parTransId="{7DF79504-0544-4D3C-A7DE-11A39140C0FE}" sibTransId="{4328341C-1449-4700-A886-9233BAEF75C5}"/>
    <dgm:cxn modelId="{68108311-FA29-446D-9A00-0C3E301442BF}" srcId="{3C3E1092-C798-41C0-BB99-C743A32BB7C3}" destId="{5082DABF-EF02-43A2-9DE4-7567DF0E5EBE}" srcOrd="0" destOrd="0" parTransId="{5DFD6EDA-1825-455B-817C-90FCD73AB13C}" sibTransId="{D1B6F106-04B5-4A92-A1EE-0D475068E9A2}"/>
    <dgm:cxn modelId="{37C0EB34-A48F-49F3-9964-C0C18FFD5F5A}" type="presParOf" srcId="{0D6BBFEA-266C-4461-B502-5C2F3342536A}" destId="{712CAD99-2BCF-4340-B8EC-AB521215CD53}" srcOrd="0" destOrd="0" presId="urn:microsoft.com/office/officeart/2005/8/layout/list1"/>
    <dgm:cxn modelId="{ECF68385-FCA7-4598-B00E-8287B38C2071}" type="presParOf" srcId="{712CAD99-2BCF-4340-B8EC-AB521215CD53}" destId="{EC60A354-F3EA-4A71-BC7A-5131CE7087DB}" srcOrd="0" destOrd="0" presId="urn:microsoft.com/office/officeart/2005/8/layout/list1"/>
    <dgm:cxn modelId="{E2EC5EAF-2446-41FB-8462-E8CCF36856EF}" type="presParOf" srcId="{712CAD99-2BCF-4340-B8EC-AB521215CD53}" destId="{6E97868C-2336-40F3-A017-2050958834B2}" srcOrd="1" destOrd="0" presId="urn:microsoft.com/office/officeart/2005/8/layout/list1"/>
    <dgm:cxn modelId="{288F2E98-B652-4006-B663-F4819B47ECD8}" type="presParOf" srcId="{0D6BBFEA-266C-4461-B502-5C2F3342536A}" destId="{4AF377E1-2FA6-4C08-8B97-58CF7B19AC25}" srcOrd="1" destOrd="0" presId="urn:microsoft.com/office/officeart/2005/8/layout/list1"/>
    <dgm:cxn modelId="{A3C04083-871E-4840-ABD1-D584BF99EFF7}" type="presParOf" srcId="{0D6BBFEA-266C-4461-B502-5C2F3342536A}" destId="{FAB542EE-C0E2-48C8-BA81-9D86CF7736C3}" srcOrd="2" destOrd="0" presId="urn:microsoft.com/office/officeart/2005/8/layout/list1"/>
    <dgm:cxn modelId="{2DC3E5EA-F009-4E5E-B24A-E95EDCE1BFCE}" type="presParOf" srcId="{0D6BBFEA-266C-4461-B502-5C2F3342536A}" destId="{A90458B7-DF1D-4B2F-8313-0A39AD9C0932}" srcOrd="3" destOrd="0" presId="urn:microsoft.com/office/officeart/2005/8/layout/list1"/>
    <dgm:cxn modelId="{5BA35729-0ED2-4D98-BA17-92BB242E93BF}" type="presParOf" srcId="{0D6BBFEA-266C-4461-B502-5C2F3342536A}" destId="{11661A1E-9BE4-4D34-80A7-943A74B7EB8A}" srcOrd="4" destOrd="0" presId="urn:microsoft.com/office/officeart/2005/8/layout/list1"/>
    <dgm:cxn modelId="{3F9D17E2-81B0-41DA-8031-E0256D53DFCB}" type="presParOf" srcId="{11661A1E-9BE4-4D34-80A7-943A74B7EB8A}" destId="{9DDCD12B-BC2D-407D-ADEE-1047FD3674B7}" srcOrd="0" destOrd="0" presId="urn:microsoft.com/office/officeart/2005/8/layout/list1"/>
    <dgm:cxn modelId="{477241DE-1D21-4A05-AF8E-AFFBD6583D9D}" type="presParOf" srcId="{11661A1E-9BE4-4D34-80A7-943A74B7EB8A}" destId="{F265E9D0-BDA4-4FAA-891D-4F7EC967D71A}" srcOrd="1" destOrd="0" presId="urn:microsoft.com/office/officeart/2005/8/layout/list1"/>
    <dgm:cxn modelId="{02A1AB84-E8C6-496E-A52B-60DA0DEBB977}" type="presParOf" srcId="{0D6BBFEA-266C-4461-B502-5C2F3342536A}" destId="{051FB00F-2E3B-465E-B2CE-EB5C9479A1B0}" srcOrd="5" destOrd="0" presId="urn:microsoft.com/office/officeart/2005/8/layout/list1"/>
    <dgm:cxn modelId="{84B65782-093B-455F-B935-3594877E6961}" type="presParOf" srcId="{0D6BBFEA-266C-4461-B502-5C2F3342536A}" destId="{9873FFDF-AC7C-479C-8C99-005B09DF8BBB}" srcOrd="6" destOrd="0" presId="urn:microsoft.com/office/officeart/2005/8/layout/list1"/>
    <dgm:cxn modelId="{E6309E01-2DEF-470B-868E-9ACEEF05DD6A}" type="presParOf" srcId="{0D6BBFEA-266C-4461-B502-5C2F3342536A}" destId="{BC646486-5EA1-4333-877E-221D4DFC348B}" srcOrd="7" destOrd="0" presId="urn:microsoft.com/office/officeart/2005/8/layout/list1"/>
    <dgm:cxn modelId="{8B17CAB1-1B64-4913-B540-985B07D91258}" type="presParOf" srcId="{0D6BBFEA-266C-4461-B502-5C2F3342536A}" destId="{3978B12C-7A04-42BA-A9E2-4677AA68A933}" srcOrd="8" destOrd="0" presId="urn:microsoft.com/office/officeart/2005/8/layout/list1"/>
    <dgm:cxn modelId="{C3B32EA4-0066-4470-8AE9-9839ACA9CCC0}" type="presParOf" srcId="{3978B12C-7A04-42BA-A9E2-4677AA68A933}" destId="{28A58F64-3922-417E-8A44-EF95D037201B}" srcOrd="0" destOrd="0" presId="urn:microsoft.com/office/officeart/2005/8/layout/list1"/>
    <dgm:cxn modelId="{B154E500-FDF3-4849-B2A3-268A65CC7F8B}" type="presParOf" srcId="{3978B12C-7A04-42BA-A9E2-4677AA68A933}" destId="{973267D3-1A6B-4491-8DFB-D30AF9A64BC5}" srcOrd="1" destOrd="0" presId="urn:microsoft.com/office/officeart/2005/8/layout/list1"/>
    <dgm:cxn modelId="{C1FA3E60-95EE-42E8-BF1F-49EF8B58EC2A}" type="presParOf" srcId="{0D6BBFEA-266C-4461-B502-5C2F3342536A}" destId="{54CFF533-D4C8-4579-8B76-D3CF4A21778E}" srcOrd="9" destOrd="0" presId="urn:microsoft.com/office/officeart/2005/8/layout/list1"/>
    <dgm:cxn modelId="{0B920C72-E735-4662-8D33-8340992AB889}" type="presParOf" srcId="{0D6BBFEA-266C-4461-B502-5C2F3342536A}" destId="{C1D1E341-C8BF-4389-8749-871CFC1E25E8}" srcOrd="10" destOrd="0" presId="urn:microsoft.com/office/officeart/2005/8/layout/list1"/>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77D08FA-DD27-4FDD-B688-3D7217E60386}">
      <dsp:nvSpPr>
        <dsp:cNvPr id="0" name=""/>
        <dsp:cNvSpPr/>
      </dsp:nvSpPr>
      <dsp:spPr>
        <a:xfrm>
          <a:off x="-155124" y="0"/>
          <a:ext cx="5257800" cy="5257800"/>
        </a:xfrm>
        <a:prstGeom prst="pie">
          <a:avLst>
            <a:gd name="adj1" fmla="val 5400000"/>
            <a:gd name="adj2" fmla="val 16200000"/>
          </a:avLst>
        </a:prstGeom>
        <a:solidFill>
          <a:schemeClr val="accent1">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FD6DD47-1B2F-4DD7-8242-1E8C5DE17666}">
      <dsp:nvSpPr>
        <dsp:cNvPr id="0" name=""/>
        <dsp:cNvSpPr/>
      </dsp:nvSpPr>
      <dsp:spPr>
        <a:xfrm>
          <a:off x="2473775" y="0"/>
          <a:ext cx="6515100" cy="52578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en-US" sz="5100" kern="1200" dirty="0" smtClean="0"/>
            <a:t>Level I</a:t>
          </a:r>
          <a:endParaRPr lang="en-US" sz="5100" kern="1200" dirty="0"/>
        </a:p>
      </dsp:txBody>
      <dsp:txXfrm>
        <a:off x="2473775" y="0"/>
        <a:ext cx="3257550" cy="1117282"/>
      </dsp:txXfrm>
    </dsp:sp>
    <dsp:sp modelId="{7BF126CF-F46C-401A-BB09-F6E6B9108BC8}">
      <dsp:nvSpPr>
        <dsp:cNvPr id="0" name=""/>
        <dsp:cNvSpPr/>
      </dsp:nvSpPr>
      <dsp:spPr>
        <a:xfrm>
          <a:off x="534961" y="1117282"/>
          <a:ext cx="3877627" cy="3877627"/>
        </a:xfrm>
        <a:prstGeom prst="pie">
          <a:avLst>
            <a:gd name="adj1" fmla="val 5400000"/>
            <a:gd name="adj2" fmla="val 1620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9DDE57-91E9-4BEE-B4E8-CDA468BB08ED}">
      <dsp:nvSpPr>
        <dsp:cNvPr id="0" name=""/>
        <dsp:cNvSpPr/>
      </dsp:nvSpPr>
      <dsp:spPr>
        <a:xfrm>
          <a:off x="2473775" y="1117282"/>
          <a:ext cx="6515100" cy="3877627"/>
        </a:xfrm>
        <a:prstGeom prst="rect">
          <a:avLst/>
        </a:prstGeom>
        <a:solidFill>
          <a:srgbClr val="FFFF99">
            <a:alpha val="89804"/>
          </a:srgb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en-US" sz="5100" kern="1200" dirty="0" smtClean="0"/>
            <a:t>Level II</a:t>
          </a:r>
          <a:endParaRPr lang="en-US" sz="5100" kern="1200" dirty="0"/>
        </a:p>
      </dsp:txBody>
      <dsp:txXfrm>
        <a:off x="2473775" y="1117282"/>
        <a:ext cx="3257550" cy="1117282"/>
      </dsp:txXfrm>
    </dsp:sp>
    <dsp:sp modelId="{C38AE18B-82FF-4D3A-8492-50A535A4309F}">
      <dsp:nvSpPr>
        <dsp:cNvPr id="0" name=""/>
        <dsp:cNvSpPr/>
      </dsp:nvSpPr>
      <dsp:spPr>
        <a:xfrm>
          <a:off x="1225047" y="2234565"/>
          <a:ext cx="2497455" cy="2497455"/>
        </a:xfrm>
        <a:prstGeom prst="pie">
          <a:avLst>
            <a:gd name="adj1" fmla="val 5400000"/>
            <a:gd name="adj2" fmla="val 1620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1987C6C-5D68-4847-A830-CFC3D14C9E9A}">
      <dsp:nvSpPr>
        <dsp:cNvPr id="0" name=""/>
        <dsp:cNvSpPr/>
      </dsp:nvSpPr>
      <dsp:spPr>
        <a:xfrm>
          <a:off x="2473775" y="2234565"/>
          <a:ext cx="6515100" cy="2497455"/>
        </a:xfrm>
        <a:prstGeom prst="rect">
          <a:avLst/>
        </a:prstGeom>
        <a:solidFill>
          <a:srgbClr val="FFFF99">
            <a:alpha val="90000"/>
          </a:srgb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en-US" sz="5100" kern="1200" dirty="0" smtClean="0"/>
            <a:t>Level III</a:t>
          </a:r>
          <a:endParaRPr lang="en-US" sz="5100" kern="1200" dirty="0"/>
        </a:p>
      </dsp:txBody>
      <dsp:txXfrm>
        <a:off x="2473775" y="2234565"/>
        <a:ext cx="3257550" cy="1117282"/>
      </dsp:txXfrm>
    </dsp:sp>
    <dsp:sp modelId="{44238109-ED57-41D7-B21C-C8C65EC31E9B}">
      <dsp:nvSpPr>
        <dsp:cNvPr id="0" name=""/>
        <dsp:cNvSpPr/>
      </dsp:nvSpPr>
      <dsp:spPr>
        <a:xfrm>
          <a:off x="1915134" y="3351847"/>
          <a:ext cx="1117282" cy="1117282"/>
        </a:xfrm>
        <a:prstGeom prst="pie">
          <a:avLst>
            <a:gd name="adj1" fmla="val 5400000"/>
            <a:gd name="adj2" fmla="val 1620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30F83A-D845-4504-B87A-94E20EEC6B12}">
      <dsp:nvSpPr>
        <dsp:cNvPr id="0" name=""/>
        <dsp:cNvSpPr/>
      </dsp:nvSpPr>
      <dsp:spPr>
        <a:xfrm>
          <a:off x="2473775" y="3351847"/>
          <a:ext cx="6515100" cy="1117282"/>
        </a:xfrm>
        <a:prstGeom prst="rect">
          <a:avLst/>
        </a:prstGeom>
        <a:solidFill>
          <a:srgbClr val="FFFF99"/>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en-US" sz="5100" kern="1200" dirty="0" smtClean="0"/>
            <a:t>Level IV</a:t>
          </a:r>
          <a:endParaRPr lang="en-US" sz="5100" kern="1200" dirty="0"/>
        </a:p>
      </dsp:txBody>
      <dsp:txXfrm>
        <a:off x="2473775" y="3351847"/>
        <a:ext cx="3257550" cy="1117282"/>
      </dsp:txXfrm>
    </dsp:sp>
    <dsp:sp modelId="{31DAF768-DACA-49A5-BE32-4CFC4C0607FD}">
      <dsp:nvSpPr>
        <dsp:cNvPr id="0" name=""/>
        <dsp:cNvSpPr/>
      </dsp:nvSpPr>
      <dsp:spPr>
        <a:xfrm>
          <a:off x="5421076" y="0"/>
          <a:ext cx="3878048" cy="1117282"/>
        </a:xfrm>
        <a:prstGeom prst="rect">
          <a:avLst/>
        </a:prstGeom>
        <a:noFill/>
        <a:ln w="1905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latin typeface="Calibri" pitchFamily="34" charset="0"/>
            </a:rPr>
            <a:t>Room to Corridor</a:t>
          </a:r>
          <a:endParaRPr lang="en-US" sz="2600" kern="1200" dirty="0">
            <a:latin typeface="Calibri" pitchFamily="34" charset="0"/>
          </a:endParaRPr>
        </a:p>
      </dsp:txBody>
      <dsp:txXfrm>
        <a:off x="5421076" y="0"/>
        <a:ext cx="3878048" cy="1117282"/>
      </dsp:txXfrm>
    </dsp:sp>
    <dsp:sp modelId="{6845BAEA-B963-40FB-AF7F-6F55314B0E2A}">
      <dsp:nvSpPr>
        <dsp:cNvPr id="0" name=""/>
        <dsp:cNvSpPr/>
      </dsp:nvSpPr>
      <dsp:spPr>
        <a:xfrm>
          <a:off x="5455557" y="1117282"/>
          <a:ext cx="3809085" cy="1117282"/>
        </a:xfrm>
        <a:prstGeom prst="rect">
          <a:avLst/>
        </a:prstGeom>
        <a:noFill/>
        <a:ln w="1905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latin typeface="Calibri" pitchFamily="34" charset="0"/>
            </a:rPr>
            <a:t>Smoke compartment to Smoke compartment</a:t>
          </a:r>
          <a:endParaRPr lang="en-US" sz="2600" kern="1200" dirty="0">
            <a:latin typeface="Calibri" pitchFamily="34" charset="0"/>
          </a:endParaRPr>
        </a:p>
      </dsp:txBody>
      <dsp:txXfrm>
        <a:off x="5455557" y="1117282"/>
        <a:ext cx="3809085" cy="1117282"/>
      </dsp:txXfrm>
    </dsp:sp>
    <dsp:sp modelId="{B54A3DEA-E970-49BA-AD95-350E63B7AB61}">
      <dsp:nvSpPr>
        <dsp:cNvPr id="0" name=""/>
        <dsp:cNvSpPr/>
      </dsp:nvSpPr>
      <dsp:spPr>
        <a:xfrm>
          <a:off x="5524503" y="2234565"/>
          <a:ext cx="3671193" cy="1117282"/>
        </a:xfrm>
        <a:prstGeom prst="rect">
          <a:avLst/>
        </a:prstGeom>
        <a:noFill/>
        <a:ln w="1905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latin typeface="Calibri" pitchFamily="34" charset="0"/>
            </a:rPr>
            <a:t>Vertical, Floor to Floor</a:t>
          </a:r>
          <a:endParaRPr lang="en-US" sz="2600" kern="1200" dirty="0">
            <a:latin typeface="Calibri" pitchFamily="34" charset="0"/>
          </a:endParaRPr>
        </a:p>
      </dsp:txBody>
      <dsp:txXfrm>
        <a:off x="5524503" y="2234565"/>
        <a:ext cx="3671193" cy="1117282"/>
      </dsp:txXfrm>
    </dsp:sp>
    <dsp:sp modelId="{787312FC-B32F-44B6-BF83-779DAC5A6594}">
      <dsp:nvSpPr>
        <dsp:cNvPr id="0" name=""/>
        <dsp:cNvSpPr/>
      </dsp:nvSpPr>
      <dsp:spPr>
        <a:xfrm>
          <a:off x="5524503" y="3351847"/>
          <a:ext cx="3671193" cy="1117282"/>
        </a:xfrm>
        <a:prstGeom prst="rect">
          <a:avLst/>
        </a:prstGeom>
        <a:noFill/>
        <a:ln w="1905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latin typeface="Calibri" pitchFamily="34" charset="0"/>
            </a:rPr>
            <a:t>Total facility evacuation</a:t>
          </a:r>
          <a:endParaRPr lang="en-US" sz="2600" kern="1200" dirty="0">
            <a:latin typeface="Calibri" pitchFamily="34" charset="0"/>
          </a:endParaRPr>
        </a:p>
      </dsp:txBody>
      <dsp:txXfrm>
        <a:off x="5524503" y="3351847"/>
        <a:ext cx="3671193" cy="111728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306584E-CC3C-4091-A7D8-455102AF62A9}">
      <dsp:nvSpPr>
        <dsp:cNvPr id="0" name=""/>
        <dsp:cNvSpPr/>
      </dsp:nvSpPr>
      <dsp:spPr>
        <a:xfrm>
          <a:off x="0" y="0"/>
          <a:ext cx="5029199" cy="5029199"/>
        </a:xfrm>
        <a:prstGeom prst="triangle">
          <a:avLst/>
        </a:prstGeom>
        <a:solidFill>
          <a:srgbClr val="C0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A0BD1B-AC6D-4F2B-AB7F-273FAE011875}">
      <dsp:nvSpPr>
        <dsp:cNvPr id="0" name=""/>
        <dsp:cNvSpPr/>
      </dsp:nvSpPr>
      <dsp:spPr>
        <a:xfrm>
          <a:off x="1184593" y="505621"/>
          <a:ext cx="6612460" cy="1190505"/>
        </a:xfrm>
        <a:prstGeom prst="roundRect">
          <a:avLst/>
        </a:prstGeom>
        <a:solidFill>
          <a:schemeClr val="lt1">
            <a:alpha val="90000"/>
            <a:hueOff val="0"/>
            <a:satOff val="0"/>
            <a:lumOff val="0"/>
            <a:alphaOff val="0"/>
          </a:schemeClr>
        </a:solidFill>
        <a:ln w="1905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latin typeface="Calibri" pitchFamily="34" charset="0"/>
            </a:rPr>
            <a:t>Category I </a:t>
          </a:r>
          <a:r>
            <a:rPr lang="en-US" sz="2300" kern="1200" dirty="0" smtClean="0">
              <a:latin typeface="Calibri" pitchFamily="34" charset="0"/>
            </a:rPr>
            <a:t>- patients are critically ill </a:t>
          </a:r>
          <a:endParaRPr lang="en-US" sz="2300" kern="1200" dirty="0">
            <a:latin typeface="Calibri" pitchFamily="34" charset="0"/>
          </a:endParaRPr>
        </a:p>
      </dsp:txBody>
      <dsp:txXfrm>
        <a:off x="1184593" y="505621"/>
        <a:ext cx="6612460" cy="1190505"/>
      </dsp:txXfrm>
    </dsp:sp>
    <dsp:sp modelId="{D2A71653-BF2D-4EF2-887A-3B2D12421657}">
      <dsp:nvSpPr>
        <dsp:cNvPr id="0" name=""/>
        <dsp:cNvSpPr/>
      </dsp:nvSpPr>
      <dsp:spPr>
        <a:xfrm>
          <a:off x="1186914" y="1844940"/>
          <a:ext cx="6607818" cy="1190505"/>
        </a:xfrm>
        <a:prstGeom prst="roundRect">
          <a:avLst/>
        </a:prstGeom>
        <a:solidFill>
          <a:schemeClr val="lt1">
            <a:alpha val="90000"/>
            <a:hueOff val="0"/>
            <a:satOff val="0"/>
            <a:lumOff val="0"/>
            <a:alphaOff val="0"/>
          </a:schemeClr>
        </a:solidFill>
        <a:ln w="1905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latin typeface="Calibri" pitchFamily="34" charset="0"/>
            </a:rPr>
            <a:t>Category II </a:t>
          </a:r>
          <a:r>
            <a:rPr lang="en-US" sz="2300" kern="1200" dirty="0" smtClean="0">
              <a:latin typeface="Calibri" pitchFamily="34" charset="0"/>
            </a:rPr>
            <a:t>– patients have uncertain status. Condition may be stable, but could deteriorate</a:t>
          </a:r>
          <a:endParaRPr lang="en-US" sz="2300" kern="1200" dirty="0">
            <a:latin typeface="Calibri" pitchFamily="34" charset="0"/>
          </a:endParaRPr>
        </a:p>
      </dsp:txBody>
      <dsp:txXfrm>
        <a:off x="1186914" y="1844940"/>
        <a:ext cx="6607818" cy="1190505"/>
      </dsp:txXfrm>
    </dsp:sp>
    <dsp:sp modelId="{C93C4048-DF82-4716-96A9-725DE7722870}">
      <dsp:nvSpPr>
        <dsp:cNvPr id="0" name=""/>
        <dsp:cNvSpPr/>
      </dsp:nvSpPr>
      <dsp:spPr>
        <a:xfrm>
          <a:off x="1093781" y="3184259"/>
          <a:ext cx="6794084" cy="1190505"/>
        </a:xfrm>
        <a:prstGeom prst="roundRect">
          <a:avLst/>
        </a:prstGeom>
        <a:solidFill>
          <a:schemeClr val="lt1">
            <a:alpha val="90000"/>
            <a:hueOff val="0"/>
            <a:satOff val="0"/>
            <a:lumOff val="0"/>
            <a:alphaOff val="0"/>
          </a:schemeClr>
        </a:solidFill>
        <a:ln w="1905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latin typeface="Calibri" pitchFamily="34" charset="0"/>
            </a:rPr>
            <a:t>Category III </a:t>
          </a:r>
          <a:r>
            <a:rPr lang="en-US" sz="2300" kern="1200" dirty="0" smtClean="0">
              <a:latin typeface="Calibri" pitchFamily="34" charset="0"/>
            </a:rPr>
            <a:t>– patients have injuries that are limited to a single organ system or the injury status is unknown.</a:t>
          </a:r>
          <a:endParaRPr lang="en-US" sz="2300" kern="1200" dirty="0">
            <a:latin typeface="Calibri" pitchFamily="34" charset="0"/>
          </a:endParaRPr>
        </a:p>
      </dsp:txBody>
      <dsp:txXfrm>
        <a:off x="1093781" y="3184259"/>
        <a:ext cx="6794084" cy="119050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AB542EE-C0E2-48C8-BA81-9D86CF7736C3}">
      <dsp:nvSpPr>
        <dsp:cNvPr id="0" name=""/>
        <dsp:cNvSpPr/>
      </dsp:nvSpPr>
      <dsp:spPr>
        <a:xfrm>
          <a:off x="0" y="288510"/>
          <a:ext cx="8001000" cy="1048950"/>
        </a:xfrm>
        <a:prstGeom prst="rect">
          <a:avLst/>
        </a:prstGeom>
        <a:solidFill>
          <a:schemeClr val="lt1">
            <a:hueOff val="0"/>
            <a:satOff val="0"/>
            <a:lum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0967" tIns="374904" rIns="620967"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latin typeface="Calibri" pitchFamily="34" charset="0"/>
            </a:rPr>
            <a:t>Gloves are required</a:t>
          </a:r>
        </a:p>
        <a:p>
          <a:pPr marL="171450" lvl="1" indent="-171450" algn="l" defTabSz="800100">
            <a:lnSpc>
              <a:spcPct val="90000"/>
            </a:lnSpc>
            <a:spcBef>
              <a:spcPct val="0"/>
            </a:spcBef>
            <a:spcAft>
              <a:spcPct val="15000"/>
            </a:spcAft>
            <a:buChar char="••"/>
          </a:pPr>
          <a:r>
            <a:rPr lang="en-US" sz="1800" kern="1200" dirty="0" smtClean="0">
              <a:latin typeface="Calibri" pitchFamily="34" charset="0"/>
            </a:rPr>
            <a:t>Wear gown &amp; mask with shield to protect from splashes</a:t>
          </a:r>
        </a:p>
      </dsp:txBody>
      <dsp:txXfrm>
        <a:off x="0" y="288510"/>
        <a:ext cx="8001000" cy="1048950"/>
      </dsp:txXfrm>
    </dsp:sp>
    <dsp:sp modelId="{6E97868C-2336-40F3-A017-2050958834B2}">
      <dsp:nvSpPr>
        <dsp:cNvPr id="0" name=""/>
        <dsp:cNvSpPr/>
      </dsp:nvSpPr>
      <dsp:spPr>
        <a:xfrm>
          <a:off x="400050" y="22829"/>
          <a:ext cx="5600700" cy="531360"/>
        </a:xfrm>
        <a:prstGeom prst="roundRect">
          <a:avLst/>
        </a:prstGeom>
        <a:solidFill>
          <a:schemeClr val="tx2">
            <a:lumMod val="60000"/>
            <a:lum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693" tIns="0" rIns="211693" bIns="0" numCol="1" spcCol="1270" anchor="ctr" anchorCtr="0">
          <a:noAutofit/>
        </a:bodyPr>
        <a:lstStyle/>
        <a:p>
          <a:pPr lvl="0" algn="l" defTabSz="889000">
            <a:lnSpc>
              <a:spcPct val="90000"/>
            </a:lnSpc>
            <a:spcBef>
              <a:spcPct val="0"/>
            </a:spcBef>
            <a:spcAft>
              <a:spcPct val="35000"/>
            </a:spcAft>
          </a:pPr>
          <a:r>
            <a:rPr lang="en-US" sz="2000" kern="1200" dirty="0" smtClean="0">
              <a:solidFill>
                <a:schemeClr val="tx1"/>
              </a:solidFill>
              <a:latin typeface="Calibri" pitchFamily="34" charset="0"/>
            </a:rPr>
            <a:t>Protect yourself with PPE as appropriate</a:t>
          </a:r>
          <a:endParaRPr lang="en-US" sz="2000" kern="1200" dirty="0">
            <a:solidFill>
              <a:schemeClr val="tx1"/>
            </a:solidFill>
          </a:endParaRPr>
        </a:p>
      </dsp:txBody>
      <dsp:txXfrm>
        <a:off x="400050" y="22829"/>
        <a:ext cx="5600700" cy="531360"/>
      </dsp:txXfrm>
    </dsp:sp>
    <dsp:sp modelId="{9873FFDF-AC7C-479C-8C99-005B09DF8BBB}">
      <dsp:nvSpPr>
        <dsp:cNvPr id="0" name=""/>
        <dsp:cNvSpPr/>
      </dsp:nvSpPr>
      <dsp:spPr>
        <a:xfrm>
          <a:off x="0" y="1700340"/>
          <a:ext cx="8001000" cy="104895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0967" tIns="374904" rIns="620967"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latin typeface="Calibri" pitchFamily="34" charset="0"/>
            </a:rPr>
            <a:t>Use disposables – paper towels</a:t>
          </a:r>
        </a:p>
        <a:p>
          <a:pPr marL="171450" lvl="1" indent="-171450" algn="l" defTabSz="800100">
            <a:lnSpc>
              <a:spcPct val="90000"/>
            </a:lnSpc>
            <a:spcBef>
              <a:spcPct val="0"/>
            </a:spcBef>
            <a:spcAft>
              <a:spcPct val="15000"/>
            </a:spcAft>
            <a:buChar char="••"/>
          </a:pPr>
          <a:r>
            <a:rPr lang="en-US" sz="1800" kern="1200" dirty="0" smtClean="0">
              <a:latin typeface="Calibri" pitchFamily="34" charset="0"/>
            </a:rPr>
            <a:t>Place waste in red bag</a:t>
          </a:r>
        </a:p>
      </dsp:txBody>
      <dsp:txXfrm>
        <a:off x="0" y="1700340"/>
        <a:ext cx="8001000" cy="1048950"/>
      </dsp:txXfrm>
    </dsp:sp>
    <dsp:sp modelId="{F265E9D0-BDA4-4FAA-891D-4F7EC967D71A}">
      <dsp:nvSpPr>
        <dsp:cNvPr id="0" name=""/>
        <dsp:cNvSpPr/>
      </dsp:nvSpPr>
      <dsp:spPr>
        <a:xfrm>
          <a:off x="400050" y="1434660"/>
          <a:ext cx="5600700" cy="531360"/>
        </a:xfrm>
        <a:prstGeom prst="roundRect">
          <a:avLst/>
        </a:prstGeom>
        <a:solidFill>
          <a:schemeClr val="tx2">
            <a:lumMod val="60000"/>
            <a:lum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693" tIns="0" rIns="211693" bIns="0" numCol="1" spcCol="1270" anchor="ctr" anchorCtr="0">
          <a:noAutofit/>
        </a:bodyPr>
        <a:lstStyle/>
        <a:p>
          <a:pPr lvl="0" algn="l" defTabSz="889000">
            <a:lnSpc>
              <a:spcPct val="90000"/>
            </a:lnSpc>
            <a:spcBef>
              <a:spcPct val="0"/>
            </a:spcBef>
            <a:spcAft>
              <a:spcPct val="35000"/>
            </a:spcAft>
          </a:pPr>
          <a:r>
            <a:rPr lang="en-US" sz="2000" kern="1200" dirty="0" smtClean="0">
              <a:solidFill>
                <a:schemeClr val="tx1"/>
              </a:solidFill>
              <a:latin typeface="Calibri" pitchFamily="34" charset="0"/>
            </a:rPr>
            <a:t>Contain the spill</a:t>
          </a:r>
          <a:endParaRPr lang="en-US" sz="2000" kern="1200" dirty="0">
            <a:solidFill>
              <a:schemeClr val="tx1"/>
            </a:solidFill>
          </a:endParaRPr>
        </a:p>
      </dsp:txBody>
      <dsp:txXfrm>
        <a:off x="400050" y="1434660"/>
        <a:ext cx="5600700" cy="531360"/>
      </dsp:txXfrm>
    </dsp:sp>
    <dsp:sp modelId="{C1D1E341-C8BF-4389-8749-871CFC1E25E8}">
      <dsp:nvSpPr>
        <dsp:cNvPr id="0" name=""/>
        <dsp:cNvSpPr/>
      </dsp:nvSpPr>
      <dsp:spPr>
        <a:xfrm>
          <a:off x="0" y="3112170"/>
          <a:ext cx="8001000" cy="13608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0967" tIns="374904" rIns="620967"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latin typeface="Calibri" pitchFamily="34" charset="0"/>
            </a:rPr>
            <a:t>Unit has supplies for small spills</a:t>
          </a:r>
        </a:p>
        <a:p>
          <a:pPr marL="171450" lvl="1" indent="-171450" algn="l" defTabSz="800100">
            <a:lnSpc>
              <a:spcPct val="90000"/>
            </a:lnSpc>
            <a:spcBef>
              <a:spcPct val="0"/>
            </a:spcBef>
            <a:spcAft>
              <a:spcPct val="15000"/>
            </a:spcAft>
            <a:buChar char="••"/>
          </a:pPr>
          <a:r>
            <a:rPr lang="en-US" sz="1800" kern="1200" dirty="0" smtClean="0">
              <a:latin typeface="Calibri" pitchFamily="34" charset="0"/>
            </a:rPr>
            <a:t>For large (over 1 square foot) call Housekeeping </a:t>
          </a:r>
          <a:endParaRPr lang="en-US" sz="1800" kern="1200" dirty="0"/>
        </a:p>
        <a:p>
          <a:pPr marL="171450" lvl="1" indent="-171450" algn="l" defTabSz="800100">
            <a:lnSpc>
              <a:spcPct val="90000"/>
            </a:lnSpc>
            <a:spcBef>
              <a:spcPct val="0"/>
            </a:spcBef>
            <a:spcAft>
              <a:spcPct val="15000"/>
            </a:spcAft>
            <a:buChar char="••"/>
          </a:pPr>
          <a:r>
            <a:rPr lang="en-US" sz="1800" kern="1200" dirty="0" smtClean="0">
              <a:latin typeface="Calibri" pitchFamily="34" charset="0"/>
            </a:rPr>
            <a:t>Remember to practice Hand hygiene</a:t>
          </a:r>
        </a:p>
      </dsp:txBody>
      <dsp:txXfrm>
        <a:off x="0" y="3112170"/>
        <a:ext cx="8001000" cy="1360800"/>
      </dsp:txXfrm>
    </dsp:sp>
    <dsp:sp modelId="{973267D3-1A6B-4491-8DFB-D30AF9A64BC5}">
      <dsp:nvSpPr>
        <dsp:cNvPr id="0" name=""/>
        <dsp:cNvSpPr/>
      </dsp:nvSpPr>
      <dsp:spPr>
        <a:xfrm>
          <a:off x="400050" y="2846489"/>
          <a:ext cx="5600700" cy="531360"/>
        </a:xfrm>
        <a:prstGeom prst="roundRect">
          <a:avLst/>
        </a:prstGeom>
        <a:solidFill>
          <a:schemeClr val="tx2">
            <a:lumMod val="60000"/>
            <a:lum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693" tIns="0" rIns="211693" bIns="0" numCol="1" spcCol="1270" anchor="ctr" anchorCtr="0">
          <a:noAutofit/>
        </a:bodyPr>
        <a:lstStyle/>
        <a:p>
          <a:pPr lvl="0" algn="l" defTabSz="889000">
            <a:lnSpc>
              <a:spcPct val="90000"/>
            </a:lnSpc>
            <a:spcBef>
              <a:spcPct val="0"/>
            </a:spcBef>
            <a:spcAft>
              <a:spcPct val="35000"/>
            </a:spcAft>
          </a:pPr>
          <a:r>
            <a:rPr lang="en-US" sz="2000" kern="1200" dirty="0" smtClean="0">
              <a:solidFill>
                <a:schemeClr val="tx1"/>
              </a:solidFill>
              <a:latin typeface="Calibri" pitchFamily="34" charset="0"/>
            </a:rPr>
            <a:t>Clean and Disinfect the area</a:t>
          </a:r>
          <a:endParaRPr lang="en-US" sz="2000" kern="1200" dirty="0">
            <a:solidFill>
              <a:schemeClr val="tx1"/>
            </a:solidFill>
          </a:endParaRPr>
        </a:p>
      </dsp:txBody>
      <dsp:txXfrm>
        <a:off x="400050" y="2846489"/>
        <a:ext cx="5600700" cy="531360"/>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7.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84513" y="8710613"/>
            <a:ext cx="687387" cy="254000"/>
          </a:xfrm>
          <a:prstGeom prst="rect">
            <a:avLst/>
          </a:prstGeom>
          <a:noFill/>
          <a:ln w="12700">
            <a:noFill/>
            <a:miter lim="800000"/>
            <a:headEnd/>
            <a:tailEnd/>
          </a:ln>
          <a:effectLst/>
        </p:spPr>
        <p:txBody>
          <a:bodyPr wrap="none" lIns="87312" tIns="44450" rIns="87312" bIns="44450">
            <a:spAutoFit/>
          </a:bodyPr>
          <a:lstStyle/>
          <a:p>
            <a:pPr algn="ctr" defTabSz="868363" eaLnBrk="0" hangingPunct="0">
              <a:lnSpc>
                <a:spcPct val="90000"/>
              </a:lnSpc>
            </a:pPr>
            <a:r>
              <a:rPr lang="en-US" sz="1200"/>
              <a:t>Page </a:t>
            </a:r>
            <a:fld id="{72F4CDC4-9EA8-46F5-A542-4D5DDDBEEC84}" type="slidenum">
              <a:rPr lang="en-US" sz="1200"/>
              <a:pPr algn="ctr" defTabSz="868363" eaLnBrk="0" hangingPunct="0">
                <a:lnSpc>
                  <a:spcPct val="90000"/>
                </a:lnSpc>
              </a:pPr>
              <a:t>‹#›</a:t>
            </a:fld>
            <a:endParaRPr lang="en-US" sz="12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1" name="Rectangle 3"/>
          <p:cNvSpPr>
            <a:spLocks noChangeArrowheads="1"/>
          </p:cNvSpPr>
          <p:nvPr/>
        </p:nvSpPr>
        <p:spPr bwMode="auto">
          <a:xfrm>
            <a:off x="3084513" y="8710613"/>
            <a:ext cx="687387" cy="254000"/>
          </a:xfrm>
          <a:prstGeom prst="rect">
            <a:avLst/>
          </a:prstGeom>
          <a:noFill/>
          <a:ln w="12700">
            <a:noFill/>
            <a:miter lim="800000"/>
            <a:headEnd/>
            <a:tailEnd/>
          </a:ln>
          <a:effectLst/>
        </p:spPr>
        <p:txBody>
          <a:bodyPr wrap="none" lIns="87312" tIns="44450" rIns="87312" bIns="44450">
            <a:spAutoFit/>
          </a:bodyPr>
          <a:lstStyle/>
          <a:p>
            <a:pPr algn="ctr" defTabSz="868363" eaLnBrk="0" hangingPunct="0">
              <a:lnSpc>
                <a:spcPct val="90000"/>
              </a:lnSpc>
            </a:pPr>
            <a:r>
              <a:rPr lang="en-US" sz="1200"/>
              <a:t>Page </a:t>
            </a:r>
            <a:fld id="{FA708DED-88B5-4C26-BBE8-01B79F5E7975}" type="slidenum">
              <a:rPr lang="en-US" sz="1200"/>
              <a:pPr algn="ctr" defTabSz="868363" eaLnBrk="0" hangingPunct="0">
                <a:lnSpc>
                  <a:spcPct val="90000"/>
                </a:lnSpc>
              </a:pPr>
              <a:t>‹#›</a:t>
            </a:fld>
            <a:endParaRPr lang="en-US" sz="1200"/>
          </a:p>
        </p:txBody>
      </p:sp>
      <p:sp>
        <p:nvSpPr>
          <p:cNvPr id="2052" name="Rectangle 4"/>
          <p:cNvSpPr>
            <a:spLocks noGrp="1" noRot="1" noChangeAspect="1" noChangeArrowheads="1" noTextEdit="1"/>
          </p:cNvSpPr>
          <p:nvPr>
            <p:ph type="sldImg" idx="2"/>
          </p:nvPr>
        </p:nvSpPr>
        <p:spPr bwMode="auto">
          <a:xfrm>
            <a:off x="1154113" y="693738"/>
            <a:ext cx="4549775" cy="3413125"/>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Times New Roman" pitchFamily="18"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Times New Roman" pitchFamily="18"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3" Type="http://schemas.openxmlformats.org/officeDocument/2006/relationships/slide" Target="../slides/slide211.xml"/><Relationship Id="rId2" Type="http://schemas.openxmlformats.org/officeDocument/2006/relationships/notesMaster" Target="../notesMasters/notesMaster1.xml"/><Relationship Id="rId1" Type="http://schemas.openxmlformats.org/officeDocument/2006/relationships/tags" Target="../tags/tag263.xml"/></Relationships>
</file>

<file path=ppt/notesSlides/_rels/notesSlide167.xml.rels><?xml version="1.0" encoding="UTF-8" standalone="yes"?>
<Relationships xmlns="http://schemas.openxmlformats.org/package/2006/relationships"><Relationship Id="rId3" Type="http://schemas.openxmlformats.org/officeDocument/2006/relationships/slide" Target="../slides/slide212.xml"/><Relationship Id="rId2" Type="http://schemas.openxmlformats.org/officeDocument/2006/relationships/notesMaster" Target="../notesMasters/notesMaster1.xml"/><Relationship Id="rId1" Type="http://schemas.openxmlformats.org/officeDocument/2006/relationships/tags" Target="../tags/tag265.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0FBAE6C9-F1DD-4597-A8E2-D3C74334B9F0}" type="slidenum">
              <a:rPr lang="en-US" sz="1200">
                <a:latin typeface="Calibri" pitchFamily="34" charset="0"/>
              </a:rPr>
              <a:pPr algn="r"/>
              <a:t>5</a:t>
            </a:fld>
            <a:endParaRPr lang="en-US" sz="1200" dirty="0">
              <a:latin typeface="Calibri" pitchFamily="34" charset="0"/>
            </a:endParaRPr>
          </a:p>
        </p:txBody>
      </p:sp>
      <p:sp>
        <p:nvSpPr>
          <p:cNvPr id="35843" name="Rectangle 1026"/>
          <p:cNvSpPr>
            <a:spLocks noGrp="1" noRot="1" noChangeAspect="1" noChangeArrowheads="1" noTextEdit="1"/>
          </p:cNvSpPr>
          <p:nvPr>
            <p:ph type="sldImg"/>
          </p:nvPr>
        </p:nvSpPr>
        <p:spPr>
          <a:ln/>
        </p:spPr>
      </p:sp>
      <p:sp>
        <p:nvSpPr>
          <p:cNvPr id="35844" name="Rectangle 1027"/>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1031"/>
          <p:cNvSpPr>
            <a:spLocks noGrp="1" noChangeArrowheads="1"/>
          </p:cNvSpPr>
          <p:nvPr>
            <p:ph type="sldNum" sz="quarter" idx="5"/>
          </p:nvPr>
        </p:nvSpPr>
        <p:spPr>
          <a:xfrm>
            <a:off x="3886200" y="8686489"/>
            <a:ext cx="2971800" cy="457512"/>
          </a:xfrm>
          <a:prstGeom prst="rect">
            <a:avLst/>
          </a:prstGeom>
          <a:noFill/>
        </p:spPr>
        <p:txBody>
          <a:bodyPr/>
          <a:lstStyle/>
          <a:p>
            <a:fld id="{B1F82726-805A-47D2-BD1E-B82E03728084}" type="slidenum">
              <a:rPr lang="en-US" smtClean="0">
                <a:latin typeface="Times New Roman" charset="0"/>
              </a:rPr>
              <a:pPr/>
              <a:t>19</a:t>
            </a:fld>
            <a:endParaRPr lang="en-US" smtClean="0">
              <a:latin typeface="Times New Roman" charset="0"/>
            </a:endParaRPr>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9BB0D908-E486-4A66-8E37-717957D710A3}" type="slidenum">
              <a:rPr lang="en-US" smtClean="0">
                <a:solidFill>
                  <a:srgbClr val="000000"/>
                </a:solidFill>
                <a:latin typeface="Times New Roman" pitchFamily="18" charset="0"/>
              </a:rPr>
              <a:pPr/>
              <a:t>143</a:t>
            </a:fld>
            <a:endParaRPr lang="en-US" smtClean="0">
              <a:solidFill>
                <a:srgbClr val="000000"/>
              </a:solidFill>
              <a:latin typeface="Times New Roman" pitchFamily="18"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A531E65A-7D0B-41CF-8BF3-884B22E014DC}" type="slidenum">
              <a:rPr lang="en-US" smtClean="0">
                <a:solidFill>
                  <a:srgbClr val="000000"/>
                </a:solidFill>
                <a:latin typeface="Times New Roman" pitchFamily="18" charset="0"/>
              </a:rPr>
              <a:pPr/>
              <a:t>144</a:t>
            </a:fld>
            <a:endParaRPr lang="en-US" smtClean="0">
              <a:solidFill>
                <a:srgbClr val="000000"/>
              </a:solidFill>
              <a:latin typeface="Times New Roman" pitchFamily="18" charset="0"/>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F23A7C5C-4A18-4867-BC25-508363C9DD6E}" type="slidenum">
              <a:rPr lang="en-US" smtClean="0">
                <a:solidFill>
                  <a:srgbClr val="000000"/>
                </a:solidFill>
                <a:latin typeface="Times New Roman" pitchFamily="18" charset="0"/>
              </a:rPr>
              <a:pPr/>
              <a:t>145</a:t>
            </a:fld>
            <a:endParaRPr lang="en-US" smtClean="0">
              <a:solidFill>
                <a:srgbClr val="000000"/>
              </a:solidFill>
              <a:latin typeface="Times New Roman" pitchFamily="18" charset="0"/>
            </a:endParaRPr>
          </a:p>
        </p:txBody>
      </p:sp>
      <p:sp>
        <p:nvSpPr>
          <p:cNvPr id="40963" name="Rectangle 1026"/>
          <p:cNvSpPr>
            <a:spLocks noGrp="1" noRot="1" noChangeAspect="1" noChangeArrowheads="1" noTextEdit="1"/>
          </p:cNvSpPr>
          <p:nvPr>
            <p:ph type="sldImg"/>
          </p:nvPr>
        </p:nvSpPr>
        <p:spPr>
          <a:ln/>
        </p:spPr>
      </p:sp>
      <p:sp>
        <p:nvSpPr>
          <p:cNvPr id="40964" name="Rectangle 1027"/>
          <p:cNvSpPr>
            <a:spLocks noGrp="1" noChangeArrowheads="1"/>
          </p:cNvSpPr>
          <p:nvPr>
            <p:ph type="body" idx="1"/>
          </p:nvPr>
        </p:nvSpPr>
        <p:spPr>
          <a:noFill/>
          <a:ln/>
        </p:spPr>
        <p:txBody>
          <a:bodyPr/>
          <a:lstStyle/>
          <a:p>
            <a:endParaRPr lang="en-US" smtClean="0">
              <a:latin typeface="Times New Roman" pitchFamily="18" charset="0"/>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F7F18169-9890-4DEF-A4AF-121918B3C79C}" type="slidenum">
              <a:rPr lang="en-US" smtClean="0">
                <a:solidFill>
                  <a:srgbClr val="000000"/>
                </a:solidFill>
                <a:latin typeface="Times New Roman" pitchFamily="18" charset="0"/>
              </a:rPr>
              <a:pPr/>
              <a:t>146</a:t>
            </a:fld>
            <a:endParaRPr lang="en-US" smtClean="0">
              <a:solidFill>
                <a:srgbClr val="000000"/>
              </a:solidFill>
              <a:latin typeface="Times New Roman" pitchFamily="18"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95EEDDD1-BCB2-46C8-B30F-5136010EF016}" type="slidenum">
              <a:rPr lang="en-US" smtClean="0">
                <a:solidFill>
                  <a:srgbClr val="000000"/>
                </a:solidFill>
                <a:latin typeface="Times New Roman" pitchFamily="18" charset="0"/>
              </a:rPr>
              <a:pPr/>
              <a:t>147</a:t>
            </a:fld>
            <a:endParaRPr lang="en-US" smtClean="0">
              <a:solidFill>
                <a:srgbClr val="000000"/>
              </a:solidFill>
              <a:latin typeface="Times New Roman" pitchFamily="18"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8E9DCDB3-4039-492A-8DB9-FEC4DB43BA96}" type="slidenum">
              <a:rPr lang="en-US" smtClean="0">
                <a:solidFill>
                  <a:srgbClr val="000000"/>
                </a:solidFill>
                <a:latin typeface="Times New Roman" pitchFamily="18" charset="0"/>
              </a:rPr>
              <a:pPr/>
              <a:t>148</a:t>
            </a:fld>
            <a:endParaRPr lang="en-US" smtClean="0">
              <a:solidFill>
                <a:srgbClr val="000000"/>
              </a:solidFill>
              <a:latin typeface="Times New Roman" pitchFamily="18" charset="0"/>
            </a:endParaRPr>
          </a:p>
        </p:txBody>
      </p:sp>
      <p:sp>
        <p:nvSpPr>
          <p:cNvPr id="44035" name="Rectangle 2050"/>
          <p:cNvSpPr>
            <a:spLocks noGrp="1" noRot="1" noChangeAspect="1" noChangeArrowheads="1" noTextEdit="1"/>
          </p:cNvSpPr>
          <p:nvPr>
            <p:ph type="sldImg"/>
          </p:nvPr>
        </p:nvSpPr>
        <p:spPr>
          <a:ln/>
        </p:spPr>
      </p:sp>
      <p:sp>
        <p:nvSpPr>
          <p:cNvPr id="44036" name="Rectangle 2051"/>
          <p:cNvSpPr>
            <a:spLocks noGrp="1" noChangeArrowheads="1"/>
          </p:cNvSpPr>
          <p:nvPr>
            <p:ph type="body" idx="1"/>
          </p:nvPr>
        </p:nvSpPr>
        <p:spPr>
          <a:noFill/>
          <a:ln/>
        </p:spPr>
        <p:txBody>
          <a:bodyPr/>
          <a:lstStyle/>
          <a:p>
            <a:endParaRPr lang="en-US" smtClean="0">
              <a:latin typeface="Times New Roman" pitchFamily="18" charset="0"/>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F4B1A817-C826-4680-8A26-4E8B62F4D634}" type="slidenum">
              <a:rPr lang="en-US" smtClean="0">
                <a:solidFill>
                  <a:srgbClr val="000000"/>
                </a:solidFill>
                <a:latin typeface="Times New Roman" pitchFamily="18" charset="0"/>
              </a:rPr>
              <a:pPr/>
              <a:t>149</a:t>
            </a:fld>
            <a:endParaRPr lang="en-US" smtClean="0">
              <a:solidFill>
                <a:srgbClr val="000000"/>
              </a:solidFill>
              <a:latin typeface="Times New Roman" pitchFamily="18"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331F2D26-1C37-4241-88E0-9F336783D06D}" type="slidenum">
              <a:rPr lang="en-US" smtClean="0">
                <a:solidFill>
                  <a:srgbClr val="000000"/>
                </a:solidFill>
                <a:latin typeface="Times New Roman" pitchFamily="18" charset="0"/>
              </a:rPr>
              <a:pPr/>
              <a:t>150</a:t>
            </a:fld>
            <a:endParaRPr lang="en-US" smtClean="0">
              <a:solidFill>
                <a:srgbClr val="000000"/>
              </a:solidFill>
              <a:latin typeface="Times New Roman" pitchFamily="18"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2DFD8A79-44E0-4493-AE05-B5066C104082}" type="slidenum">
              <a:rPr lang="en-US" smtClean="0">
                <a:solidFill>
                  <a:srgbClr val="000000"/>
                </a:solidFill>
                <a:latin typeface="Times New Roman" pitchFamily="18" charset="0"/>
              </a:rPr>
              <a:pPr/>
              <a:t>151</a:t>
            </a:fld>
            <a:endParaRPr lang="en-US" smtClean="0">
              <a:solidFill>
                <a:srgbClr val="000000"/>
              </a:solidFill>
              <a:latin typeface="Times New Roman" pitchFamily="18"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BC14EA2B-C23C-4275-8886-EC6B81896992}" type="slidenum">
              <a:rPr lang="en-US" smtClean="0">
                <a:solidFill>
                  <a:srgbClr val="000000"/>
                </a:solidFill>
                <a:latin typeface="Times New Roman" pitchFamily="18" charset="0"/>
              </a:rPr>
              <a:pPr/>
              <a:t>152</a:t>
            </a:fld>
            <a:endParaRPr lang="en-US" smtClean="0">
              <a:solidFill>
                <a:srgbClr val="000000"/>
              </a:solidFill>
              <a:latin typeface="Times New Roman" pitchFamily="18"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34236ACE-8053-44E1-A9AB-A94DF10E5A1A}" type="slidenum">
              <a:rPr lang="en-US" sz="1200">
                <a:latin typeface="Calibri" pitchFamily="34" charset="0"/>
              </a:rPr>
              <a:pPr algn="r"/>
              <a:t>26</a:t>
            </a:fld>
            <a:endParaRPr lang="en-US" sz="1200" dirty="0">
              <a:latin typeface="Calibri"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48BEB7EC-B53E-4E0C-98D3-2E4FFB2E01E2}" type="slidenum">
              <a:rPr lang="en-US" smtClean="0">
                <a:solidFill>
                  <a:srgbClr val="000000"/>
                </a:solidFill>
                <a:latin typeface="Times New Roman" pitchFamily="18" charset="0"/>
              </a:rPr>
              <a:pPr/>
              <a:t>153</a:t>
            </a:fld>
            <a:endParaRPr lang="en-US" smtClean="0">
              <a:solidFill>
                <a:srgbClr val="000000"/>
              </a:solidFill>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lIns="86493" tIns="43247" rIns="86493" bIns="43247"/>
          <a:lstStyle/>
          <a:p>
            <a:pPr>
              <a:defRPr/>
            </a:pPr>
            <a:fld id="{70A811E0-A5CD-499E-8864-71D3AA19E62D}" type="slidenum">
              <a:rPr lang="en-US" smtClean="0">
                <a:solidFill>
                  <a:srgbClr val="000000"/>
                </a:solidFill>
              </a:rPr>
              <a:pPr>
                <a:defRPr/>
              </a:pPr>
              <a:t>154</a:t>
            </a:fld>
            <a:endParaRPr lang="en-US" dirty="0">
              <a:solidFill>
                <a:srgbClr val="000000"/>
              </a:solidFill>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2653AEF4-F114-48B3-8EB6-1BB0F90360CF}" type="slidenum">
              <a:rPr lang="en-US" smtClean="0">
                <a:solidFill>
                  <a:srgbClr val="000000"/>
                </a:solidFill>
                <a:latin typeface="Times New Roman" pitchFamily="18" charset="0"/>
              </a:rPr>
              <a:pPr/>
              <a:t>155</a:t>
            </a:fld>
            <a:endParaRPr lang="en-US" smtClean="0">
              <a:solidFill>
                <a:srgbClr val="000000"/>
              </a:solidFill>
              <a:latin typeface="Times New Roman" pitchFamily="18"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7B83E93E-ADDD-46DC-93E7-C09644A1F818}" type="slidenum">
              <a:rPr lang="en-US" smtClean="0">
                <a:solidFill>
                  <a:srgbClr val="000000"/>
                </a:solidFill>
                <a:latin typeface="Times New Roman" pitchFamily="18" charset="0"/>
              </a:rPr>
              <a:pPr/>
              <a:t>156</a:t>
            </a:fld>
            <a:endParaRPr lang="en-US" smtClean="0">
              <a:solidFill>
                <a:srgbClr val="000000"/>
              </a:solidFill>
              <a:latin typeface="Times New Roman"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79788FC0-2BE2-46AD-9B96-F1116BE0F81C}" type="slidenum">
              <a:rPr lang="en-US" smtClean="0">
                <a:solidFill>
                  <a:srgbClr val="000000"/>
                </a:solidFill>
                <a:latin typeface="Times New Roman" pitchFamily="18" charset="0"/>
              </a:rPr>
              <a:pPr/>
              <a:t>157</a:t>
            </a:fld>
            <a:endParaRPr lang="en-US" smtClean="0">
              <a:solidFill>
                <a:srgbClr val="000000"/>
              </a:solidFill>
              <a:latin typeface="Times New Roman" pitchFamily="18"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184607D8-DD18-4507-8798-01CA0BB3C4AB}" type="slidenum">
              <a:rPr lang="en-US" smtClean="0">
                <a:solidFill>
                  <a:srgbClr val="000000"/>
                </a:solidFill>
                <a:latin typeface="Times New Roman" pitchFamily="18" charset="0"/>
              </a:rPr>
              <a:pPr/>
              <a:t>158</a:t>
            </a:fld>
            <a:endParaRPr lang="en-US" smtClean="0">
              <a:solidFill>
                <a:srgbClr val="000000"/>
              </a:solidFill>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13AE7D2C-BBB8-4D16-873D-831D7725220F}" type="slidenum">
              <a:rPr lang="en-US" smtClean="0">
                <a:solidFill>
                  <a:srgbClr val="000000"/>
                </a:solidFill>
                <a:latin typeface="Times New Roman" pitchFamily="18" charset="0"/>
              </a:rPr>
              <a:pPr/>
              <a:t>159</a:t>
            </a:fld>
            <a:endParaRPr lang="en-US" smtClean="0">
              <a:solidFill>
                <a:srgbClr val="000000"/>
              </a:solidFill>
              <a:latin typeface="Times New Roman" pitchFamily="18"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US" smtClean="0">
              <a:latin typeface="Times New Roman" pitchFamily="18" charset="0"/>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1AC96C43-5DEC-4026-AF15-8F88989F5F55}" type="slidenum">
              <a:rPr lang="en-US" smtClean="0">
                <a:solidFill>
                  <a:srgbClr val="000000"/>
                </a:solidFill>
                <a:latin typeface="Times New Roman" pitchFamily="18" charset="0"/>
              </a:rPr>
              <a:pPr/>
              <a:t>160</a:t>
            </a:fld>
            <a:endParaRPr lang="en-US" smtClean="0">
              <a:solidFill>
                <a:srgbClr val="000000"/>
              </a:solidFill>
              <a:latin typeface="Times New Roman" pitchFamily="18"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US" smtClean="0">
              <a:latin typeface="Times New Roman" pitchFamily="18" charset="0"/>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A30C985F-E3D7-4109-B1A4-38361355D18A}" type="slidenum">
              <a:rPr lang="en-US" smtClean="0">
                <a:solidFill>
                  <a:srgbClr val="000000"/>
                </a:solidFill>
                <a:latin typeface="Times New Roman" pitchFamily="18" charset="0"/>
              </a:rPr>
              <a:pPr/>
              <a:t>161</a:t>
            </a:fld>
            <a:endParaRPr lang="en-US" smtClean="0">
              <a:solidFill>
                <a:srgbClr val="000000"/>
              </a:solidFill>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32C273C5-0C95-4A02-A0CE-C59132DB05B0}" type="slidenum">
              <a:rPr lang="en-US" smtClean="0">
                <a:solidFill>
                  <a:srgbClr val="000000"/>
                </a:solidFill>
                <a:latin typeface="Times New Roman" pitchFamily="18" charset="0"/>
              </a:rPr>
              <a:pPr/>
              <a:t>162</a:t>
            </a:fld>
            <a:endParaRPr lang="en-US" smtClean="0">
              <a:solidFill>
                <a:srgbClr val="000000"/>
              </a:solidFill>
              <a:latin typeface="Times New Roman" pitchFamily="18"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6200" y="8686800"/>
            <a:ext cx="2971800" cy="457200"/>
          </a:xfrm>
          <a:prstGeom prst="rect">
            <a:avLst/>
          </a:prstGeom>
          <a:ln/>
        </p:spPr>
        <p:txBody>
          <a:bodyPr/>
          <a:lstStyle/>
          <a:p>
            <a:fld id="{836CBFFA-076E-4F3F-BCCC-A77FE673BCAA}" type="slidenum">
              <a:rPr lang="en-US"/>
              <a:pPr/>
              <a:t>27</a:t>
            </a:fld>
            <a:endParaRPr lang="en-US"/>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DB2E4581-35C0-4BEE-9A96-EC2B11A1FC62}" type="slidenum">
              <a:rPr lang="en-US" smtClean="0">
                <a:solidFill>
                  <a:srgbClr val="000000"/>
                </a:solidFill>
                <a:latin typeface="Times New Roman" pitchFamily="18" charset="0"/>
              </a:rPr>
              <a:pPr/>
              <a:t>163</a:t>
            </a:fld>
            <a:endParaRPr lang="en-US" smtClean="0">
              <a:solidFill>
                <a:srgbClr val="000000"/>
              </a:solidFill>
              <a:latin typeface="Times New Roman" pitchFamily="18" charset="0"/>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48C82682-41F1-48CF-AC19-BBE7D91AFF34}" type="slidenum">
              <a:rPr lang="en-US" smtClean="0">
                <a:solidFill>
                  <a:srgbClr val="000000"/>
                </a:solidFill>
                <a:latin typeface="Times New Roman" pitchFamily="18" charset="0"/>
              </a:rPr>
              <a:pPr/>
              <a:t>164</a:t>
            </a:fld>
            <a:endParaRPr lang="en-US" smtClean="0">
              <a:solidFill>
                <a:srgbClr val="000000"/>
              </a:solidFill>
              <a:latin typeface="Times New Roman" pitchFamily="18"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9528A8DB-B7EF-427A-B96C-EE90A2ECA592}" type="slidenum">
              <a:rPr lang="en-US" smtClean="0">
                <a:solidFill>
                  <a:srgbClr val="000000"/>
                </a:solidFill>
                <a:latin typeface="Times New Roman" pitchFamily="18" charset="0"/>
              </a:rPr>
              <a:pPr/>
              <a:t>165</a:t>
            </a:fld>
            <a:endParaRPr lang="en-US" smtClean="0">
              <a:solidFill>
                <a:srgbClr val="000000"/>
              </a:solidFill>
              <a:latin typeface="Times New Roman" pitchFamily="18"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8B6B7F4E-C912-4DE0-9BFF-FDD39B74EC5A}" type="slidenum">
              <a:rPr lang="en-US" smtClean="0">
                <a:solidFill>
                  <a:srgbClr val="000000"/>
                </a:solidFill>
                <a:latin typeface="Times New Roman" pitchFamily="18" charset="0"/>
              </a:rPr>
              <a:pPr/>
              <a:t>166</a:t>
            </a:fld>
            <a:endParaRPr lang="en-US" smtClean="0">
              <a:solidFill>
                <a:srgbClr val="000000"/>
              </a:solidFill>
              <a:latin typeface="Times New Roman" pitchFamily="18"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C51339BE-1794-4035-A5BE-E62939761462}" type="slidenum">
              <a:rPr lang="en-US" smtClean="0">
                <a:solidFill>
                  <a:srgbClr val="000000"/>
                </a:solidFill>
                <a:latin typeface="Times New Roman" pitchFamily="18" charset="0"/>
              </a:rPr>
              <a:pPr/>
              <a:t>167</a:t>
            </a:fld>
            <a:endParaRPr lang="en-US" smtClean="0">
              <a:solidFill>
                <a:srgbClr val="000000"/>
              </a:solidFill>
              <a:latin typeface="Times New Roman" pitchFamily="18"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FCB36010-8C5A-40DF-A0C3-57B29C06CFDB}" type="slidenum">
              <a:rPr lang="en-US" smtClean="0">
                <a:solidFill>
                  <a:srgbClr val="000000"/>
                </a:solidFill>
                <a:latin typeface="Times New Roman" pitchFamily="18" charset="0"/>
              </a:rPr>
              <a:pPr/>
              <a:t>168</a:t>
            </a:fld>
            <a:endParaRPr lang="en-US" smtClean="0">
              <a:solidFill>
                <a:srgbClr val="000000"/>
              </a:solidFill>
              <a:latin typeface="Times New Roman" pitchFamily="18"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C1FF68E8-C382-4641-AC84-24D64141BD3F}" type="slidenum">
              <a:rPr lang="en-US" smtClean="0">
                <a:solidFill>
                  <a:srgbClr val="000000"/>
                </a:solidFill>
                <a:latin typeface="Times New Roman" pitchFamily="18" charset="0"/>
              </a:rPr>
              <a:pPr/>
              <a:t>169</a:t>
            </a:fld>
            <a:endParaRPr lang="en-US" smtClean="0">
              <a:solidFill>
                <a:srgbClr val="000000"/>
              </a:solidFill>
              <a:latin typeface="Times New Roman"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E224C266-A4DA-4F55-AE28-B4B71123DD54}" type="slidenum">
              <a:rPr lang="en-US" smtClean="0">
                <a:solidFill>
                  <a:srgbClr val="000000"/>
                </a:solidFill>
                <a:latin typeface="Times New Roman" pitchFamily="18" charset="0"/>
              </a:rPr>
              <a:pPr/>
              <a:t>170</a:t>
            </a:fld>
            <a:endParaRPr lang="en-US" smtClean="0">
              <a:solidFill>
                <a:srgbClr val="000000"/>
              </a:solidFill>
              <a:latin typeface="Times New Roman" pitchFamily="18"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6200" y="8686800"/>
            <a:ext cx="2971800" cy="457200"/>
          </a:xfrm>
          <a:prstGeom prst="rect">
            <a:avLst/>
          </a:prstGeom>
          <a:ln/>
        </p:spPr>
        <p:txBody>
          <a:bodyPr/>
          <a:lstStyle/>
          <a:p>
            <a:fld id="{836CBFFA-076E-4F3F-BCCC-A77FE673BCAA}" type="slidenum">
              <a:rPr lang="en-US"/>
              <a:pPr/>
              <a:t>28</a:t>
            </a:fld>
            <a:endParaRPr lang="en-US"/>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Grp="1" noRot="1" noChangeAspect="1" noChangeArrowheads="1" noTextEdit="1"/>
          </p:cNvSpPr>
          <p:nvPr>
            <p:ph type="sldImg"/>
          </p:nvPr>
        </p:nvSpPr>
        <p:spPr>
          <a:ln/>
        </p:spPr>
      </p:sp>
      <p:sp>
        <p:nvSpPr>
          <p:cNvPr id="66563" name="Rectangle 1027"/>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026"/>
          <p:cNvSpPr>
            <a:spLocks noGrp="1" noRot="1" noChangeAspect="1" noChangeArrowheads="1" noTextEdit="1"/>
          </p:cNvSpPr>
          <p:nvPr>
            <p:ph type="sldImg"/>
          </p:nvPr>
        </p:nvSpPr>
        <p:spPr>
          <a:ln/>
        </p:spPr>
      </p:sp>
      <p:sp>
        <p:nvSpPr>
          <p:cNvPr id="67587" name="Rectangle 1027"/>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6200" y="8686800"/>
            <a:ext cx="2971800" cy="457200"/>
          </a:xfrm>
          <a:prstGeom prst="rect">
            <a:avLst/>
          </a:prstGeom>
          <a:ln/>
        </p:spPr>
        <p:txBody>
          <a:bodyPr/>
          <a:lstStyle/>
          <a:p>
            <a:fld id="{836CBFFA-076E-4F3F-BCCC-A77FE673BCAA}" type="slidenum">
              <a:rPr lang="en-US"/>
              <a:pPr/>
              <a:t>29</a:t>
            </a:fld>
            <a:endParaRPr lang="en-US"/>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026"/>
          <p:cNvSpPr>
            <a:spLocks noGrp="1" noRot="1" noChangeAspect="1" noChangeArrowheads="1" noTextEdit="1"/>
          </p:cNvSpPr>
          <p:nvPr>
            <p:ph type="sldImg"/>
          </p:nvPr>
        </p:nvSpPr>
        <p:spPr>
          <a:ln/>
        </p:spPr>
      </p:sp>
      <p:sp>
        <p:nvSpPr>
          <p:cNvPr id="80899" name="Rectangle 1027"/>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A11C8AA8-A248-4D2B-A2BE-940E77A169D7}" type="slidenum">
              <a:rPr lang="en-US" sz="1200">
                <a:latin typeface="Calibri" pitchFamily="34" charset="0"/>
              </a:rPr>
              <a:pPr algn="r"/>
              <a:t>30</a:t>
            </a:fld>
            <a:endParaRPr lang="en-US" sz="1200" dirty="0">
              <a:latin typeface="Calibri" pitchFamily="34"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xfrm>
            <a:off x="3884028" y="8684926"/>
            <a:ext cx="2972421" cy="457513"/>
          </a:xfrm>
          <a:prstGeom prst="rect">
            <a:avLst/>
          </a:prstGeom>
          <a:noFill/>
        </p:spPr>
        <p:txBody>
          <a:bodyPr/>
          <a:lstStyle>
            <a:lvl1pPr defTabSz="931863" eaLnBrk="0" hangingPunct="0">
              <a:defRPr sz="2400">
                <a:solidFill>
                  <a:schemeClr val="tx1"/>
                </a:solidFill>
                <a:latin typeface="Times New Roman" pitchFamily="18" charset="0"/>
              </a:defRPr>
            </a:lvl1pPr>
            <a:lvl2pPr marL="742950" indent="-285750" defTabSz="931863" eaLnBrk="0" hangingPunct="0">
              <a:defRPr sz="2400">
                <a:solidFill>
                  <a:schemeClr val="tx1"/>
                </a:solidFill>
                <a:latin typeface="Times New Roman" pitchFamily="18" charset="0"/>
              </a:defRPr>
            </a:lvl2pPr>
            <a:lvl3pPr marL="1143000" indent="-228600" defTabSz="931863" eaLnBrk="0" hangingPunct="0">
              <a:defRPr sz="2400">
                <a:solidFill>
                  <a:schemeClr val="tx1"/>
                </a:solidFill>
                <a:latin typeface="Times New Roman" pitchFamily="18" charset="0"/>
              </a:defRPr>
            </a:lvl3pPr>
            <a:lvl4pPr marL="1600200" indent="-228600" defTabSz="931863" eaLnBrk="0" hangingPunct="0">
              <a:defRPr sz="2400">
                <a:solidFill>
                  <a:schemeClr val="tx1"/>
                </a:solidFill>
                <a:latin typeface="Times New Roman" pitchFamily="18" charset="0"/>
              </a:defRPr>
            </a:lvl4pPr>
            <a:lvl5pPr marL="2057400" indent="-228600" defTabSz="931863" eaLnBrk="0" hangingPunct="0">
              <a:defRPr sz="2400">
                <a:solidFill>
                  <a:schemeClr val="tx1"/>
                </a:solidFill>
                <a:latin typeface="Times New Roman" pitchFamily="18" charset="0"/>
              </a:defRPr>
            </a:lvl5pPr>
            <a:lvl6pPr marL="2514600" indent="-228600" defTabSz="931863" eaLnBrk="0" fontAlgn="base" hangingPunct="0">
              <a:spcBef>
                <a:spcPct val="0"/>
              </a:spcBef>
              <a:spcAft>
                <a:spcPct val="0"/>
              </a:spcAft>
              <a:defRPr sz="2400">
                <a:solidFill>
                  <a:schemeClr val="tx1"/>
                </a:solidFill>
                <a:latin typeface="Times New Roman" pitchFamily="18" charset="0"/>
              </a:defRPr>
            </a:lvl6pPr>
            <a:lvl7pPr marL="2971800" indent="-228600" defTabSz="931863" eaLnBrk="0" fontAlgn="base" hangingPunct="0">
              <a:spcBef>
                <a:spcPct val="0"/>
              </a:spcBef>
              <a:spcAft>
                <a:spcPct val="0"/>
              </a:spcAft>
              <a:defRPr sz="2400">
                <a:solidFill>
                  <a:schemeClr val="tx1"/>
                </a:solidFill>
                <a:latin typeface="Times New Roman" pitchFamily="18" charset="0"/>
              </a:defRPr>
            </a:lvl7pPr>
            <a:lvl8pPr marL="3429000" indent="-228600" defTabSz="931863" eaLnBrk="0" fontAlgn="base" hangingPunct="0">
              <a:spcBef>
                <a:spcPct val="0"/>
              </a:spcBef>
              <a:spcAft>
                <a:spcPct val="0"/>
              </a:spcAft>
              <a:defRPr sz="2400">
                <a:solidFill>
                  <a:schemeClr val="tx1"/>
                </a:solidFill>
                <a:latin typeface="Times New Roman" pitchFamily="18" charset="0"/>
              </a:defRPr>
            </a:lvl8pPr>
            <a:lvl9pPr marL="3886200" indent="-228600" defTabSz="931863" eaLnBrk="0" fontAlgn="base" hangingPunct="0">
              <a:spcBef>
                <a:spcPct val="0"/>
              </a:spcBef>
              <a:spcAft>
                <a:spcPct val="0"/>
              </a:spcAft>
              <a:defRPr sz="2400">
                <a:solidFill>
                  <a:schemeClr val="tx1"/>
                </a:solidFill>
                <a:latin typeface="Times New Roman" pitchFamily="18" charset="0"/>
              </a:defRPr>
            </a:lvl9pPr>
          </a:lstStyle>
          <a:p>
            <a:pPr eaLnBrk="1" hangingPunct="1"/>
            <a:fld id="{390BBD09-A8A3-41F0-8342-A5A8DCADAD93}" type="slidenum">
              <a:rPr lang="en-US" sz="1200">
                <a:solidFill>
                  <a:prstClr val="black"/>
                </a:solidFill>
              </a:rPr>
              <a:pPr eaLnBrk="1" hangingPunct="1"/>
              <a:t>195</a:t>
            </a:fld>
            <a:endParaRPr lang="en-US" sz="1200">
              <a:solidFill>
                <a:prstClr val="black"/>
              </a:solidFill>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8D651E2E-61B3-44ED-8389-B9AFA30E96FC}" type="slidenum">
              <a:rPr lang="en-US" sz="1200">
                <a:latin typeface="Calibri" pitchFamily="34" charset="0"/>
              </a:rPr>
              <a:pPr algn="r"/>
              <a:t>31</a:t>
            </a:fld>
            <a:endParaRPr lang="en-US" sz="1200" dirty="0">
              <a:latin typeface="Calibri" pitchFamily="34" charset="0"/>
            </a:endParaRPr>
          </a:p>
        </p:txBody>
      </p:sp>
      <p:sp>
        <p:nvSpPr>
          <p:cNvPr id="44035" name="Rectangle 1026"/>
          <p:cNvSpPr>
            <a:spLocks noGrp="1" noRot="1" noChangeAspect="1" noChangeArrowheads="1" noTextEdit="1"/>
          </p:cNvSpPr>
          <p:nvPr>
            <p:ph type="sldImg"/>
          </p:nvPr>
        </p:nvSpPr>
        <p:spPr>
          <a:ln/>
        </p:spPr>
      </p:sp>
      <p:sp>
        <p:nvSpPr>
          <p:cNvPr id="44036" name="Rectangle 1027"/>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031"/>
          <p:cNvSpPr>
            <a:spLocks noGrp="1" noChangeArrowheads="1"/>
          </p:cNvSpPr>
          <p:nvPr>
            <p:ph type="sldNum" sz="quarter" idx="5"/>
          </p:nvPr>
        </p:nvSpPr>
        <p:spPr>
          <a:xfrm>
            <a:off x="3886200" y="8686489"/>
            <a:ext cx="2971800" cy="457512"/>
          </a:xfrm>
          <a:prstGeom prst="rect">
            <a:avLst/>
          </a:prstGeom>
          <a:noFill/>
        </p:spPr>
        <p:txBody>
          <a:bodyPr/>
          <a:lstStyle/>
          <a:p>
            <a:fld id="{62075EA0-F292-421A-88B1-16702F5C55EF}" type="slidenum">
              <a:rPr lang="en-US" smtClean="0">
                <a:latin typeface="Times New Roman" charset="0"/>
              </a:rPr>
              <a:pPr/>
              <a:t>210</a:t>
            </a:fld>
            <a:endParaRPr lang="en-US" smtClean="0">
              <a:latin typeface="Times New Roman" charset="0"/>
            </a:endParaRPr>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smtClean="0">
              <a:solidFill>
                <a:schemeClr val="accent2"/>
              </a:solidFill>
              <a:latin typeface="Times New Roman" charset="0"/>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pPr>
              <a:lnSpc>
                <a:spcPct val="115000"/>
              </a:lnSpc>
            </a:pPr>
            <a:r>
              <a:rPr lang="en-US" smtClean="0">
                <a:solidFill>
                  <a:srgbClr val="000000"/>
                </a:solidFill>
                <a:ea typeface="Times New Roman"/>
                <a:cs typeface="Calibri"/>
              </a:rPr>
              <a:t>Why is properly securing cylinders so important? </a:t>
            </a:r>
            <a:endParaRPr lang="en-US" smtClean="0">
              <a:ea typeface="Times New Roman"/>
              <a:cs typeface="Times New Roman"/>
            </a:endParaRPr>
          </a:p>
          <a:p>
            <a:pPr>
              <a:lnSpc>
                <a:spcPct val="115000"/>
              </a:lnSpc>
            </a:pPr>
            <a:r>
              <a:rPr lang="en-US" smtClean="0">
                <a:solidFill>
                  <a:srgbClr val="000000"/>
                </a:solidFill>
                <a:ea typeface="Times New Roman"/>
                <a:cs typeface="Calibri"/>
              </a:rPr>
              <a:t> </a:t>
            </a:r>
            <a:endParaRPr lang="en-US" smtClean="0">
              <a:ea typeface="Times New Roman"/>
              <a:cs typeface="Times New Roman"/>
            </a:endParaRPr>
          </a:p>
          <a:p>
            <a:pPr>
              <a:lnSpc>
                <a:spcPct val="115000"/>
              </a:lnSpc>
            </a:pPr>
            <a:r>
              <a:rPr lang="en-US" smtClean="0">
                <a:solidFill>
                  <a:srgbClr val="000000"/>
                </a:solidFill>
                <a:ea typeface="Times New Roman"/>
                <a:cs typeface="Calibri"/>
              </a:rPr>
              <a:t>All cylinders, including oxygen cylinders, can be dangerous if not properly stored (for example using a chain or a stand). If a cylinder falls and the nozzle cracks, it can be propelled through a wall like a rocket. </a:t>
            </a:r>
            <a:endParaRPr lang="en-US">
              <a:ea typeface="Times New Roman"/>
              <a:cs typeface="Times New Roman"/>
            </a:endParaRPr>
          </a:p>
        </p:txBody>
      </p:sp>
      <p:sp>
        <p:nvSpPr>
          <p:cNvPr id="4" name="Slide Number Placeholder 3"/>
          <p:cNvSpPr>
            <a:spLocks noGrp="1"/>
          </p:cNvSpPr>
          <p:nvPr>
            <p:ph type="sldNum" sz="quarter" idx="10"/>
          </p:nvPr>
        </p:nvSpPr>
        <p:spPr>
          <a:xfrm>
            <a:off x="3886200" y="8686489"/>
            <a:ext cx="2971800" cy="457512"/>
          </a:xfrm>
          <a:prstGeom prst="rect">
            <a:avLst/>
          </a:prstGeom>
        </p:spPr>
        <p:txBody>
          <a:bodyPr/>
          <a:lstStyle/>
          <a:p>
            <a:fld id="{D08706E5-1829-468F-A0D4-ED8B69D4EEBC}" type="slidenum">
              <a:rPr lang="en-US" smtClean="0"/>
              <a:pPr/>
              <a:t>211</a:t>
            </a:fld>
            <a:endParaRPr 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pPr>
              <a:lnSpc>
                <a:spcPct val="115000"/>
              </a:lnSpc>
            </a:pPr>
            <a:r>
              <a:rPr lang="en-US" smtClean="0">
                <a:solidFill>
                  <a:srgbClr val="000000"/>
                </a:solidFill>
                <a:ea typeface="Times New Roman"/>
                <a:cs typeface="Calibri"/>
              </a:rPr>
              <a:t>How can you help?</a:t>
            </a:r>
            <a:endParaRPr lang="en-US" smtClean="0">
              <a:ea typeface="Times New Roman"/>
              <a:cs typeface="Times New Roman"/>
            </a:endParaRPr>
          </a:p>
          <a:p>
            <a:pPr>
              <a:lnSpc>
                <a:spcPct val="115000"/>
              </a:lnSpc>
            </a:pPr>
            <a:r>
              <a:rPr lang="en-US" smtClean="0">
                <a:solidFill>
                  <a:srgbClr val="000000"/>
                </a:solidFill>
                <a:ea typeface="Times New Roman"/>
                <a:cs typeface="Calibri"/>
              </a:rPr>
              <a:t> </a:t>
            </a:r>
            <a:endParaRPr lang="en-US" smtClean="0">
              <a:ea typeface="Times New Roman"/>
              <a:cs typeface="Times New Roman"/>
            </a:endParaRPr>
          </a:p>
          <a:p>
            <a:pPr>
              <a:lnSpc>
                <a:spcPct val="115000"/>
              </a:lnSpc>
            </a:pPr>
            <a:r>
              <a:rPr lang="en-US" smtClean="0">
                <a:solidFill>
                  <a:srgbClr val="000000"/>
                </a:solidFill>
                <a:ea typeface="Times New Roman"/>
                <a:cs typeface="Calibri"/>
              </a:rPr>
              <a:t>First, ensure that oxygen cylinders are properly secured at all times</a:t>
            </a:r>
            <a:endParaRPr lang="en-US" smtClean="0">
              <a:ea typeface="Times New Roman"/>
              <a:cs typeface="Times New Roman"/>
            </a:endParaRPr>
          </a:p>
          <a:p>
            <a:pPr>
              <a:lnSpc>
                <a:spcPct val="115000"/>
              </a:lnSpc>
            </a:pPr>
            <a:r>
              <a:rPr lang="en-US" smtClean="0">
                <a:solidFill>
                  <a:srgbClr val="000000"/>
                </a:solidFill>
                <a:ea typeface="Times New Roman"/>
                <a:cs typeface="Calibri"/>
              </a:rPr>
              <a:t> </a:t>
            </a:r>
            <a:endParaRPr lang="en-US" smtClean="0">
              <a:ea typeface="Times New Roman"/>
              <a:cs typeface="Times New Roman"/>
            </a:endParaRPr>
          </a:p>
          <a:p>
            <a:pPr>
              <a:lnSpc>
                <a:spcPct val="115000"/>
              </a:lnSpc>
            </a:pPr>
            <a:r>
              <a:rPr lang="en-US" smtClean="0">
                <a:solidFill>
                  <a:srgbClr val="000000"/>
                </a:solidFill>
                <a:ea typeface="Times New Roman"/>
                <a:cs typeface="Calibri"/>
              </a:rPr>
              <a:t>Second, if you see an unsecured oxygen cylinder and you are unable to secure it, contact Respiratory Therapy at 330-344-6192.</a:t>
            </a:r>
            <a:endParaRPr lang="en-US" smtClean="0">
              <a:ea typeface="Times New Roman"/>
              <a:cs typeface="Times New Roman"/>
            </a:endParaRPr>
          </a:p>
          <a:p>
            <a:pPr>
              <a:lnSpc>
                <a:spcPct val="115000"/>
              </a:lnSpc>
            </a:pPr>
            <a:r>
              <a:rPr lang="en-US" smtClean="0">
                <a:solidFill>
                  <a:srgbClr val="000000"/>
                </a:solidFill>
                <a:ea typeface="Times New Roman"/>
                <a:cs typeface="Calibri"/>
              </a:rPr>
              <a:t> </a:t>
            </a:r>
            <a:endParaRPr lang="en-US" smtClean="0">
              <a:ea typeface="Times New Roman"/>
              <a:cs typeface="Times New Roman"/>
            </a:endParaRPr>
          </a:p>
          <a:p>
            <a:pPr>
              <a:lnSpc>
                <a:spcPct val="115000"/>
              </a:lnSpc>
            </a:pPr>
            <a:r>
              <a:rPr lang="en-US" smtClean="0">
                <a:solidFill>
                  <a:srgbClr val="000000"/>
                </a:solidFill>
                <a:ea typeface="Times New Roman"/>
                <a:cs typeface="Calibri"/>
              </a:rPr>
              <a:t>Advance to the next slide to see some examples.</a:t>
            </a:r>
            <a:endParaRPr lang="en-US">
              <a:ea typeface="Times New Roman"/>
              <a:cs typeface="Times New Roman"/>
            </a:endParaRPr>
          </a:p>
        </p:txBody>
      </p:sp>
      <p:sp>
        <p:nvSpPr>
          <p:cNvPr id="4" name="Slide Number Placeholder 3"/>
          <p:cNvSpPr>
            <a:spLocks noGrp="1"/>
          </p:cNvSpPr>
          <p:nvPr>
            <p:ph type="sldNum" sz="quarter" idx="10"/>
          </p:nvPr>
        </p:nvSpPr>
        <p:spPr>
          <a:xfrm>
            <a:off x="3886200" y="8686489"/>
            <a:ext cx="2971800" cy="457512"/>
          </a:xfrm>
          <a:prstGeom prst="rect">
            <a:avLst/>
          </a:prstGeom>
        </p:spPr>
        <p:txBody>
          <a:bodyPr/>
          <a:lstStyle/>
          <a:p>
            <a:fld id="{D08706E5-1829-468F-A0D4-ED8B69D4EEBC}" type="slidenum">
              <a:rPr lang="en-US" smtClean="0"/>
              <a:pPr/>
              <a:t>212</a:t>
            </a:fld>
            <a:endParaRPr 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489"/>
            <a:ext cx="2971800" cy="457512"/>
          </a:xfrm>
          <a:prstGeom prst="rect">
            <a:avLst/>
          </a:prstGeom>
        </p:spPr>
        <p:txBody>
          <a:bodyPr/>
          <a:lstStyle/>
          <a:p>
            <a:fld id="{D08706E5-1829-468F-A0D4-ED8B69D4EEBC}" type="slidenum">
              <a:rPr lang="en-US" smtClean="0"/>
              <a:pPr/>
              <a:t>213</a:t>
            </a:fld>
            <a:endParaRPr 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886200" y="8686489"/>
            <a:ext cx="2971800" cy="457512"/>
          </a:xfrm>
          <a:prstGeom prst="rect">
            <a:avLst/>
          </a:prstGeom>
        </p:spPr>
        <p:txBody>
          <a:bodyPr/>
          <a:lstStyle/>
          <a:p>
            <a:fld id="{D08706E5-1829-468F-A0D4-ED8B69D4EEBC}" type="slidenum">
              <a:rPr lang="en-US" smtClean="0"/>
              <a:pPr/>
              <a:t>214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A635DA6F-80D7-45D4-AA51-1BAF1F30F8AD}" type="slidenum">
              <a:rPr lang="en-US" sz="1200">
                <a:latin typeface="Calibri" pitchFamily="34" charset="0"/>
              </a:rPr>
              <a:pPr algn="r"/>
              <a:t>32</a:t>
            </a:fld>
            <a:endParaRPr lang="en-US" sz="1200" dirty="0">
              <a:latin typeface="Calibri" pitchFamily="34"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489"/>
            <a:ext cx="2971800" cy="457512"/>
          </a:xfrm>
          <a:prstGeom prst="rect">
            <a:avLst/>
          </a:prstGeom>
        </p:spPr>
        <p:txBody>
          <a:bodyPr/>
          <a:lstStyle/>
          <a:p>
            <a:pPr>
              <a:defRPr/>
            </a:pPr>
            <a:fld id="{B182D149-3B67-4DCB-8598-930FBAB4EBAD}" type="slidenum">
              <a:rPr lang="en-US" smtClean="0"/>
              <a:pPr>
                <a:defRPr/>
              </a:pPr>
              <a:t>215</a:t>
            </a:fld>
            <a:endParaRPr 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1031"/>
          <p:cNvSpPr>
            <a:spLocks noGrp="1" noChangeArrowheads="1"/>
          </p:cNvSpPr>
          <p:nvPr>
            <p:ph type="sldNum" sz="quarter" idx="5"/>
          </p:nvPr>
        </p:nvSpPr>
        <p:spPr>
          <a:xfrm>
            <a:off x="3886200" y="8686489"/>
            <a:ext cx="2971800" cy="457512"/>
          </a:xfrm>
          <a:prstGeom prst="rect">
            <a:avLst/>
          </a:prstGeom>
          <a:noFill/>
        </p:spPr>
        <p:txBody>
          <a:bodyPr/>
          <a:lstStyle/>
          <a:p>
            <a:fld id="{36D7AC85-82A1-47BE-8407-F6281A21076A}" type="slidenum">
              <a:rPr lang="en-US" smtClean="0">
                <a:latin typeface="Times New Roman" charset="0"/>
              </a:rPr>
              <a:pPr/>
              <a:t>216</a:t>
            </a:fld>
            <a:endParaRPr lang="en-US" smtClean="0">
              <a:latin typeface="Times New Roman" charset="0"/>
            </a:endParaRPr>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031"/>
          <p:cNvSpPr>
            <a:spLocks noGrp="1" noChangeArrowheads="1"/>
          </p:cNvSpPr>
          <p:nvPr>
            <p:ph type="sldNum" sz="quarter" idx="5"/>
          </p:nvPr>
        </p:nvSpPr>
        <p:spPr>
          <a:xfrm>
            <a:off x="3886200" y="8686489"/>
            <a:ext cx="2971800" cy="457512"/>
          </a:xfrm>
          <a:prstGeom prst="rect">
            <a:avLst/>
          </a:prstGeom>
          <a:noFill/>
        </p:spPr>
        <p:txBody>
          <a:bodyPr/>
          <a:lstStyle/>
          <a:p>
            <a:fld id="{243D6DFB-2F20-4131-AF29-B9A6FEE74068}" type="slidenum">
              <a:rPr lang="en-US" smtClean="0">
                <a:latin typeface="Times New Roman" charset="0"/>
              </a:rPr>
              <a:pPr/>
              <a:t>217</a:t>
            </a:fld>
            <a:endParaRPr lang="en-US" smtClean="0">
              <a:latin typeface="Times New Roman" charset="0"/>
            </a:endParaRPr>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1031"/>
          <p:cNvSpPr>
            <a:spLocks noGrp="1" noChangeArrowheads="1"/>
          </p:cNvSpPr>
          <p:nvPr>
            <p:ph type="sldNum" sz="quarter" idx="5"/>
          </p:nvPr>
        </p:nvSpPr>
        <p:spPr>
          <a:xfrm>
            <a:off x="3886200" y="8686489"/>
            <a:ext cx="2971800" cy="457512"/>
          </a:xfrm>
          <a:prstGeom prst="rect">
            <a:avLst/>
          </a:prstGeom>
          <a:noFill/>
        </p:spPr>
        <p:txBody>
          <a:bodyPr/>
          <a:lstStyle/>
          <a:p>
            <a:fld id="{933BD921-9480-4BA7-B195-2BABCA46D4E1}" type="slidenum">
              <a:rPr lang="en-US" smtClean="0">
                <a:latin typeface="Times New Roman" charset="0"/>
              </a:rPr>
              <a:pPr/>
              <a:t>218</a:t>
            </a:fld>
            <a:endParaRPr lang="en-US" smtClean="0">
              <a:latin typeface="Times New Roman" charset="0"/>
            </a:endParaRPr>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34236ACE-8053-44E1-A9AB-A94DF10E5A1A}" type="slidenum">
              <a:rPr lang="en-US" sz="1200">
                <a:latin typeface="Calibri" pitchFamily="34" charset="0"/>
              </a:rPr>
              <a:pPr algn="r"/>
              <a:t>237</a:t>
            </a:fld>
            <a:endParaRPr lang="en-US" sz="1200" dirty="0">
              <a:latin typeface="Calibri"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fld id="{606237A9-F7C4-46C2-9C3A-262D7BACB153}" type="slidenum">
              <a:rPr lang="en-US" smtClean="0"/>
              <a:pPr/>
              <a:t>238</a:t>
            </a:fld>
            <a:endParaRPr lang="en-US"/>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6200" y="8686800"/>
            <a:ext cx="2971800" cy="457200"/>
          </a:xfrm>
          <a:prstGeom prst="rect">
            <a:avLst/>
          </a:prstGeom>
          <a:ln/>
        </p:spPr>
        <p:txBody>
          <a:bodyPr/>
          <a:lstStyle/>
          <a:p>
            <a:fld id="{17DCBF4E-FC18-497A-88A3-89D8A0D9340E}" type="slidenum">
              <a:rPr lang="en-US"/>
              <a:pPr/>
              <a:t>239</a:t>
            </a:fld>
            <a:endParaRPr lang="en-US"/>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6200" y="8686800"/>
            <a:ext cx="2971800" cy="457200"/>
          </a:xfrm>
          <a:prstGeom prst="rect">
            <a:avLst/>
          </a:prstGeom>
          <a:ln/>
        </p:spPr>
        <p:txBody>
          <a:bodyPr/>
          <a:lstStyle/>
          <a:p>
            <a:fld id="{775C54D5-D8A1-4E8B-8BA7-6098F4B114CE}" type="slidenum">
              <a:rPr lang="en-US"/>
              <a:pPr/>
              <a:t>240</a:t>
            </a:fld>
            <a:endParaRPr lang="en-US"/>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6200" y="8686800"/>
            <a:ext cx="2971800" cy="457200"/>
          </a:xfrm>
          <a:prstGeom prst="rect">
            <a:avLst/>
          </a:prstGeom>
          <a:ln/>
        </p:spPr>
        <p:txBody>
          <a:bodyPr/>
          <a:lstStyle/>
          <a:p>
            <a:fld id="{AF743D0B-6865-41C8-8C94-554699FE5616}" type="slidenum">
              <a:rPr lang="en-US"/>
              <a:pPr/>
              <a:t>241</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endParaRPr lang="en-US" smtClean="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863031A9-45E6-4AC1-ADEF-4DE0E5431007}" type="slidenum">
              <a:rPr lang="en-US" sz="1200">
                <a:latin typeface="Calibri" pitchFamily="34" charset="0"/>
              </a:rPr>
              <a:pPr algn="r"/>
              <a:t>33</a:t>
            </a:fld>
            <a:endParaRPr lang="en-US" sz="1200" dirty="0">
              <a:latin typeface="Calibri" pitchFamily="34"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endParaRPr lang="en-US" smtClean="0">
              <a:latin typeface="Times New Roman" pitchFamily="18" charset="0"/>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1031"/>
          <p:cNvSpPr>
            <a:spLocks noGrp="1" noChangeArrowheads="1"/>
          </p:cNvSpPr>
          <p:nvPr>
            <p:ph type="sldNum" sz="quarter" idx="5"/>
          </p:nvPr>
        </p:nvSpPr>
        <p:spPr>
          <a:xfrm>
            <a:off x="3886200" y="8686800"/>
            <a:ext cx="2971800" cy="457200"/>
          </a:xfrm>
          <a:prstGeom prst="rect">
            <a:avLst/>
          </a:prstGeom>
          <a:noFill/>
        </p:spPr>
        <p:txBody>
          <a:bodyPr/>
          <a:lstStyle/>
          <a:p>
            <a:fld id="{2E10F00B-7137-4284-B574-EEA3F5AEC289}" type="slidenum">
              <a:rPr lang="en-US" smtClean="0">
                <a:solidFill>
                  <a:srgbClr val="000000"/>
                </a:solidFill>
                <a:latin typeface="Times New Roman" pitchFamily="18" charset="0"/>
              </a:rPr>
              <a:pPr/>
              <a:t>244</a:t>
            </a:fld>
            <a:endParaRPr lang="en-US" smtClean="0">
              <a:solidFill>
                <a:srgbClr val="000000"/>
              </a:solidFill>
              <a:latin typeface="Times New Roman" pitchFamily="18"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b="1" smtClean="0">
                <a:latin typeface="Times New Roman" pitchFamily="18" charset="0"/>
              </a:rPr>
              <a:t>Criminal fraud </a:t>
            </a:r>
            <a:r>
              <a:rPr lang="en-US" smtClean="0">
                <a:latin typeface="Times New Roman" pitchFamily="18" charset="0"/>
              </a:rPr>
              <a:t>is intentional deception or misrepresentation of facts, figures, or documentation, with the intention of gaining some unauthorized benefit.  </a:t>
            </a:r>
          </a:p>
          <a:p>
            <a:pPr eaLnBrk="1" hangingPunct="1"/>
            <a:r>
              <a:rPr lang="en-US" smtClean="0">
                <a:latin typeface="Times New Roman" pitchFamily="18" charset="0"/>
              </a:rPr>
              <a:t>	An example would be a healthcare provider who intentionally falsifies documentation to obtain payment for services that were never provided to the patient. </a:t>
            </a:r>
          </a:p>
          <a:p>
            <a:pPr eaLnBrk="1" hangingPunct="1"/>
            <a:endParaRPr lang="en-US" smtClean="0">
              <a:latin typeface="Times New Roman" pitchFamily="18" charset="0"/>
            </a:endParaRPr>
          </a:p>
          <a:p>
            <a:pPr eaLnBrk="1" hangingPunct="1"/>
            <a:r>
              <a:rPr lang="en-US" b="1" smtClean="0">
                <a:latin typeface="Times New Roman" pitchFamily="18" charset="0"/>
              </a:rPr>
              <a:t>Civil fraud</a:t>
            </a:r>
            <a:r>
              <a:rPr lang="en-US" smtClean="0">
                <a:latin typeface="Times New Roman" pitchFamily="18" charset="0"/>
              </a:rPr>
              <a:t> is defined in the </a:t>
            </a:r>
            <a:r>
              <a:rPr lang="en-US" b="1" smtClean="0">
                <a:latin typeface="Times New Roman" pitchFamily="18" charset="0"/>
              </a:rPr>
              <a:t>False Claims Act</a:t>
            </a:r>
            <a:r>
              <a:rPr lang="en-US" smtClean="0">
                <a:latin typeface="Times New Roman" pitchFamily="18" charset="0"/>
              </a:rPr>
              <a:t> and includes both intentional and unintentional acts.  </a:t>
            </a:r>
          </a:p>
          <a:p>
            <a:pPr eaLnBrk="1" hangingPunct="1"/>
            <a:r>
              <a:rPr lang="en-US" smtClean="0">
                <a:latin typeface="Times New Roman" pitchFamily="18" charset="0"/>
              </a:rPr>
              <a:t>	One example would be a provider who deliberately chooses to remain ignorant of compliant billing rules.  Another example would be a provider who acts recklessly in submitting incorrect claims.</a:t>
            </a:r>
            <a:endParaRPr lang="en-US" b="1" smtClean="0">
              <a:latin typeface="Times New Roman" pitchFamily="18" charset="0"/>
            </a:endParaRPr>
          </a:p>
          <a:p>
            <a:pPr eaLnBrk="1" hangingPunct="1"/>
            <a:endParaRPr lang="en-US" smtClean="0">
              <a:latin typeface="Times New Roman" pitchFamily="18" charset="0"/>
            </a:endParaRPr>
          </a:p>
          <a:p>
            <a:pPr eaLnBrk="1" hangingPunct="1"/>
            <a:r>
              <a:rPr lang="en-US" b="1" smtClean="0">
                <a:latin typeface="Times New Roman" pitchFamily="18" charset="0"/>
              </a:rPr>
              <a:t>Abuse </a:t>
            </a:r>
            <a:r>
              <a:rPr lang="en-US" smtClean="0">
                <a:latin typeface="Times New Roman" pitchFamily="18" charset="0"/>
              </a:rPr>
              <a:t>occurs when a healthcare provider performs tasks that do not make good medical, business or financial sense, and those tasks result in unnecessary costs or improper reimbursement from payers.</a:t>
            </a:r>
          </a:p>
          <a:p>
            <a:pPr eaLnBrk="1" hangingPunct="1"/>
            <a:r>
              <a:rPr lang="en-US" smtClean="0">
                <a:latin typeface="Times New Roman" pitchFamily="18" charset="0"/>
              </a:rPr>
              <a:t>	One example would be a provider who charges excessively for supplies or services.  Another example would be a provider who calls patients back for repeated and unnecessary follow-up visits.</a:t>
            </a: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solidFill>
                  <a:srgbClr val="000000"/>
                </a:solidFill>
              </a:rPr>
              <a:pPr>
                <a:defRPr/>
              </a:pPr>
              <a:t>245</a:t>
            </a:fld>
            <a:endParaRPr lang="en-US">
              <a:solidFill>
                <a:srgbClr val="000000"/>
              </a:solidFill>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solidFill>
                  <a:srgbClr val="000000"/>
                </a:solidFill>
              </a:rPr>
              <a:pPr>
                <a:defRPr/>
              </a:pPr>
              <a:t>246</a:t>
            </a:fld>
            <a:endParaRPr lang="en-US">
              <a:solidFill>
                <a:srgbClr val="000000"/>
              </a:solidFill>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55C7C928-D9FB-4C69-9F70-48D1D8D5940C}" type="slidenum">
              <a:rPr lang="en-US" sz="1200">
                <a:solidFill>
                  <a:srgbClr val="000000"/>
                </a:solidFill>
              </a:rPr>
              <a:pPr algn="r"/>
              <a:t>247</a:t>
            </a:fld>
            <a:endParaRPr lang="en-US" sz="1200">
              <a:solidFill>
                <a:srgbClr val="000000"/>
              </a:solidFill>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b="1" smtClean="0">
                <a:latin typeface="Times New Roman" pitchFamily="18" charset="0"/>
              </a:rPr>
              <a:t>Criminal fraud </a:t>
            </a:r>
            <a:r>
              <a:rPr lang="en-US" smtClean="0">
                <a:latin typeface="Times New Roman" pitchFamily="18" charset="0"/>
              </a:rPr>
              <a:t>is intentional deception or misrepresentation of facts, figures, or documentation, with the intention of gaining some unauthorized benefit.  </a:t>
            </a:r>
          </a:p>
          <a:p>
            <a:pPr eaLnBrk="1" hangingPunct="1"/>
            <a:r>
              <a:rPr lang="en-US" smtClean="0">
                <a:latin typeface="Times New Roman" pitchFamily="18" charset="0"/>
              </a:rPr>
              <a:t>	An example would be a healthcare provider who intentionally falsifies documentation to obtain payment for services that were never provided to the patient. </a:t>
            </a:r>
          </a:p>
          <a:p>
            <a:pPr eaLnBrk="1" hangingPunct="1"/>
            <a:endParaRPr lang="en-US" smtClean="0">
              <a:latin typeface="Times New Roman" pitchFamily="18" charset="0"/>
            </a:endParaRPr>
          </a:p>
          <a:p>
            <a:pPr eaLnBrk="1" hangingPunct="1"/>
            <a:r>
              <a:rPr lang="en-US" b="1" smtClean="0">
                <a:latin typeface="Times New Roman" pitchFamily="18" charset="0"/>
              </a:rPr>
              <a:t>Civil fraud</a:t>
            </a:r>
            <a:r>
              <a:rPr lang="en-US" smtClean="0">
                <a:latin typeface="Times New Roman" pitchFamily="18" charset="0"/>
              </a:rPr>
              <a:t> is defined in the </a:t>
            </a:r>
            <a:r>
              <a:rPr lang="en-US" b="1" smtClean="0">
                <a:latin typeface="Times New Roman" pitchFamily="18" charset="0"/>
              </a:rPr>
              <a:t>False Claims Act</a:t>
            </a:r>
            <a:r>
              <a:rPr lang="en-US" smtClean="0">
                <a:latin typeface="Times New Roman" pitchFamily="18" charset="0"/>
              </a:rPr>
              <a:t> and includes both intentional and unintentional acts.  </a:t>
            </a:r>
          </a:p>
          <a:p>
            <a:pPr eaLnBrk="1" hangingPunct="1"/>
            <a:r>
              <a:rPr lang="en-US" smtClean="0">
                <a:latin typeface="Times New Roman" pitchFamily="18" charset="0"/>
              </a:rPr>
              <a:t>	One example would be a provider who deliberately chooses to remain ignorant of compliant billing rules.  Another example would be a provider who acts recklessly in submitting incorrect claims.</a:t>
            </a:r>
            <a:endParaRPr lang="en-US" b="1" smtClean="0">
              <a:latin typeface="Times New Roman" pitchFamily="18" charset="0"/>
            </a:endParaRPr>
          </a:p>
          <a:p>
            <a:pPr eaLnBrk="1" hangingPunct="1"/>
            <a:endParaRPr lang="en-US" smtClean="0">
              <a:latin typeface="Times New Roman" pitchFamily="18" charset="0"/>
            </a:endParaRPr>
          </a:p>
          <a:p>
            <a:pPr eaLnBrk="1" hangingPunct="1"/>
            <a:r>
              <a:rPr lang="en-US" b="1" smtClean="0">
                <a:latin typeface="Times New Roman" pitchFamily="18" charset="0"/>
              </a:rPr>
              <a:t>Abuse </a:t>
            </a:r>
            <a:r>
              <a:rPr lang="en-US" smtClean="0">
                <a:latin typeface="Times New Roman" pitchFamily="18" charset="0"/>
              </a:rPr>
              <a:t>occurs when a healthcare provider performs tasks that do not make good medical, business or financial sense, and those tasks result in unnecessary costs or improper reimbursement from payers.</a:t>
            </a:r>
          </a:p>
          <a:p>
            <a:pPr eaLnBrk="1" hangingPunct="1"/>
            <a:r>
              <a:rPr lang="en-US" smtClean="0">
                <a:latin typeface="Times New Roman" pitchFamily="18" charset="0"/>
              </a:rPr>
              <a:t>	One example would be a provider who charges excessively for supplies or services.  Another example would be a provider who calls patients back for repeated and unnecessary follow-up visits.</a:t>
            </a:r>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1A1DE811-13A6-4A81-8FAC-C2FE6CD28A7A}" type="slidenum">
              <a:rPr lang="en-US" sz="1200">
                <a:solidFill>
                  <a:srgbClr val="000000"/>
                </a:solidFill>
              </a:rPr>
              <a:pPr algn="r"/>
              <a:t>248</a:t>
            </a:fld>
            <a:endParaRPr lang="en-US" sz="1200">
              <a:solidFill>
                <a:srgbClr val="000000"/>
              </a:solidFill>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r>
              <a:rPr lang="en-US" smtClean="0">
                <a:latin typeface="Times New Roman" pitchFamily="18" charset="0"/>
                <a:cs typeface="Times New Roman" pitchFamily="18" charset="0"/>
              </a:rPr>
              <a:t>The Qui Tam provision of the False Claims Act (FCA) allows a private citizen to bring a civil action suit for a violation on behalf of the federal government. The whistleblower may receive a share of any money recovered as a result of the lawsuit.  In some cases, the government may decide not to prosecute the case, but the whistleblower may prosecute the case on his/her own.  Whistleblowers must be original sources of the allegations and are protected by the law from retaliation in any form.</a:t>
            </a:r>
          </a:p>
          <a:p>
            <a:pPr eaLnBrk="1" hangingPunct="1"/>
            <a:endParaRPr lang="en-US" smtClean="0">
              <a:latin typeface="Times New Roman" pitchFamily="18" charset="0"/>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solidFill>
                  <a:srgbClr val="000000"/>
                </a:solidFill>
              </a:rPr>
              <a:pPr>
                <a:defRPr/>
              </a:pPr>
              <a:t>249</a:t>
            </a:fld>
            <a:endParaRPr lang="en-US">
              <a:solidFill>
                <a:srgbClr val="000000"/>
              </a:solidFill>
            </a:endParaRPr>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solidFill>
                  <a:srgbClr val="000000"/>
                </a:solidFill>
              </a:rPr>
              <a:pPr>
                <a:defRPr/>
              </a:pPr>
              <a:t>250</a:t>
            </a:fld>
            <a:endParaRPr lang="en-US">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21B3A500-F638-4B02-8D9D-66C42474DF5F}" type="slidenum">
              <a:rPr lang="en-US" sz="1200">
                <a:latin typeface="Calibri" pitchFamily="34" charset="0"/>
              </a:rPr>
              <a:pPr algn="r"/>
              <a:t>34</a:t>
            </a:fld>
            <a:endParaRPr lang="en-US" sz="1200" dirty="0">
              <a:latin typeface="Calibri" pitchFamily="34" charset="0"/>
            </a:endParaRPr>
          </a:p>
        </p:txBody>
      </p:sp>
      <p:sp>
        <p:nvSpPr>
          <p:cNvPr id="60419" name="Rectangle 1026"/>
          <p:cNvSpPr>
            <a:spLocks noGrp="1" noRot="1" noChangeAspect="1" noChangeArrowheads="1" noTextEdit="1"/>
          </p:cNvSpPr>
          <p:nvPr>
            <p:ph type="sldImg"/>
          </p:nvPr>
        </p:nvSpPr>
        <p:spPr>
          <a:ln/>
        </p:spPr>
      </p:sp>
      <p:sp>
        <p:nvSpPr>
          <p:cNvPr id="60420" name="Rectangle 1027"/>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fld id="{606237A9-F7C4-46C2-9C3A-262D7BACB153}" type="slidenum">
              <a:rPr lang="en-US" smtClean="0"/>
              <a:pPr/>
              <a:t>6</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21B3A500-F638-4B02-8D9D-66C42474DF5F}" type="slidenum">
              <a:rPr lang="en-US" sz="1200">
                <a:latin typeface="Calibri" pitchFamily="34" charset="0"/>
              </a:rPr>
              <a:pPr algn="r"/>
              <a:t>35</a:t>
            </a:fld>
            <a:endParaRPr lang="en-US" sz="1200" dirty="0">
              <a:latin typeface="Calibri" pitchFamily="34" charset="0"/>
            </a:endParaRPr>
          </a:p>
        </p:txBody>
      </p:sp>
      <p:sp>
        <p:nvSpPr>
          <p:cNvPr id="60419" name="Rectangle 1026"/>
          <p:cNvSpPr>
            <a:spLocks noGrp="1" noRot="1" noChangeAspect="1" noChangeArrowheads="1" noTextEdit="1"/>
          </p:cNvSpPr>
          <p:nvPr>
            <p:ph type="sldImg"/>
          </p:nvPr>
        </p:nvSpPr>
        <p:spPr>
          <a:ln/>
        </p:spPr>
      </p:sp>
      <p:sp>
        <p:nvSpPr>
          <p:cNvPr id="60420" name="Rectangle 1027"/>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031"/>
          <p:cNvSpPr>
            <a:spLocks noGrp="1" noChangeArrowheads="1"/>
          </p:cNvSpPr>
          <p:nvPr>
            <p:ph type="sldNum" sz="quarter" idx="5"/>
          </p:nvPr>
        </p:nvSpPr>
        <p:spPr>
          <a:xfrm>
            <a:off x="3886200" y="8686800"/>
            <a:ext cx="2971800" cy="457200"/>
          </a:xfrm>
          <a:prstGeom prst="rect">
            <a:avLst/>
          </a:prstGeom>
          <a:noFill/>
        </p:spPr>
        <p:txBody>
          <a:bodyPr/>
          <a:lstStyle/>
          <a:p>
            <a:fld id="{E7F3DD5C-6943-44EA-B6E9-68C7A3E0080F}" type="slidenum">
              <a:rPr lang="en-US" smtClean="0">
                <a:latin typeface="Times New Roman" pitchFamily="18" charset="0"/>
              </a:rPr>
              <a:pPr/>
              <a:t>36</a:t>
            </a:fld>
            <a:endParaRPr lang="en-US" smtClean="0">
              <a:latin typeface="Times New Roman" pitchFamily="18" charset="0"/>
            </a:endParaRPr>
          </a:p>
        </p:txBody>
      </p:sp>
      <p:sp>
        <p:nvSpPr>
          <p:cNvPr id="55299" name="Rectangle 1026"/>
          <p:cNvSpPr>
            <a:spLocks noGrp="1" noRot="1" noChangeAspect="1" noChangeArrowheads="1" noTextEdit="1"/>
          </p:cNvSpPr>
          <p:nvPr>
            <p:ph type="sldImg"/>
          </p:nvPr>
        </p:nvSpPr>
        <p:spPr>
          <a:ln/>
        </p:spPr>
      </p:sp>
      <p:sp>
        <p:nvSpPr>
          <p:cNvPr id="55300" name="Rectangle 1027"/>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031"/>
          <p:cNvSpPr>
            <a:spLocks noGrp="1" noChangeArrowheads="1"/>
          </p:cNvSpPr>
          <p:nvPr>
            <p:ph type="sldNum" sz="quarter" idx="5"/>
          </p:nvPr>
        </p:nvSpPr>
        <p:spPr>
          <a:xfrm>
            <a:off x="3886200" y="8686800"/>
            <a:ext cx="2971800" cy="457200"/>
          </a:xfrm>
          <a:prstGeom prst="rect">
            <a:avLst/>
          </a:prstGeom>
          <a:noFill/>
        </p:spPr>
        <p:txBody>
          <a:bodyPr/>
          <a:lstStyle/>
          <a:p>
            <a:fld id="{1A43C2FF-1ED7-4D6C-A863-27B5DB0EC94D}" type="slidenum">
              <a:rPr lang="en-US" smtClean="0">
                <a:latin typeface="Times New Roman" pitchFamily="18" charset="0"/>
              </a:rPr>
              <a:pPr/>
              <a:t>39</a:t>
            </a:fld>
            <a:endParaRPr lang="en-US" smtClean="0">
              <a:latin typeface="Times New Roman" pitchFamily="18"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41</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42</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43</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44</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45</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46</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47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Transformational Leadership:  Leadership team creates a vision for the future</a:t>
            </a:r>
          </a:p>
          <a:p>
            <a:r>
              <a:rPr lang="en-US" dirty="0" smtClean="0"/>
              <a:t>Structural Empowerment: Solid structures and processes are in place to support professional practice (i.e. shared governance)</a:t>
            </a:r>
          </a:p>
          <a:p>
            <a:r>
              <a:rPr lang="en-US" dirty="0" smtClean="0"/>
              <a:t>Exemplary Professional Practice:  The application of the role of nursing including new knowledge and evidence (i.e. our Professional Practice Model, RBC)</a:t>
            </a:r>
          </a:p>
          <a:p>
            <a:r>
              <a:rPr lang="en-US" dirty="0" smtClean="0"/>
              <a:t>New Knowledge, Innovations &amp; Improvements: application of existing evidence and generation of new nursing knowledge,  and technology </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Empirical Outcomes:  What difference does our practice and innovations make?  Data to demonstrate our great patient outcomes (i.e. NDNQI data for falls, pressure ulcers, UTI’s)</a:t>
            </a:r>
          </a:p>
          <a:p>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fld id="{606237A9-F7C4-46C2-9C3A-262D7BACB153}" type="slidenum">
              <a:rPr lang="en-US" smtClean="0"/>
              <a:pPr/>
              <a:t>7</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48</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49</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50</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9D86855C-F3B5-4637-B094-AA4B1F6CFFAB}" type="slidenum">
              <a:rPr lang="en-US" sz="1200"/>
              <a:pPr algn="r"/>
              <a:t>51</a:t>
            </a:fld>
            <a:endParaRPr lang="en-US" sz="120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52</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98F3A0DF-37A8-46BE-BF1A-FEA02F438384}" type="slidenum">
              <a:rPr lang="en-US" sz="1200"/>
              <a:pPr algn="r"/>
              <a:t>57</a:t>
            </a:fld>
            <a:endParaRPr lang="en-US" sz="1200"/>
          </a:p>
        </p:txBody>
      </p:sp>
      <p:sp>
        <p:nvSpPr>
          <p:cNvPr id="92163" name="Rectangle 2"/>
          <p:cNvSpPr>
            <a:spLocks noGrp="1" noRot="1" noChangeAspect="1" noChangeArrowheads="1" noTextEdit="1"/>
          </p:cNvSpPr>
          <p:nvPr>
            <p:ph type="sldImg"/>
          </p:nvPr>
        </p:nvSpPr>
        <p:spPr>
          <a:solidFill>
            <a:srgbClr val="FFFFFF"/>
          </a:solidFill>
          <a:ln/>
        </p:spPr>
      </p:sp>
      <p:sp>
        <p:nvSpPr>
          <p:cNvPr id="92164" name="Rectangle 3"/>
          <p:cNvSpPr>
            <a:spLocks noGrp="1" noChangeArrowheads="1"/>
          </p:cNvSpPr>
          <p:nvPr>
            <p:ph type="body" idx="1"/>
          </p:nvPr>
        </p:nvSpPr>
        <p:spPr>
          <a:noFill/>
          <a:ln>
            <a:solidFill>
              <a:srgbClr val="000000"/>
            </a:solid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81C1FD26-83B6-4B07-B2C0-827BCF441352}" type="slidenum">
              <a:rPr lang="en-US" smtClean="0"/>
              <a:pPr>
                <a:defRPr/>
              </a:pPr>
              <a:t>58</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1150938" y="692150"/>
            <a:ext cx="4556125" cy="3416300"/>
          </a:xfrm>
          <a:ln/>
        </p:spPr>
      </p:sp>
      <p:sp>
        <p:nvSpPr>
          <p:cNvPr id="95235" name="Rectangle 3"/>
          <p:cNvSpPr>
            <a:spLocks noGrp="1" noChangeArrowheads="1"/>
          </p:cNvSpPr>
          <p:nvPr>
            <p:ph type="body" idx="1"/>
          </p:nvPr>
        </p:nvSpPr>
        <p:spPr>
          <a:noFill/>
          <a:ln/>
        </p:spPr>
        <p:txBody>
          <a:bodyPr/>
          <a:lstStyle/>
          <a:p>
            <a:endParaRPr lang="en-US" smtClean="0">
              <a:latin typeface="Times New Roman" pitchFamily="18"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p:spPr>
        <p:txBody>
          <a:bodyPr/>
          <a:lstStyle/>
          <a:p>
            <a:endParaRPr lang="en-US" smtClean="0">
              <a:latin typeface="Times New Roman" pitchFamily="18"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031"/>
          <p:cNvSpPr>
            <a:spLocks noGrp="1" noChangeArrowheads="1"/>
          </p:cNvSpPr>
          <p:nvPr>
            <p:ph type="sldNum" sz="quarter" idx="5"/>
          </p:nvPr>
        </p:nvSpPr>
        <p:spPr>
          <a:xfrm>
            <a:off x="3886200" y="8686800"/>
            <a:ext cx="2971800" cy="457200"/>
          </a:xfrm>
          <a:prstGeom prst="rect">
            <a:avLst/>
          </a:prstGeom>
          <a:noFill/>
        </p:spPr>
        <p:txBody>
          <a:bodyPr/>
          <a:lstStyle/>
          <a:p>
            <a:fld id="{E7F3DD5C-6943-44EA-B6E9-68C7A3E0080F}" type="slidenum">
              <a:rPr lang="en-US" smtClean="0">
                <a:solidFill>
                  <a:srgbClr val="000000"/>
                </a:solidFill>
                <a:latin typeface="Times New Roman" pitchFamily="18" charset="0"/>
              </a:rPr>
              <a:pPr/>
              <a:t>64</a:t>
            </a:fld>
            <a:endParaRPr lang="en-US" smtClean="0">
              <a:solidFill>
                <a:srgbClr val="000000"/>
              </a:solidFill>
              <a:latin typeface="Times New Roman" pitchFamily="18" charset="0"/>
            </a:endParaRPr>
          </a:p>
        </p:txBody>
      </p:sp>
      <p:sp>
        <p:nvSpPr>
          <p:cNvPr id="55299" name="Rectangle 1026"/>
          <p:cNvSpPr>
            <a:spLocks noGrp="1" noRot="1" noChangeAspect="1" noChangeArrowheads="1" noTextEdit="1"/>
          </p:cNvSpPr>
          <p:nvPr>
            <p:ph type="sldImg"/>
          </p:nvPr>
        </p:nvSpPr>
        <p:spPr>
          <a:ln/>
        </p:spPr>
      </p:sp>
      <p:sp>
        <p:nvSpPr>
          <p:cNvPr id="55300" name="Rectangle 1027"/>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31"/>
          <p:cNvSpPr>
            <a:spLocks noGrp="1" noChangeArrowheads="1"/>
          </p:cNvSpPr>
          <p:nvPr>
            <p:ph type="sldNum" sz="quarter" idx="5"/>
          </p:nvPr>
        </p:nvSpPr>
        <p:spPr>
          <a:xfrm>
            <a:off x="3886200" y="8686800"/>
            <a:ext cx="2971800" cy="457200"/>
          </a:xfrm>
          <a:prstGeom prst="rect">
            <a:avLst/>
          </a:prstGeom>
          <a:noFill/>
        </p:spPr>
        <p:txBody>
          <a:bodyPr/>
          <a:lstStyle/>
          <a:p>
            <a:fld id="{2ED86CDD-A033-4698-A93C-0CB894A5F330}" type="slidenum">
              <a:rPr lang="en-US" smtClean="0"/>
              <a:pPr/>
              <a:t>8</a:t>
            </a:fld>
            <a:endParaRPr lang="en-US" dirty="0"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0CBFDDA5-C822-44C2-8D42-042D3D0F2D29}" type="slidenum">
              <a:rPr lang="en-US" sz="1200">
                <a:solidFill>
                  <a:srgbClr val="000000"/>
                </a:solidFill>
              </a:rPr>
              <a:pPr algn="r"/>
              <a:t>65</a:t>
            </a:fld>
            <a:endParaRPr lang="en-US" sz="1200">
              <a:solidFill>
                <a:srgbClr val="000000"/>
              </a:solidFill>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r>
              <a:rPr lang="en-US" smtClean="0">
                <a:latin typeface="Times New Roman" pitchFamily="18" charset="0"/>
              </a:rPr>
              <a:t>AGHS has established a </a:t>
            </a:r>
            <a:r>
              <a:rPr lang="en-US" b="1" smtClean="0">
                <a:latin typeface="Times New Roman" pitchFamily="18" charset="0"/>
              </a:rPr>
              <a:t>Compliance</a:t>
            </a:r>
            <a:r>
              <a:rPr lang="en-US" smtClean="0">
                <a:latin typeface="Times New Roman" pitchFamily="18" charset="0"/>
              </a:rPr>
              <a:t>  </a:t>
            </a:r>
            <a:r>
              <a:rPr lang="en-US" b="1" smtClean="0">
                <a:latin typeface="Times New Roman" pitchFamily="18" charset="0"/>
              </a:rPr>
              <a:t>Program </a:t>
            </a:r>
            <a:r>
              <a:rPr lang="en-US" smtClean="0">
                <a:latin typeface="Times New Roman" pitchFamily="18" charset="0"/>
              </a:rPr>
              <a:t>to ensure that quality patient care, health care research, and medical education occurs in a manner that fully complies with all applicable federal and state laws and regulations.  AGHS’s compliance efforts are designed to establish a culture that promotes prevention, detection, and resolution of instances when conduct does not conform to laws and regulations, as well as AGHS’s ethical and business policies.  To be successful, it requires our commitment to know what is expected, to ask questions when we are unsure, and to speak up when we see or discover something that does not seem right.</a:t>
            </a:r>
          </a:p>
          <a:p>
            <a:pPr eaLnBrk="1" hangingPunct="1"/>
            <a:endParaRPr lang="en-US" smtClean="0">
              <a:latin typeface="Times New Roman" pitchFamily="18" charset="0"/>
            </a:endParaRPr>
          </a:p>
          <a:p>
            <a:pPr eaLnBrk="1" hangingPunct="1"/>
            <a:endParaRPr lang="en-US" smtClean="0">
              <a:latin typeface="Times New Roman" pitchFamily="18" charset="0"/>
            </a:endParaRPr>
          </a:p>
          <a:p>
            <a:pPr eaLnBrk="1" hangingPunct="1"/>
            <a:endParaRPr lang="en-US" smtClean="0">
              <a:latin typeface="Times New Roman" pitchFamily="18"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D71DF579-7BDF-4F0C-B0D6-49FC3DCB93F8}" type="slidenum">
              <a:rPr lang="en-US" sz="1200">
                <a:solidFill>
                  <a:srgbClr val="000000"/>
                </a:solidFill>
              </a:rPr>
              <a:pPr algn="r"/>
              <a:t>66</a:t>
            </a:fld>
            <a:endParaRPr lang="en-US" sz="1200">
              <a:solidFill>
                <a:srgbClr val="000000"/>
              </a:solidFill>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en-US" sz="1600" b="1" smtClean="0">
                <a:solidFill>
                  <a:srgbClr val="009973"/>
                </a:solidFill>
                <a:latin typeface="Times New Roman" pitchFamily="18" charset="0"/>
              </a:rPr>
              <a:t>What </a:t>
            </a:r>
            <a:r>
              <a:rPr lang="en-US" sz="1600" smtClean="0">
                <a:solidFill>
                  <a:srgbClr val="009973"/>
                </a:solidFill>
                <a:latin typeface="Times New Roman" pitchFamily="18" charset="0"/>
              </a:rPr>
              <a:t>is compliance?</a:t>
            </a:r>
          </a:p>
          <a:p>
            <a:pPr eaLnBrk="1" hangingPunct="1">
              <a:spcBef>
                <a:spcPct val="0"/>
              </a:spcBef>
            </a:pPr>
            <a:r>
              <a:rPr lang="en-US" smtClean="0">
                <a:latin typeface="Times New Roman" pitchFamily="18" charset="0"/>
              </a:rPr>
              <a:t>Compliance is understanding your job responsibilities and following the laws, regulations, and internal policies that apply to your work.</a:t>
            </a:r>
          </a:p>
          <a:p>
            <a:pPr eaLnBrk="1" hangingPunct="1"/>
            <a:r>
              <a:rPr lang="en-US" sz="1600" b="1" smtClean="0">
                <a:solidFill>
                  <a:srgbClr val="009973"/>
                </a:solidFill>
                <a:latin typeface="Times New Roman" pitchFamily="18" charset="0"/>
              </a:rPr>
              <a:t>Who</a:t>
            </a:r>
            <a:r>
              <a:rPr lang="en-US" sz="1600" smtClean="0">
                <a:solidFill>
                  <a:srgbClr val="009973"/>
                </a:solidFill>
                <a:latin typeface="Times New Roman" pitchFamily="18" charset="0"/>
              </a:rPr>
              <a:t> is responsible for compliance?</a:t>
            </a:r>
            <a:endParaRPr lang="en-US" sz="1600" smtClean="0">
              <a:latin typeface="Times New Roman" pitchFamily="18" charset="0"/>
            </a:endParaRPr>
          </a:p>
          <a:p>
            <a:pPr marL="742950" lvl="1" indent="-285750" eaLnBrk="1" hangingPunct="1"/>
            <a:r>
              <a:rPr lang="en-US" sz="1000" smtClean="0">
                <a:latin typeface="Times New Roman" pitchFamily="18" charset="0"/>
              </a:rPr>
              <a:t>  Everyone! </a:t>
            </a:r>
            <a:r>
              <a:rPr lang="en-US" smtClean="0">
                <a:latin typeface="Times New Roman" pitchFamily="18" charset="0"/>
              </a:rPr>
              <a:t>This includes Board members, officers, physicians, employees, volunteers, and agents of Akron General.</a:t>
            </a:r>
          </a:p>
          <a:p>
            <a:pPr eaLnBrk="1" hangingPunct="1">
              <a:spcBef>
                <a:spcPct val="0"/>
              </a:spcBef>
            </a:pPr>
            <a:r>
              <a:rPr lang="en-US" b="1" u="sng" smtClean="0">
                <a:solidFill>
                  <a:schemeClr val="bg1"/>
                </a:solidFill>
                <a:latin typeface="Times New Roman" pitchFamily="18" charset="0"/>
              </a:rPr>
              <a:t>What</a:t>
            </a:r>
            <a:r>
              <a:rPr lang="en-US" b="1" smtClean="0">
                <a:solidFill>
                  <a:schemeClr val="bg1"/>
                </a:solidFill>
                <a:latin typeface="Times New Roman" pitchFamily="18" charset="0"/>
              </a:rPr>
              <a:t> if I am aware of inappropriate conduct?</a:t>
            </a:r>
          </a:p>
          <a:p>
            <a:pPr eaLnBrk="1" hangingPunct="1">
              <a:spcBef>
                <a:spcPct val="0"/>
              </a:spcBef>
            </a:pPr>
            <a:r>
              <a:rPr lang="en-US" smtClean="0">
                <a:latin typeface="Times New Roman" pitchFamily="18" charset="0"/>
              </a:rPr>
              <a:t>Akron General employees are required to report </a:t>
            </a:r>
            <a:r>
              <a:rPr lang="en-US" u="sng" smtClean="0">
                <a:latin typeface="Times New Roman" pitchFamily="18" charset="0"/>
              </a:rPr>
              <a:t>actual</a:t>
            </a:r>
            <a:r>
              <a:rPr lang="en-US" smtClean="0">
                <a:latin typeface="Times New Roman" pitchFamily="18" charset="0"/>
              </a:rPr>
              <a:t> or </a:t>
            </a:r>
            <a:r>
              <a:rPr lang="en-US" u="sng" smtClean="0">
                <a:latin typeface="Times New Roman" pitchFamily="18" charset="0"/>
              </a:rPr>
              <a:t>suspected</a:t>
            </a:r>
            <a:r>
              <a:rPr lang="en-US" smtClean="0">
                <a:latin typeface="Times New Roman" pitchFamily="18" charset="0"/>
              </a:rPr>
              <a:t> violations to management or Compliance staff</a:t>
            </a:r>
            <a:r>
              <a:rPr lang="en-US" b="1" smtClean="0">
                <a:latin typeface="Times New Roman" pitchFamily="18" charset="0"/>
              </a:rPr>
              <a:t>. </a:t>
            </a:r>
            <a:endParaRPr lang="en-US" smtClean="0">
              <a:latin typeface="Times New Roman" pitchFamily="18" charset="0"/>
            </a:endParaRPr>
          </a:p>
          <a:p>
            <a:pPr marL="742950" lvl="1" indent="-285750" eaLnBrk="1" hangingPunct="1"/>
            <a:endParaRPr lang="en-US" sz="1600" smtClean="0">
              <a:latin typeface="Times New Roman" pitchFamily="18"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031"/>
          <p:cNvSpPr>
            <a:spLocks noGrp="1" noChangeArrowheads="1"/>
          </p:cNvSpPr>
          <p:nvPr>
            <p:ph type="sldNum" sz="quarter" idx="5"/>
          </p:nvPr>
        </p:nvSpPr>
        <p:spPr>
          <a:xfrm>
            <a:off x="3886200" y="8686489"/>
            <a:ext cx="2971800" cy="457512"/>
          </a:xfrm>
          <a:prstGeom prst="rect">
            <a:avLst/>
          </a:prstGeom>
          <a:noFill/>
        </p:spPr>
        <p:txBody>
          <a:bodyPr/>
          <a:lstStyle/>
          <a:p>
            <a:fld id="{0EFCAF5A-4555-4711-AF0D-8934FF94685D}" type="slidenum">
              <a:rPr lang="en-US" smtClean="0">
                <a:latin typeface="Times New Roman" charset="0"/>
              </a:rPr>
              <a:pPr/>
              <a:t>80</a:t>
            </a:fld>
            <a:endParaRPr lang="en-US" smtClean="0">
              <a:latin typeface="Times New Roman" charset="0"/>
            </a:endParaRPr>
          </a:p>
        </p:txBody>
      </p:sp>
      <p:sp>
        <p:nvSpPr>
          <p:cNvPr id="19458" name="Rectangle 1026"/>
          <p:cNvSpPr>
            <a:spLocks noGrp="1" noRot="1" noChangeAspect="1" noChangeArrowheads="1" noTextEdit="1"/>
          </p:cNvSpPr>
          <p:nvPr>
            <p:ph type="sldImg"/>
          </p:nvPr>
        </p:nvSpPr>
        <p:spPr>
          <a:ln/>
        </p:spPr>
      </p:sp>
      <p:sp>
        <p:nvSpPr>
          <p:cNvPr id="19459" name="Rectangle 1027"/>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031"/>
          <p:cNvSpPr>
            <a:spLocks noGrp="1" noChangeArrowheads="1"/>
          </p:cNvSpPr>
          <p:nvPr>
            <p:ph type="sldNum" sz="quarter" idx="5"/>
          </p:nvPr>
        </p:nvSpPr>
        <p:spPr>
          <a:xfrm>
            <a:off x="3886200" y="8686489"/>
            <a:ext cx="2971800" cy="457512"/>
          </a:xfrm>
          <a:prstGeom prst="rect">
            <a:avLst/>
          </a:prstGeom>
          <a:noFill/>
        </p:spPr>
        <p:txBody>
          <a:bodyPr/>
          <a:lstStyle/>
          <a:p>
            <a:fld id="{F3DF5052-BA43-412E-88E5-5C196E663D33}" type="slidenum">
              <a:rPr lang="en-US" smtClean="0">
                <a:latin typeface="Times New Roman" charset="0"/>
              </a:rPr>
              <a:pPr/>
              <a:t>81</a:t>
            </a:fld>
            <a:endParaRPr lang="en-US" smtClean="0">
              <a:latin typeface="Times New Roman" charset="0"/>
            </a:endParaRPr>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031"/>
          <p:cNvSpPr>
            <a:spLocks noGrp="1" noChangeArrowheads="1"/>
          </p:cNvSpPr>
          <p:nvPr>
            <p:ph type="sldNum" sz="quarter" idx="5"/>
          </p:nvPr>
        </p:nvSpPr>
        <p:spPr>
          <a:xfrm>
            <a:off x="3886200" y="8686489"/>
            <a:ext cx="2971800" cy="457512"/>
          </a:xfrm>
          <a:prstGeom prst="rect">
            <a:avLst/>
          </a:prstGeom>
          <a:noFill/>
        </p:spPr>
        <p:txBody>
          <a:bodyPr/>
          <a:lstStyle/>
          <a:p>
            <a:fld id="{5C3CE288-EAC6-48A9-9811-53A6C14AA31F}" type="slidenum">
              <a:rPr lang="en-US" smtClean="0">
                <a:latin typeface="Times New Roman" charset="0"/>
              </a:rPr>
              <a:pPr/>
              <a:t>82</a:t>
            </a:fld>
            <a:endParaRPr lang="en-US" smtClean="0">
              <a:latin typeface="Times New Roman" charset="0"/>
            </a:endParaRPr>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031"/>
          <p:cNvSpPr>
            <a:spLocks noGrp="1" noChangeArrowheads="1"/>
          </p:cNvSpPr>
          <p:nvPr>
            <p:ph type="sldNum" sz="quarter" idx="5"/>
          </p:nvPr>
        </p:nvSpPr>
        <p:spPr>
          <a:xfrm>
            <a:off x="3886200" y="8686489"/>
            <a:ext cx="2971800" cy="457512"/>
          </a:xfrm>
          <a:prstGeom prst="rect">
            <a:avLst/>
          </a:prstGeom>
          <a:noFill/>
        </p:spPr>
        <p:txBody>
          <a:bodyPr/>
          <a:lstStyle/>
          <a:p>
            <a:fld id="{63800818-5B4C-49C6-93A4-3BCD1317DE42}" type="slidenum">
              <a:rPr lang="en-US" smtClean="0">
                <a:latin typeface="Times New Roman" charset="0"/>
              </a:rPr>
              <a:pPr/>
              <a:t>83</a:t>
            </a:fld>
            <a:endParaRPr lang="en-US" smtClean="0">
              <a:latin typeface="Times New Roman" charset="0"/>
            </a:endParaRPr>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031"/>
          <p:cNvSpPr>
            <a:spLocks noGrp="1" noChangeArrowheads="1"/>
          </p:cNvSpPr>
          <p:nvPr>
            <p:ph type="sldNum" sz="quarter" idx="5"/>
          </p:nvPr>
        </p:nvSpPr>
        <p:spPr>
          <a:xfrm>
            <a:off x="3886200" y="8686489"/>
            <a:ext cx="2971800" cy="457512"/>
          </a:xfrm>
          <a:prstGeom prst="rect">
            <a:avLst/>
          </a:prstGeom>
          <a:noFill/>
        </p:spPr>
        <p:txBody>
          <a:bodyPr/>
          <a:lstStyle/>
          <a:p>
            <a:fld id="{90578E81-D91F-432F-8BC8-61EE6F14C445}" type="slidenum">
              <a:rPr lang="en-US" smtClean="0">
                <a:latin typeface="Times New Roman" charset="0"/>
              </a:rPr>
              <a:pPr/>
              <a:t>84</a:t>
            </a:fld>
            <a:endParaRPr lang="en-US" smtClean="0">
              <a:latin typeface="Times New Roman" charset="0"/>
            </a:endParaRPr>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pPr eaLnBrk="1" hangingPunct="1"/>
            <a:endParaRPr lang="en-US" dirty="0" smtClean="0">
              <a:latin typeface="Times New Roman"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031"/>
          <p:cNvSpPr>
            <a:spLocks noGrp="1" noChangeArrowheads="1"/>
          </p:cNvSpPr>
          <p:nvPr>
            <p:ph type="sldNum" sz="quarter" idx="5"/>
          </p:nvPr>
        </p:nvSpPr>
        <p:spPr>
          <a:xfrm>
            <a:off x="3886200" y="8686489"/>
            <a:ext cx="2971800" cy="457512"/>
          </a:xfrm>
          <a:prstGeom prst="rect">
            <a:avLst/>
          </a:prstGeom>
          <a:noFill/>
        </p:spPr>
        <p:txBody>
          <a:bodyPr/>
          <a:lstStyle/>
          <a:p>
            <a:fld id="{CC763701-333B-4AD2-B31C-E91B67FE4710}" type="slidenum">
              <a:rPr lang="en-US" smtClean="0">
                <a:latin typeface="Times New Roman" charset="0"/>
              </a:rPr>
              <a:pPr/>
              <a:t>85</a:t>
            </a:fld>
            <a:endParaRPr lang="en-US" smtClean="0">
              <a:latin typeface="Times New Roman"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xfrm>
            <a:off x="1154113" y="693738"/>
            <a:ext cx="4549775" cy="3413125"/>
          </a:xfrm>
          <a:ln/>
        </p:spPr>
      </p:sp>
      <p:sp>
        <p:nvSpPr>
          <p:cNvPr id="103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1154113" y="693738"/>
            <a:ext cx="4549775" cy="3413125"/>
          </a:xfrm>
          <a:ln/>
        </p:spPr>
      </p:sp>
      <p:sp>
        <p:nvSpPr>
          <p:cNvPr id="112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31"/>
          <p:cNvSpPr>
            <a:spLocks noGrp="1" noChangeArrowheads="1"/>
          </p:cNvSpPr>
          <p:nvPr>
            <p:ph type="sldNum" sz="quarter" idx="5"/>
          </p:nvPr>
        </p:nvSpPr>
        <p:spPr>
          <a:xfrm>
            <a:off x="3886200" y="8686800"/>
            <a:ext cx="2971800" cy="457200"/>
          </a:xfrm>
          <a:prstGeom prst="rect">
            <a:avLst/>
          </a:prstGeom>
          <a:noFill/>
        </p:spPr>
        <p:txBody>
          <a:bodyPr/>
          <a:lstStyle/>
          <a:p>
            <a:fld id="{A28DCF1F-6152-4F99-84BB-A3AC0042EA44}" type="slidenum">
              <a:rPr lang="en-US" smtClean="0"/>
              <a:pPr/>
              <a:t>9</a:t>
            </a:fld>
            <a:endParaRPr lang="en-US" dirty="0"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Rot="1" noChangeAspect="1" noChangeArrowheads="1" noTextEdit="1"/>
          </p:cNvSpPr>
          <p:nvPr>
            <p:ph type="sldImg"/>
          </p:nvPr>
        </p:nvSpPr>
        <p:spPr>
          <a:xfrm>
            <a:off x="1154113" y="693738"/>
            <a:ext cx="4549775" cy="3413125"/>
          </a:xfrm>
          <a:ln/>
        </p:spPr>
      </p:sp>
      <p:sp>
        <p:nvSpPr>
          <p:cNvPr id="248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xfrm>
            <a:off x="1154113" y="693738"/>
            <a:ext cx="4549775" cy="3413125"/>
          </a:xfrm>
          <a:ln/>
        </p:spPr>
      </p:sp>
      <p:sp>
        <p:nvSpPr>
          <p:cNvPr id="137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xfrm>
            <a:off x="1154113" y="693738"/>
            <a:ext cx="4549775" cy="3413125"/>
          </a:xfrm>
          <a:ln/>
        </p:spPr>
      </p:sp>
      <p:sp>
        <p:nvSpPr>
          <p:cNvPr id="151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Rot="1" noChangeAspect="1" noChangeArrowheads="1" noTextEdit="1"/>
          </p:cNvSpPr>
          <p:nvPr>
            <p:ph type="sldImg"/>
          </p:nvPr>
        </p:nvSpPr>
        <p:spPr>
          <a:xfrm>
            <a:off x="1154113" y="693738"/>
            <a:ext cx="4549775" cy="3413125"/>
          </a:xfrm>
          <a:ln/>
        </p:spPr>
      </p:sp>
      <p:sp>
        <p:nvSpPr>
          <p:cNvPr id="248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a:xfrm>
            <a:off x="1154113" y="693738"/>
            <a:ext cx="4549775" cy="3413125"/>
          </a:xfrm>
          <a:ln/>
        </p:spPr>
      </p:sp>
      <p:sp>
        <p:nvSpPr>
          <p:cNvPr id="249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a:xfrm>
            <a:off x="1154113" y="693738"/>
            <a:ext cx="4549775" cy="3413125"/>
          </a:xfrm>
          <a:ln/>
        </p:spPr>
      </p:sp>
      <p:sp>
        <p:nvSpPr>
          <p:cNvPr id="249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xfrm>
            <a:off x="1154113" y="693738"/>
            <a:ext cx="4549775" cy="3413125"/>
          </a:xfrm>
          <a:ln/>
        </p:spPr>
      </p:sp>
      <p:sp>
        <p:nvSpPr>
          <p:cNvPr id="254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xfrm>
            <a:off x="1154113" y="693738"/>
            <a:ext cx="4549775" cy="3413125"/>
          </a:xfrm>
          <a:ln/>
        </p:spPr>
      </p:sp>
      <p:sp>
        <p:nvSpPr>
          <p:cNvPr id="254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a:xfrm>
            <a:off x="1154113" y="693738"/>
            <a:ext cx="4549775" cy="3413125"/>
          </a:xfrm>
          <a:ln/>
        </p:spPr>
      </p:sp>
      <p:sp>
        <p:nvSpPr>
          <p:cNvPr id="264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Rot="1" noChangeAspect="1" noChangeArrowheads="1" noTextEdit="1"/>
          </p:cNvSpPr>
          <p:nvPr>
            <p:ph type="sldImg"/>
          </p:nvPr>
        </p:nvSpPr>
        <p:spPr>
          <a:xfrm>
            <a:off x="1154113" y="693738"/>
            <a:ext cx="4549775" cy="3413125"/>
          </a:xfrm>
          <a:ln/>
        </p:spPr>
      </p:sp>
      <p:sp>
        <p:nvSpPr>
          <p:cNvPr id="271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31"/>
          <p:cNvSpPr>
            <a:spLocks noGrp="1" noChangeArrowheads="1"/>
          </p:cNvSpPr>
          <p:nvPr>
            <p:ph type="sldNum" sz="quarter" idx="5"/>
          </p:nvPr>
        </p:nvSpPr>
        <p:spPr>
          <a:xfrm>
            <a:off x="3886200" y="8686800"/>
            <a:ext cx="2971800" cy="457200"/>
          </a:xfrm>
          <a:prstGeom prst="rect">
            <a:avLst/>
          </a:prstGeom>
          <a:noFill/>
        </p:spPr>
        <p:txBody>
          <a:bodyPr/>
          <a:lstStyle/>
          <a:p>
            <a:fld id="{E6E2C3E2-C825-40D2-B410-3A1E9EB39BE8}" type="slidenum">
              <a:rPr lang="en-US" smtClean="0"/>
              <a:pPr/>
              <a:t>10</a:t>
            </a:fld>
            <a:endParaRPr lang="en-US" dirty="0" smtClean="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Rot="1" noChangeAspect="1" noChangeArrowheads="1" noTextEdit="1"/>
          </p:cNvSpPr>
          <p:nvPr>
            <p:ph type="sldImg"/>
          </p:nvPr>
        </p:nvSpPr>
        <p:spPr>
          <a:xfrm>
            <a:off x="1154113" y="693738"/>
            <a:ext cx="4549775" cy="3413125"/>
          </a:xfrm>
          <a:ln/>
        </p:spPr>
      </p:sp>
      <p:sp>
        <p:nvSpPr>
          <p:cNvPr id="272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Rot="1" noChangeAspect="1" noChangeArrowheads="1" noTextEdit="1"/>
          </p:cNvSpPr>
          <p:nvPr>
            <p:ph type="sldImg"/>
          </p:nvPr>
        </p:nvSpPr>
        <p:spPr>
          <a:xfrm>
            <a:off x="1154113" y="693738"/>
            <a:ext cx="4549775" cy="3413125"/>
          </a:xfrm>
          <a:ln/>
        </p:spPr>
      </p:sp>
      <p:sp>
        <p:nvSpPr>
          <p:cNvPr id="277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Rot="1" noChangeAspect="1" noChangeArrowheads="1" noTextEdit="1"/>
          </p:cNvSpPr>
          <p:nvPr>
            <p:ph type="sldImg"/>
          </p:nvPr>
        </p:nvSpPr>
        <p:spPr>
          <a:xfrm>
            <a:off x="1154113" y="693738"/>
            <a:ext cx="4549775" cy="3413125"/>
          </a:xfrm>
          <a:ln/>
        </p:spPr>
      </p:sp>
      <p:sp>
        <p:nvSpPr>
          <p:cNvPr id="283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Rot="1" noChangeAspect="1" noChangeArrowheads="1" noTextEdit="1"/>
          </p:cNvSpPr>
          <p:nvPr>
            <p:ph type="sldImg"/>
          </p:nvPr>
        </p:nvSpPr>
        <p:spPr>
          <a:xfrm>
            <a:off x="1154113" y="693738"/>
            <a:ext cx="4549775" cy="3413125"/>
          </a:xfrm>
          <a:ln/>
        </p:spPr>
      </p:sp>
      <p:sp>
        <p:nvSpPr>
          <p:cNvPr id="287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Rot="1" noChangeAspect="1" noChangeArrowheads="1" noTextEdit="1"/>
          </p:cNvSpPr>
          <p:nvPr>
            <p:ph type="sldImg"/>
          </p:nvPr>
        </p:nvSpPr>
        <p:spPr>
          <a:xfrm>
            <a:off x="1154113" y="693738"/>
            <a:ext cx="4549775" cy="3413125"/>
          </a:xfrm>
          <a:ln/>
        </p:spPr>
      </p:sp>
      <p:sp>
        <p:nvSpPr>
          <p:cNvPr id="288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Rot="1" noChangeAspect="1" noChangeArrowheads="1" noTextEdit="1"/>
          </p:cNvSpPr>
          <p:nvPr>
            <p:ph type="sldImg"/>
          </p:nvPr>
        </p:nvSpPr>
        <p:spPr>
          <a:xfrm>
            <a:off x="1154113" y="693738"/>
            <a:ext cx="4549775" cy="3413125"/>
          </a:xfrm>
          <a:ln/>
        </p:spPr>
      </p:sp>
      <p:sp>
        <p:nvSpPr>
          <p:cNvPr id="288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Rot="1" noChangeAspect="1" noChangeArrowheads="1" noTextEdit="1"/>
          </p:cNvSpPr>
          <p:nvPr>
            <p:ph type="sldImg"/>
          </p:nvPr>
        </p:nvSpPr>
        <p:spPr>
          <a:xfrm>
            <a:off x="1154113" y="693738"/>
            <a:ext cx="4549775" cy="3413125"/>
          </a:xfrm>
          <a:ln/>
        </p:spPr>
      </p:sp>
      <p:sp>
        <p:nvSpPr>
          <p:cNvPr id="293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a:xfrm>
            <a:off x="1154113" y="693738"/>
            <a:ext cx="4549775" cy="3413125"/>
          </a:xfrm>
          <a:ln/>
        </p:spPr>
      </p:sp>
      <p:sp>
        <p:nvSpPr>
          <p:cNvPr id="294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Rot="1" noChangeAspect="1" noChangeArrowheads="1" noTextEdit="1"/>
          </p:cNvSpPr>
          <p:nvPr>
            <p:ph type="sldImg"/>
          </p:nvPr>
        </p:nvSpPr>
        <p:spPr>
          <a:xfrm>
            <a:off x="1154113" y="693738"/>
            <a:ext cx="4549775" cy="3413125"/>
          </a:xfrm>
          <a:ln/>
        </p:spPr>
      </p:sp>
      <p:sp>
        <p:nvSpPr>
          <p:cNvPr id="300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Rot="1" noChangeAspect="1" noChangeArrowheads="1" noTextEdit="1"/>
          </p:cNvSpPr>
          <p:nvPr>
            <p:ph type="sldImg"/>
          </p:nvPr>
        </p:nvSpPr>
        <p:spPr>
          <a:xfrm>
            <a:off x="1154113" y="693738"/>
            <a:ext cx="4549775" cy="3413125"/>
          </a:xfrm>
          <a:ln/>
        </p:spPr>
      </p:sp>
      <p:sp>
        <p:nvSpPr>
          <p:cNvPr id="306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031"/>
          <p:cNvSpPr>
            <a:spLocks noGrp="1" noChangeArrowheads="1"/>
          </p:cNvSpPr>
          <p:nvPr>
            <p:ph type="sldNum" sz="quarter" idx="5"/>
          </p:nvPr>
        </p:nvSpPr>
        <p:spPr>
          <a:xfrm>
            <a:off x="3886200" y="8686489"/>
            <a:ext cx="2971800" cy="457512"/>
          </a:xfrm>
          <a:prstGeom prst="rect">
            <a:avLst/>
          </a:prstGeom>
          <a:noFill/>
        </p:spPr>
        <p:txBody>
          <a:bodyPr/>
          <a:lstStyle/>
          <a:p>
            <a:fld id="{E4A24F32-404C-44C7-84D0-F315D793B3F3}" type="slidenum">
              <a:rPr lang="en-US" smtClean="0">
                <a:latin typeface="Times New Roman" charset="0"/>
              </a:rPr>
              <a:pPr/>
              <a:t>14</a:t>
            </a:fld>
            <a:endParaRPr lang="en-US" smtClean="0">
              <a:latin typeface="Times New Roman" charset="0"/>
            </a:endParaRPr>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Rot="1" noChangeAspect="1" noChangeArrowheads="1" noTextEdit="1"/>
          </p:cNvSpPr>
          <p:nvPr>
            <p:ph type="sldImg"/>
          </p:nvPr>
        </p:nvSpPr>
        <p:spPr>
          <a:xfrm>
            <a:off x="1154113" y="693738"/>
            <a:ext cx="4549775" cy="3413125"/>
          </a:xfrm>
          <a:ln/>
        </p:spPr>
      </p:sp>
      <p:sp>
        <p:nvSpPr>
          <p:cNvPr id="312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Rot="1" noChangeAspect="1" noChangeArrowheads="1" noTextEdit="1"/>
          </p:cNvSpPr>
          <p:nvPr>
            <p:ph type="sldImg"/>
          </p:nvPr>
        </p:nvSpPr>
        <p:spPr>
          <a:xfrm>
            <a:off x="1154113" y="693738"/>
            <a:ext cx="4549775" cy="3413125"/>
          </a:xfrm>
          <a:ln/>
        </p:spPr>
      </p:sp>
      <p:sp>
        <p:nvSpPr>
          <p:cNvPr id="318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Rot="1" noChangeAspect="1" noChangeArrowheads="1" noTextEdit="1"/>
          </p:cNvSpPr>
          <p:nvPr>
            <p:ph type="sldImg"/>
          </p:nvPr>
        </p:nvSpPr>
        <p:spPr>
          <a:xfrm>
            <a:off x="1154113" y="693738"/>
            <a:ext cx="4549775" cy="3413125"/>
          </a:xfrm>
          <a:ln/>
        </p:spPr>
      </p:sp>
      <p:sp>
        <p:nvSpPr>
          <p:cNvPr id="324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Rot="1" noChangeAspect="1" noChangeArrowheads="1" noTextEdit="1"/>
          </p:cNvSpPr>
          <p:nvPr>
            <p:ph type="sldImg"/>
          </p:nvPr>
        </p:nvSpPr>
        <p:spPr>
          <a:xfrm>
            <a:off x="1154113" y="693738"/>
            <a:ext cx="4549775" cy="3413125"/>
          </a:xfrm>
          <a:ln/>
        </p:spPr>
      </p:sp>
      <p:sp>
        <p:nvSpPr>
          <p:cNvPr id="324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Rot="1" noChangeAspect="1" noChangeArrowheads="1" noTextEdit="1"/>
          </p:cNvSpPr>
          <p:nvPr>
            <p:ph type="sldImg"/>
          </p:nvPr>
        </p:nvSpPr>
        <p:spPr>
          <a:xfrm>
            <a:off x="1154113" y="693738"/>
            <a:ext cx="4549775" cy="3413125"/>
          </a:xfrm>
          <a:ln/>
        </p:spPr>
      </p:sp>
      <p:sp>
        <p:nvSpPr>
          <p:cNvPr id="331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Rot="1" noChangeAspect="1" noChangeArrowheads="1" noTextEdit="1"/>
          </p:cNvSpPr>
          <p:nvPr>
            <p:ph type="sldImg"/>
          </p:nvPr>
        </p:nvSpPr>
        <p:spPr>
          <a:xfrm>
            <a:off x="1154113" y="693738"/>
            <a:ext cx="4549775" cy="3413125"/>
          </a:xfrm>
          <a:ln/>
        </p:spPr>
      </p:sp>
      <p:sp>
        <p:nvSpPr>
          <p:cNvPr id="332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Rot="1" noChangeAspect="1" noChangeArrowheads="1" noTextEdit="1"/>
          </p:cNvSpPr>
          <p:nvPr>
            <p:ph type="sldImg"/>
          </p:nvPr>
        </p:nvSpPr>
        <p:spPr>
          <a:xfrm>
            <a:off x="1154113" y="693738"/>
            <a:ext cx="4549775" cy="3413125"/>
          </a:xfrm>
          <a:ln/>
        </p:spPr>
      </p:sp>
      <p:sp>
        <p:nvSpPr>
          <p:cNvPr id="336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Rot="1" noChangeAspect="1" noChangeArrowheads="1" noTextEdit="1"/>
          </p:cNvSpPr>
          <p:nvPr>
            <p:ph type="sldImg"/>
          </p:nvPr>
        </p:nvSpPr>
        <p:spPr>
          <a:xfrm>
            <a:off x="1154113" y="693738"/>
            <a:ext cx="4549775" cy="3413125"/>
          </a:xfrm>
          <a:ln/>
        </p:spPr>
      </p:sp>
      <p:sp>
        <p:nvSpPr>
          <p:cNvPr id="340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Rot="1" noChangeAspect="1" noChangeArrowheads="1" noTextEdit="1"/>
          </p:cNvSpPr>
          <p:nvPr>
            <p:ph type="sldImg"/>
          </p:nvPr>
        </p:nvSpPr>
        <p:spPr>
          <a:xfrm>
            <a:off x="1154113" y="693738"/>
            <a:ext cx="4549775" cy="3413125"/>
          </a:xfrm>
          <a:ln/>
        </p:spPr>
      </p:sp>
      <p:sp>
        <p:nvSpPr>
          <p:cNvPr id="331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031"/>
          <p:cNvSpPr>
            <a:spLocks noGrp="1" noChangeArrowheads="1"/>
          </p:cNvSpPr>
          <p:nvPr>
            <p:ph type="sldNum" sz="quarter" idx="5"/>
          </p:nvPr>
        </p:nvSpPr>
        <p:spPr>
          <a:xfrm>
            <a:off x="3886200" y="8686489"/>
            <a:ext cx="2971800" cy="457512"/>
          </a:xfrm>
          <a:prstGeom prst="rect">
            <a:avLst/>
          </a:prstGeom>
          <a:noFill/>
        </p:spPr>
        <p:txBody>
          <a:bodyPr/>
          <a:lstStyle/>
          <a:p>
            <a:fld id="{0BFEC293-BDE9-4811-AE4A-89594D4668A4}" type="slidenum">
              <a:rPr lang="en-US" smtClean="0">
                <a:latin typeface="Times New Roman" charset="0"/>
              </a:rPr>
              <a:pPr/>
              <a:t>122</a:t>
            </a:fld>
            <a:endParaRPr lang="en-US" smtClean="0">
              <a:latin typeface="Times New Roman" charset="0"/>
            </a:endParaRPr>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031"/>
          <p:cNvSpPr>
            <a:spLocks noGrp="1" noChangeArrowheads="1"/>
          </p:cNvSpPr>
          <p:nvPr>
            <p:ph type="sldNum" sz="quarter" idx="5"/>
          </p:nvPr>
        </p:nvSpPr>
        <p:spPr>
          <a:xfrm>
            <a:off x="3886200" y="8686489"/>
            <a:ext cx="2971800" cy="457512"/>
          </a:xfrm>
          <a:prstGeom prst="rect">
            <a:avLst/>
          </a:prstGeom>
          <a:noFill/>
        </p:spPr>
        <p:txBody>
          <a:bodyPr/>
          <a:lstStyle/>
          <a:p>
            <a:fld id="{BAD3D5E5-D3D5-4BCE-8B78-D25E1471DB57}" type="slidenum">
              <a:rPr lang="en-US" smtClean="0">
                <a:latin typeface="Times New Roman" charset="0"/>
              </a:rPr>
              <a:pPr/>
              <a:t>16</a:t>
            </a:fld>
            <a:endParaRPr lang="en-US" smtClean="0">
              <a:latin typeface="Times New Roman" charset="0"/>
            </a:endParaRPr>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031"/>
          <p:cNvSpPr>
            <a:spLocks noGrp="1" noChangeArrowheads="1"/>
          </p:cNvSpPr>
          <p:nvPr>
            <p:ph type="sldNum" sz="quarter" idx="5"/>
          </p:nvPr>
        </p:nvSpPr>
        <p:spPr>
          <a:xfrm>
            <a:off x="3886200" y="8686489"/>
            <a:ext cx="2971800" cy="457512"/>
          </a:xfrm>
          <a:prstGeom prst="rect">
            <a:avLst/>
          </a:prstGeom>
          <a:noFill/>
        </p:spPr>
        <p:txBody>
          <a:bodyPr/>
          <a:lstStyle/>
          <a:p>
            <a:fld id="{2CB7B4F7-B15F-465F-9FCD-C2136AC287F1}" type="slidenum">
              <a:rPr lang="en-US" smtClean="0">
                <a:latin typeface="Times New Roman" charset="0"/>
              </a:rPr>
              <a:pPr/>
              <a:t>123</a:t>
            </a:fld>
            <a:endParaRPr lang="en-US" smtClean="0">
              <a:latin typeface="Times New Roman" charset="0"/>
            </a:endParaRPr>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031"/>
          <p:cNvSpPr>
            <a:spLocks noGrp="1" noChangeArrowheads="1"/>
          </p:cNvSpPr>
          <p:nvPr>
            <p:ph type="sldNum" sz="quarter" idx="5"/>
          </p:nvPr>
        </p:nvSpPr>
        <p:spPr>
          <a:xfrm>
            <a:off x="3886200" y="8686489"/>
            <a:ext cx="2971800" cy="457512"/>
          </a:xfrm>
          <a:prstGeom prst="rect">
            <a:avLst/>
          </a:prstGeom>
          <a:noFill/>
        </p:spPr>
        <p:txBody>
          <a:bodyPr/>
          <a:lstStyle/>
          <a:p>
            <a:fld id="{C4DEB958-3FBB-4D07-AB89-9B22359A2C57}" type="slidenum">
              <a:rPr lang="en-US" smtClean="0">
                <a:latin typeface="Times New Roman" charset="0"/>
              </a:rPr>
              <a:pPr/>
              <a:t>124</a:t>
            </a:fld>
            <a:endParaRPr lang="en-US" smtClean="0">
              <a:latin typeface="Times New Roman" charset="0"/>
            </a:endParaRPr>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Rot="1" noChangeAspect="1" noChangeArrowheads="1" noTextEdit="1"/>
          </p:cNvSpPr>
          <p:nvPr>
            <p:ph type="sldImg"/>
          </p:nvPr>
        </p:nvSpPr>
        <p:spPr>
          <a:xfrm>
            <a:off x="1154113" y="693738"/>
            <a:ext cx="4549775" cy="3413125"/>
          </a:xfrm>
          <a:ln/>
        </p:spPr>
      </p:sp>
      <p:sp>
        <p:nvSpPr>
          <p:cNvPr id="331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031"/>
          <p:cNvSpPr>
            <a:spLocks noGrp="1" noChangeArrowheads="1"/>
          </p:cNvSpPr>
          <p:nvPr>
            <p:ph type="sldNum" sz="quarter" idx="5"/>
          </p:nvPr>
        </p:nvSpPr>
        <p:spPr>
          <a:xfrm>
            <a:off x="3886200" y="8686489"/>
            <a:ext cx="2971800" cy="457512"/>
          </a:xfrm>
          <a:prstGeom prst="rect">
            <a:avLst/>
          </a:prstGeom>
          <a:noFill/>
        </p:spPr>
        <p:txBody>
          <a:bodyPr/>
          <a:lstStyle/>
          <a:p>
            <a:fld id="{13AE5841-1D2A-49EE-A0B6-9F71B4ECF87D}" type="slidenum">
              <a:rPr lang="en-US" smtClean="0">
                <a:latin typeface="Times New Roman" charset="0"/>
              </a:rPr>
              <a:pPr/>
              <a:t>126</a:t>
            </a:fld>
            <a:endParaRPr lang="en-US" smtClean="0">
              <a:latin typeface="Times New Roman" charset="0"/>
            </a:endParaRPr>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031"/>
          <p:cNvSpPr>
            <a:spLocks noGrp="1" noChangeArrowheads="1"/>
          </p:cNvSpPr>
          <p:nvPr>
            <p:ph type="sldNum" sz="quarter" idx="5"/>
          </p:nvPr>
        </p:nvSpPr>
        <p:spPr>
          <a:xfrm>
            <a:off x="3886200" y="8686489"/>
            <a:ext cx="2971800" cy="457512"/>
          </a:xfrm>
          <a:prstGeom prst="rect">
            <a:avLst/>
          </a:prstGeom>
          <a:noFill/>
        </p:spPr>
        <p:txBody>
          <a:bodyPr/>
          <a:lstStyle/>
          <a:p>
            <a:fld id="{817FAA8A-7059-4012-8FD8-3C68BAC832FE}" type="slidenum">
              <a:rPr lang="en-US" smtClean="0">
                <a:latin typeface="Times New Roman" charset="0"/>
              </a:rPr>
              <a:pPr/>
              <a:t>127</a:t>
            </a:fld>
            <a:endParaRPr lang="en-US" smtClean="0">
              <a:latin typeface="Times New Roman" charset="0"/>
            </a:endParaRPr>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031"/>
          <p:cNvSpPr>
            <a:spLocks noGrp="1" noChangeArrowheads="1"/>
          </p:cNvSpPr>
          <p:nvPr>
            <p:ph type="sldNum" sz="quarter" idx="5"/>
          </p:nvPr>
        </p:nvSpPr>
        <p:spPr>
          <a:xfrm>
            <a:off x="3886200" y="8686489"/>
            <a:ext cx="2971800" cy="457512"/>
          </a:xfrm>
          <a:prstGeom prst="rect">
            <a:avLst/>
          </a:prstGeom>
          <a:noFill/>
        </p:spPr>
        <p:txBody>
          <a:bodyPr/>
          <a:lstStyle/>
          <a:p>
            <a:fld id="{143DA182-D016-4994-AC11-DA9D02FB14F7}" type="slidenum">
              <a:rPr lang="en-US" smtClean="0">
                <a:latin typeface="Times New Roman" charset="0"/>
              </a:rPr>
              <a:pPr/>
              <a:t>128</a:t>
            </a:fld>
            <a:endParaRPr lang="en-US" smtClean="0">
              <a:latin typeface="Times New Roman" charset="0"/>
            </a:endParaRPr>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031"/>
          <p:cNvSpPr>
            <a:spLocks noGrp="1" noChangeArrowheads="1"/>
          </p:cNvSpPr>
          <p:nvPr>
            <p:ph type="sldNum" sz="quarter" idx="5"/>
          </p:nvPr>
        </p:nvSpPr>
        <p:spPr>
          <a:xfrm>
            <a:off x="3886200" y="8686489"/>
            <a:ext cx="2971800" cy="457512"/>
          </a:xfrm>
          <a:prstGeom prst="rect">
            <a:avLst/>
          </a:prstGeom>
          <a:noFill/>
        </p:spPr>
        <p:txBody>
          <a:bodyPr/>
          <a:lstStyle/>
          <a:p>
            <a:fld id="{143DA182-D016-4994-AC11-DA9D02FB14F7}" type="slidenum">
              <a:rPr lang="en-US" smtClean="0">
                <a:latin typeface="Times New Roman" charset="0"/>
              </a:rPr>
              <a:pPr/>
              <a:t>129</a:t>
            </a:fld>
            <a:endParaRPr lang="en-US" smtClean="0">
              <a:latin typeface="Times New Roman" charset="0"/>
            </a:endParaRPr>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Rot="1" noChangeAspect="1" noChangeArrowheads="1" noTextEdit="1"/>
          </p:cNvSpPr>
          <p:nvPr>
            <p:ph type="sldImg"/>
          </p:nvPr>
        </p:nvSpPr>
        <p:spPr>
          <a:xfrm>
            <a:off x="1154113" y="693738"/>
            <a:ext cx="4549775" cy="3413125"/>
          </a:xfrm>
          <a:ln/>
        </p:spPr>
      </p:sp>
      <p:sp>
        <p:nvSpPr>
          <p:cNvPr id="331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1031"/>
          <p:cNvSpPr>
            <a:spLocks noGrp="1" noChangeArrowheads="1"/>
          </p:cNvSpPr>
          <p:nvPr>
            <p:ph type="sldNum" sz="quarter" idx="5"/>
          </p:nvPr>
        </p:nvSpPr>
        <p:spPr>
          <a:xfrm>
            <a:off x="3886200" y="8686489"/>
            <a:ext cx="2971800" cy="457512"/>
          </a:xfrm>
          <a:prstGeom prst="rect">
            <a:avLst/>
          </a:prstGeom>
          <a:noFill/>
        </p:spPr>
        <p:txBody>
          <a:bodyPr/>
          <a:lstStyle/>
          <a:p>
            <a:fld id="{792F446B-5565-418D-997D-C7C158FBEFDA}" type="slidenum">
              <a:rPr lang="en-US" smtClean="0">
                <a:latin typeface="Times New Roman" charset="0"/>
              </a:rPr>
              <a:pPr/>
              <a:t>131</a:t>
            </a:fld>
            <a:endParaRPr lang="en-US" smtClean="0">
              <a:latin typeface="Times New Roman" charset="0"/>
            </a:endParaRPr>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031"/>
          <p:cNvSpPr>
            <a:spLocks noGrp="1" noChangeArrowheads="1"/>
          </p:cNvSpPr>
          <p:nvPr>
            <p:ph type="sldNum" sz="quarter" idx="5"/>
          </p:nvPr>
        </p:nvSpPr>
        <p:spPr>
          <a:xfrm>
            <a:off x="3886200" y="8686489"/>
            <a:ext cx="2971800" cy="457512"/>
          </a:xfrm>
          <a:prstGeom prst="rect">
            <a:avLst/>
          </a:prstGeom>
          <a:noFill/>
        </p:spPr>
        <p:txBody>
          <a:bodyPr/>
          <a:lstStyle/>
          <a:p>
            <a:fld id="{806EF655-E973-45F7-ADED-E570A465409C}" type="slidenum">
              <a:rPr lang="en-US" smtClean="0">
                <a:latin typeface="Times New Roman" charset="0"/>
              </a:rPr>
              <a:pPr/>
              <a:t>132</a:t>
            </a:fld>
            <a:endParaRPr lang="en-US" smtClean="0">
              <a:latin typeface="Times New Roman" charset="0"/>
            </a:endParaRPr>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pPr eaLnBrk="1" hangingPunct="1"/>
            <a:endParaRPr lang="en-US" dirty="0" smtClean="0">
              <a:latin typeface="Times New Roman"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1031"/>
          <p:cNvSpPr>
            <a:spLocks noGrp="1" noChangeArrowheads="1"/>
          </p:cNvSpPr>
          <p:nvPr>
            <p:ph type="sldNum" sz="quarter" idx="5"/>
          </p:nvPr>
        </p:nvSpPr>
        <p:spPr>
          <a:xfrm>
            <a:off x="3886200" y="8686489"/>
            <a:ext cx="2971800" cy="457512"/>
          </a:xfrm>
          <a:prstGeom prst="rect">
            <a:avLst/>
          </a:prstGeom>
          <a:noFill/>
        </p:spPr>
        <p:txBody>
          <a:bodyPr/>
          <a:lstStyle/>
          <a:p>
            <a:fld id="{41D9460D-043A-4E7B-905B-224B4CD3E859}" type="slidenum">
              <a:rPr lang="en-US" smtClean="0">
                <a:latin typeface="Times New Roman" charset="0"/>
              </a:rPr>
              <a:pPr/>
              <a:t>18</a:t>
            </a:fld>
            <a:endParaRPr lang="en-US" smtClean="0">
              <a:latin typeface="Times New Roman" charset="0"/>
            </a:endParaRPr>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pPr eaLnBrk="1" hangingPunct="1"/>
            <a:endParaRPr lang="en-US" smtClean="0">
              <a:latin typeface="Times New Roman"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4113" y="693738"/>
            <a:ext cx="4549775" cy="3413125"/>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4113" y="693738"/>
            <a:ext cx="4549775" cy="3413125"/>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4113" y="693738"/>
            <a:ext cx="4549775" cy="3413125"/>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4113" y="693738"/>
            <a:ext cx="4549775" cy="3413125"/>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4113" y="693738"/>
            <a:ext cx="4549775" cy="3413125"/>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Rot="1" noChangeAspect="1" noChangeArrowheads="1" noTextEdit="1"/>
          </p:cNvSpPr>
          <p:nvPr>
            <p:ph type="sldImg"/>
          </p:nvPr>
        </p:nvSpPr>
        <p:spPr>
          <a:xfrm>
            <a:off x="1154113" y="693738"/>
            <a:ext cx="4549775" cy="3413125"/>
          </a:xfrm>
          <a:ln/>
        </p:spPr>
      </p:sp>
      <p:sp>
        <p:nvSpPr>
          <p:cNvPr id="347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Rot="1" noChangeAspect="1" noChangeArrowheads="1" noTextEdit="1"/>
          </p:cNvSpPr>
          <p:nvPr>
            <p:ph type="sldImg"/>
          </p:nvPr>
        </p:nvSpPr>
        <p:spPr>
          <a:xfrm>
            <a:off x="1154113" y="693738"/>
            <a:ext cx="4549775" cy="3413125"/>
          </a:xfrm>
          <a:ln/>
        </p:spPr>
      </p:sp>
      <p:sp>
        <p:nvSpPr>
          <p:cNvPr id="350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p:cNvSpPr>
            <a:spLocks noGrp="1" noRot="1" noChangeAspect="1" noChangeArrowheads="1" noTextEdit="1"/>
          </p:cNvSpPr>
          <p:nvPr>
            <p:ph type="sldImg"/>
          </p:nvPr>
        </p:nvSpPr>
        <p:spPr>
          <a:xfrm>
            <a:off x="1154113" y="693738"/>
            <a:ext cx="4549775" cy="3413125"/>
          </a:xfrm>
          <a:ln/>
        </p:spPr>
      </p:sp>
      <p:sp>
        <p:nvSpPr>
          <p:cNvPr id="354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2"/>
          <p:cNvSpPr>
            <a:spLocks noGrp="1" noRot="1" noChangeAspect="1" noChangeArrowheads="1" noTextEdit="1"/>
          </p:cNvSpPr>
          <p:nvPr>
            <p:ph type="sldImg"/>
          </p:nvPr>
        </p:nvSpPr>
        <p:spPr>
          <a:xfrm>
            <a:off x="1154113" y="693738"/>
            <a:ext cx="4549775" cy="3413125"/>
          </a:xfrm>
          <a:ln/>
        </p:spPr>
      </p:sp>
      <p:sp>
        <p:nvSpPr>
          <p:cNvPr id="359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031"/>
          <p:cNvSpPr>
            <a:spLocks noGrp="1" noChangeArrowheads="1"/>
          </p:cNvSpPr>
          <p:nvPr>
            <p:ph type="sldNum" sz="quarter" idx="5"/>
          </p:nvPr>
        </p:nvSpPr>
        <p:spPr>
          <a:xfrm>
            <a:off x="3886200" y="8686800"/>
            <a:ext cx="2971800" cy="457200"/>
          </a:xfrm>
          <a:prstGeom prst="rect">
            <a:avLst/>
          </a:prstGeom>
          <a:noFill/>
        </p:spPr>
        <p:txBody>
          <a:bodyPr lIns="86493" tIns="43247" rIns="86493" bIns="43247"/>
          <a:lstStyle/>
          <a:p>
            <a:fld id="{AD56EFD9-406A-414A-B1BA-7C003FB6CD65}" type="slidenum">
              <a:rPr lang="en-US" smtClean="0">
                <a:solidFill>
                  <a:srgbClr val="000000"/>
                </a:solidFill>
                <a:latin typeface="Times New Roman" pitchFamily="18" charset="0"/>
              </a:rPr>
              <a:pPr/>
              <a:t>142</a:t>
            </a:fld>
            <a:endParaRPr lang="en-US" smtClean="0">
              <a:solidFill>
                <a:srgbClr val="000000"/>
              </a:solidFill>
              <a:latin typeface="Times New Roman" pitchFamily="18" charset="0"/>
            </a:endParaRPr>
          </a:p>
        </p:txBody>
      </p:sp>
      <p:sp>
        <p:nvSpPr>
          <p:cNvPr id="36867" name="Rectangle 1026"/>
          <p:cNvSpPr>
            <a:spLocks noGrp="1" noRot="1" noChangeAspect="1" noChangeArrowheads="1" noTextEdit="1"/>
          </p:cNvSpPr>
          <p:nvPr>
            <p:ph type="sldImg"/>
          </p:nvPr>
        </p:nvSpPr>
        <p:spPr>
          <a:ln/>
        </p:spPr>
      </p:sp>
      <p:sp>
        <p:nvSpPr>
          <p:cNvPr id="36868" name="Rectangle 1027"/>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Same Side Corner Rectangle 6"/>
          <p:cNvSpPr/>
          <p:nvPr/>
        </p:nvSpPr>
        <p:spPr>
          <a:xfrm flipV="1">
            <a:off x="228600" y="4724400"/>
            <a:ext cx="8686800" cy="1828800"/>
          </a:xfrm>
          <a:prstGeom prst="round2SameRect">
            <a:avLst>
              <a:gd name="adj1" fmla="val 10784"/>
              <a:gd name="adj2" fmla="val 0"/>
            </a:avLst>
          </a:prstGeom>
          <a:solidFill>
            <a:schemeClr val="tx2"/>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 Same Side Corner Rectangle 7"/>
          <p:cNvSpPr/>
          <p:nvPr/>
        </p:nvSpPr>
        <p:spPr>
          <a:xfrm>
            <a:off x="228600" y="228600"/>
            <a:ext cx="8686800" cy="4419600"/>
          </a:xfrm>
          <a:prstGeom prst="round2SameRect">
            <a:avLst>
              <a:gd name="adj1" fmla="val 2821"/>
              <a:gd name="adj2" fmla="val 0"/>
            </a:avLst>
          </a:prstGeom>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ctrTitle"/>
          </p:nvPr>
        </p:nvSpPr>
        <p:spPr>
          <a:xfrm>
            <a:off x="609600" y="533400"/>
            <a:ext cx="7924800" cy="3886201"/>
          </a:xfrm>
        </p:spPr>
        <p:txBody>
          <a:bodyPr>
            <a:normAutofit/>
          </a:bodyPr>
          <a:lstStyle>
            <a:lvl1pPr algn="ctr">
              <a:defRPr sz="4800">
                <a:effectLst/>
              </a:defRPr>
            </a:lvl1pPr>
          </a:lstStyle>
          <a:p>
            <a:r>
              <a:rPr lang="en-US" smtClean="0"/>
              <a:t>Click to edit Master title style</a:t>
            </a:r>
            <a:endParaRPr lang="en-US" dirty="0"/>
          </a:p>
        </p:txBody>
      </p:sp>
      <p:sp>
        <p:nvSpPr>
          <p:cNvPr id="3" name="Rectangle 2"/>
          <p:cNvSpPr>
            <a:spLocks noGrp="1"/>
          </p:cNvSpPr>
          <p:nvPr>
            <p:ph type="subTitle" idx="1"/>
          </p:nvPr>
        </p:nvSpPr>
        <p:spPr>
          <a:xfrm>
            <a:off x="304800" y="4800600"/>
            <a:ext cx="8534400" cy="1600200"/>
          </a:xfrm>
        </p:spPr>
        <p:txBody>
          <a:bodyPr anchor="ctr">
            <a:normAutofit/>
          </a:bodyPr>
          <a:lstStyle>
            <a:lvl1pPr marL="0" indent="0" algn="ctr">
              <a:buNone/>
              <a:defRPr sz="2800">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Rectangle 3"/>
          <p:cNvSpPr>
            <a:spLocks noGrp="1"/>
          </p:cNvSpPr>
          <p:nvPr>
            <p:ph type="dt" sz="half" idx="10"/>
          </p:nvPr>
        </p:nvSpPr>
        <p:spPr>
          <a:xfrm>
            <a:off x="228600" y="6553200"/>
            <a:ext cx="2133600" cy="287782"/>
          </a:xfrm>
        </p:spPr>
        <p:txBody>
          <a:bodyPr/>
          <a:lstStyle/>
          <a:p>
            <a:endParaRPr lang="en-US"/>
          </a:p>
        </p:txBody>
      </p:sp>
      <p:sp>
        <p:nvSpPr>
          <p:cNvPr id="5" name="Rectangle 4"/>
          <p:cNvSpPr>
            <a:spLocks noGrp="1"/>
          </p:cNvSpPr>
          <p:nvPr>
            <p:ph type="ftr" sz="quarter" idx="11"/>
          </p:nvPr>
        </p:nvSpPr>
        <p:spPr>
          <a:xfrm>
            <a:off x="2895600" y="6553200"/>
            <a:ext cx="3429000" cy="287782"/>
          </a:xfrm>
        </p:spPr>
        <p:txBody>
          <a:bodyPr/>
          <a:lstStyle/>
          <a:p>
            <a:endParaRPr lang="en-US"/>
          </a:p>
        </p:txBody>
      </p:sp>
      <p:sp>
        <p:nvSpPr>
          <p:cNvPr id="6" name="Rectangle 5"/>
          <p:cNvSpPr>
            <a:spLocks noGrp="1"/>
          </p:cNvSpPr>
          <p:nvPr>
            <p:ph type="sldNum" sz="quarter" idx="12"/>
          </p:nvPr>
        </p:nvSpPr>
        <p:spPr>
          <a:xfrm>
            <a:off x="6858000" y="6553200"/>
            <a:ext cx="2057400" cy="287782"/>
          </a:xfrm>
        </p:spPr>
        <p:txBody>
          <a:bodyPr/>
          <a:lstStyle/>
          <a:p>
            <a:fld id="{6FE1FFAD-17EA-40C5-A27F-1720C84B5737}" type="slidenum">
              <a:rPr lang="en-US" smtClean="0"/>
              <a:pPr/>
              <a:t>‹#›</a:t>
            </a:fld>
            <a:endParaRPr lang="en-US"/>
          </a:p>
        </p:txBody>
      </p:sp>
      <p:pic>
        <p:nvPicPr>
          <p:cNvPr id="10" name="Content Placeholder 3" descr="AG_329CVU.jpg"/>
          <p:cNvPicPr>
            <a:picLocks noChangeAspect="1"/>
          </p:cNvPicPr>
          <p:nvPr>
            <p:custDataLst>
              <p:tags r:id="rId1"/>
            </p:custDataLst>
          </p:nvPr>
        </p:nvPicPr>
        <p:blipFill>
          <a:blip r:embed="rId3" cstate="print"/>
          <a:stretch>
            <a:fillRect/>
          </a:stretch>
        </p:blipFill>
        <p:spPr>
          <a:xfrm>
            <a:off x="6553200" y="6592172"/>
            <a:ext cx="2362200" cy="23544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a:p>
        </p:txBody>
      </p:sp>
      <p:sp>
        <p:nvSpPr>
          <p:cNvPr id="3" name="Rectangle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dt" sz="half" idx="10"/>
          </p:nvPr>
        </p:nvSpPr>
        <p:spPr/>
        <p:txBody>
          <a:bodyPr/>
          <a:lstStyle/>
          <a:p>
            <a:endParaRPr lang="en-US"/>
          </a:p>
        </p:txBody>
      </p:sp>
      <p:sp>
        <p:nvSpPr>
          <p:cNvPr id="5" name="Rectangle 4"/>
          <p:cNvSpPr>
            <a:spLocks noGrp="1"/>
          </p:cNvSpPr>
          <p:nvPr>
            <p:ph type="ftr" sz="quarter" idx="11"/>
          </p:nvPr>
        </p:nvSpPr>
        <p:spPr/>
        <p:txBody>
          <a:bodyPr/>
          <a:lstStyle/>
          <a:p>
            <a:endParaRPr lang="en-US"/>
          </a:p>
        </p:txBody>
      </p:sp>
      <p:sp>
        <p:nvSpPr>
          <p:cNvPr id="6" name="Rectangle 5"/>
          <p:cNvSpPr>
            <a:spLocks noGrp="1"/>
          </p:cNvSpPr>
          <p:nvPr>
            <p:ph type="sldNum" sz="quarter" idx="12"/>
          </p:nvPr>
        </p:nvSpPr>
        <p:spPr/>
        <p:txBody>
          <a:bodyPr/>
          <a:lstStyle/>
          <a:p>
            <a:fld id="{6EBF78B4-0351-4F86-81BA-2BFB18BFC42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3" name="Rectangle 2"/>
          <p:cNvSpPr>
            <a:spLocks noGrp="1"/>
          </p:cNvSpPr>
          <p:nvPr>
            <p:ph type="body" orient="vert" idx="1"/>
          </p:nvPr>
        </p:nvSpPr>
        <p:spPr>
          <a:xfrm>
            <a:off x="457200" y="274638"/>
            <a:ext cx="6400800" cy="6049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p:cNvSpPr>
          <p:nvPr>
            <p:ph type="dt" sz="half" idx="10"/>
          </p:nvPr>
        </p:nvSpPr>
        <p:spPr/>
        <p:txBody>
          <a:bodyPr/>
          <a:lstStyle/>
          <a:p>
            <a:endParaRPr lang="en-US"/>
          </a:p>
        </p:txBody>
      </p:sp>
      <p:sp>
        <p:nvSpPr>
          <p:cNvPr id="5" name="Rectangle 4"/>
          <p:cNvSpPr>
            <a:spLocks noGrp="1"/>
          </p:cNvSpPr>
          <p:nvPr>
            <p:ph type="ftr" sz="quarter" idx="11"/>
          </p:nvPr>
        </p:nvSpPr>
        <p:spPr/>
        <p:txBody>
          <a:bodyPr/>
          <a:lstStyle/>
          <a:p>
            <a:endParaRPr lang="en-US"/>
          </a:p>
        </p:txBody>
      </p:sp>
      <p:sp>
        <p:nvSpPr>
          <p:cNvPr id="6" name="Rectangle 5"/>
          <p:cNvSpPr>
            <a:spLocks noGrp="1"/>
          </p:cNvSpPr>
          <p:nvPr>
            <p:ph type="sldNum" sz="quarter" idx="12"/>
          </p:nvPr>
        </p:nvSpPr>
        <p:spPr/>
        <p:txBody>
          <a:bodyPr/>
          <a:lstStyle/>
          <a:p>
            <a:fld id="{F4E2A2E4-189E-41F9-86E8-41D06DBD3161}" type="slidenum">
              <a:rPr lang="en-US" smtClean="0"/>
              <a:pPr/>
              <a:t>‹#›</a:t>
            </a:fld>
            <a:endParaRPr lang="en-US"/>
          </a:p>
        </p:txBody>
      </p:sp>
      <p:sp>
        <p:nvSpPr>
          <p:cNvPr id="7" name="Round Same Side Corner Rectangle 6"/>
          <p:cNvSpPr/>
          <p:nvPr/>
        </p:nvSpPr>
        <p:spPr>
          <a:xfrm rot="5400000">
            <a:off x="4862513" y="2300287"/>
            <a:ext cx="6096000" cy="1952625"/>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orient="vert"/>
          </p:nvPr>
        </p:nvSpPr>
        <p:spPr>
          <a:xfrm>
            <a:off x="7029450" y="274638"/>
            <a:ext cx="1752600" cy="5973762"/>
          </a:xfrm>
        </p:spPr>
        <p:txBody>
          <a:bodyPr vert="eaVert"/>
          <a:lstStyle>
            <a:lvl1pPr>
              <a:defRPr>
                <a:solidFill>
                  <a:srgbClr val="FFFFFF"/>
                </a:solidFill>
              </a:defRPr>
            </a:lvl1pPr>
          </a:lstStyle>
          <a:p>
            <a:r>
              <a:rPr lang="en-US" smtClean="0"/>
              <a:t>Click to edit Master title style</a:t>
            </a:r>
            <a:endParaRPr lang="en-US" dirty="0"/>
          </a:p>
        </p:txBody>
      </p:sp>
      <p:cxnSp>
        <p:nvCxnSpPr>
          <p:cNvPr id="8" name="Straight Connector 7"/>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pic>
        <p:nvPicPr>
          <p:cNvPr id="9" name="Content Placeholder 3" descr="AG_329CVU.jpg"/>
          <p:cNvPicPr>
            <a:picLocks noChangeAspect="1"/>
          </p:cNvPicPr>
          <p:nvPr/>
        </p:nvPicPr>
        <p:blipFill>
          <a:blip r:embed="rId2" cstate="print"/>
          <a:stretch>
            <a:fillRect/>
          </a:stretch>
        </p:blipFill>
        <p:spPr>
          <a:xfrm>
            <a:off x="6553200" y="6592172"/>
            <a:ext cx="2362200" cy="235448"/>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CCE132-A9E4-47E6-9B16-9A2E23E7345F}"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685800" y="1981200"/>
            <a:ext cx="3810000" cy="4114800"/>
          </a:xfrm>
        </p:spPr>
        <p:txBody>
          <a:bodyPr rtlCol="0">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srgbClr val="BDA46C"/>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srgbClr val="BDA46C"/>
              </a:solidFill>
            </a:endParaRPr>
          </a:p>
        </p:txBody>
      </p:sp>
      <p:sp>
        <p:nvSpPr>
          <p:cNvPr id="7" name="Slide Number Placeholder 5"/>
          <p:cNvSpPr>
            <a:spLocks noGrp="1"/>
          </p:cNvSpPr>
          <p:nvPr>
            <p:ph type="sldNum" sz="quarter" idx="12"/>
          </p:nvPr>
        </p:nvSpPr>
        <p:spPr/>
        <p:txBody>
          <a:bodyPr/>
          <a:lstStyle>
            <a:lvl1pPr>
              <a:defRPr/>
            </a:lvl1pPr>
          </a:lstStyle>
          <a:p>
            <a:pPr>
              <a:defRPr/>
            </a:pPr>
            <a:fld id="{391B969A-2B4B-4DEC-8141-6F625A5EE9A5}" type="slidenum">
              <a:rPr lang="en-US">
                <a:solidFill>
                  <a:srgbClr val="BDA46C"/>
                </a:solidFill>
              </a:rPr>
              <a:pPr>
                <a:defRPr/>
              </a:pPr>
              <a:t>‹#›</a:t>
            </a:fld>
            <a:endParaRPr lang="en-US">
              <a:solidFill>
                <a:srgbClr val="BDA46C"/>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rtlCol="0">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600B1DB-C219-455B-A074-846795D55DE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BDA46C"/>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BDA46C"/>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1B248D3-4223-40B0-B77E-EF3F0F861580}" type="slidenum">
              <a:rPr lang="en-US">
                <a:solidFill>
                  <a:srgbClr val="BDA46C"/>
                </a:solidFill>
              </a:rPr>
              <a:pPr>
                <a:defRPr/>
              </a:pPr>
              <a:t>‹#›</a:t>
            </a:fld>
            <a:endParaRPr lang="en-US" dirty="0">
              <a:solidFill>
                <a:srgbClr val="BDA46C"/>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810000" cy="4114800"/>
          </a:xfrm>
        </p:spPr>
        <p:txBody>
          <a:bodyPr/>
          <a:lstStyle/>
          <a:p>
            <a:pPr lvl="0"/>
            <a:endParaRPr lang="en-US" noProof="0" dirty="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BDA46C"/>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BDA46C"/>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4C4DB81-96B3-4FF0-BAC6-D1E4EDF7487C}" type="slidenum">
              <a:rPr lang="en-US">
                <a:solidFill>
                  <a:srgbClr val="BDA46C"/>
                </a:solidFill>
              </a:rPr>
              <a:pPr>
                <a:defRPr/>
              </a:pPr>
              <a:t>‹#›</a:t>
            </a:fld>
            <a:endParaRPr lang="en-US" dirty="0">
              <a:solidFill>
                <a:srgbClr val="BDA46C"/>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1981200"/>
            <a:ext cx="7772400" cy="4114800"/>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BDA46C"/>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BDA46C"/>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68B82A3-C116-4705-B76C-DE05FB3C8DBF}" type="slidenum">
              <a:rPr lang="en-US">
                <a:solidFill>
                  <a:srgbClr val="BDA46C"/>
                </a:solidFill>
              </a:rPr>
              <a:pPr>
                <a:defRPr/>
              </a:pPr>
              <a:t>‹#›</a:t>
            </a:fld>
            <a:endParaRPr lang="en-US" dirty="0">
              <a:solidFill>
                <a:srgbClr val="BDA46C"/>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BDA46C"/>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BDA46C"/>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E56B745-8259-488D-A198-59E987161774}" type="slidenum">
              <a:rPr lang="en-US">
                <a:solidFill>
                  <a:srgbClr val="BDA46C"/>
                </a:solidFill>
              </a:rPr>
              <a:pPr>
                <a:defRPr/>
              </a:pPr>
              <a:t>‹#›</a:t>
            </a:fld>
            <a:endParaRPr lang="en-US" dirty="0">
              <a:solidFill>
                <a:srgbClr val="BDA46C"/>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srgbClr val="BDA46C"/>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solidFill>
                <a:srgbClr val="BDA46C"/>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DE6A54F3-17EB-41C8-8101-56D9EF251FC6}" type="slidenum">
              <a:rPr lang="en-US">
                <a:solidFill>
                  <a:srgbClr val="BDA46C"/>
                </a:solidFill>
              </a:rPr>
              <a:pPr>
                <a:defRPr/>
              </a:pPr>
              <a:t>‹#›</a:t>
            </a:fld>
            <a:endParaRPr lang="en-US" dirty="0">
              <a:solidFill>
                <a:srgbClr val="BDA46C"/>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dirty="0"/>
          </a:p>
        </p:txBody>
      </p:sp>
      <p:sp>
        <p:nvSpPr>
          <p:cNvPr id="3" name="Rectangle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dt" sz="half" idx="10"/>
          </p:nvPr>
        </p:nvSpPr>
        <p:spPr/>
        <p:txBody>
          <a:bodyPr/>
          <a:lstStyle/>
          <a:p>
            <a:endParaRPr lang="en-US"/>
          </a:p>
        </p:txBody>
      </p:sp>
      <p:sp>
        <p:nvSpPr>
          <p:cNvPr id="5" name="Rectangle 4"/>
          <p:cNvSpPr>
            <a:spLocks noGrp="1"/>
          </p:cNvSpPr>
          <p:nvPr>
            <p:ph type="ftr" sz="quarter" idx="11"/>
          </p:nvPr>
        </p:nvSpPr>
        <p:spPr/>
        <p:txBody>
          <a:bodyPr/>
          <a:lstStyle/>
          <a:p>
            <a:endParaRPr lang="en-US"/>
          </a:p>
        </p:txBody>
      </p:sp>
      <p:sp>
        <p:nvSpPr>
          <p:cNvPr id="6" name="Rectangle 5"/>
          <p:cNvSpPr>
            <a:spLocks noGrp="1"/>
          </p:cNvSpPr>
          <p:nvPr>
            <p:ph type="sldNum" sz="quarter" idx="12"/>
          </p:nvPr>
        </p:nvSpPr>
        <p:spPr/>
        <p:txBody>
          <a:bodyPr/>
          <a:lstStyle/>
          <a:p>
            <a:fld id="{90C79613-3883-408B-A6AD-A4629F5F2628}"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dirty="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BDA46C"/>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BDA46C"/>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769720-4773-4CDA-9841-F5C8475EC5AA}" type="slidenum">
              <a:rPr lang="en-US">
                <a:solidFill>
                  <a:srgbClr val="BDA46C"/>
                </a:solidFill>
              </a:rPr>
              <a:pPr>
                <a:defRPr/>
              </a:pPr>
              <a:t>‹#›</a:t>
            </a:fld>
            <a:endParaRPr lang="en-US" dirty="0">
              <a:solidFill>
                <a:srgbClr val="BDA46C"/>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Round Same Side Corner Rectangle 7"/>
          <p:cNvSpPr/>
          <p:nvPr/>
        </p:nvSpPr>
        <p:spPr>
          <a:xfrm>
            <a:off x="228600" y="228600"/>
            <a:ext cx="8686800" cy="4953000"/>
          </a:xfrm>
          <a:prstGeom prst="round2SameRect">
            <a:avLst>
              <a:gd name="adj1" fmla="val 2821"/>
              <a:gd name="adj2" fmla="val 0"/>
            </a:avLst>
          </a:prstGeom>
          <a:solidFill>
            <a:schemeClr val="tx2"/>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p:cNvSpPr/>
          <p:nvPr/>
        </p:nvSpPr>
        <p:spPr>
          <a:xfrm flipV="1">
            <a:off x="228600" y="5257800"/>
            <a:ext cx="8686800" cy="1295400"/>
          </a:xfrm>
          <a:prstGeom prst="round2SameRect">
            <a:avLst>
              <a:gd name="adj1" fmla="val 10784"/>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685800" y="838200"/>
            <a:ext cx="7772400" cy="4191000"/>
          </a:xfrm>
        </p:spPr>
        <p:txBody>
          <a:bodyPr anchor="ctr"/>
          <a:lstStyle>
            <a:lvl1pPr algn="ctr">
              <a:defRPr sz="4800" b="0" cap="none" baseline="0">
                <a:solidFill>
                  <a:schemeClr val="bg2"/>
                </a:solidFill>
                <a:effectLst/>
              </a:defRPr>
            </a:lvl1pPr>
          </a:lstStyle>
          <a:p>
            <a:r>
              <a:rPr lang="en-US" smtClean="0"/>
              <a:t>Click to edit Master title style</a:t>
            </a:r>
            <a:endParaRPr lang="en-US" dirty="0"/>
          </a:p>
        </p:txBody>
      </p:sp>
      <p:sp>
        <p:nvSpPr>
          <p:cNvPr id="3" name="Rectangle 2"/>
          <p:cNvSpPr>
            <a:spLocks noGrp="1"/>
          </p:cNvSpPr>
          <p:nvPr>
            <p:ph type="body" idx="1"/>
          </p:nvPr>
        </p:nvSpPr>
        <p:spPr>
          <a:xfrm>
            <a:off x="722313" y="5410200"/>
            <a:ext cx="7772400" cy="1042987"/>
          </a:xfrm>
        </p:spPr>
        <p:txBody>
          <a:bodyPr anchor="ctr">
            <a:normAutofit/>
          </a:bodyPr>
          <a:lstStyle>
            <a:lvl1pPr marL="0" indent="0" algn="ctr">
              <a:buNone/>
              <a:defRPr sz="28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Rectangle 3"/>
          <p:cNvSpPr>
            <a:spLocks noGrp="1"/>
          </p:cNvSpPr>
          <p:nvPr>
            <p:ph type="dt" sz="half" idx="10"/>
          </p:nvPr>
        </p:nvSpPr>
        <p:spPr/>
        <p:txBody>
          <a:bodyPr/>
          <a:lstStyle/>
          <a:p>
            <a:endParaRPr lang="en-US"/>
          </a:p>
        </p:txBody>
      </p:sp>
      <p:sp>
        <p:nvSpPr>
          <p:cNvPr id="5" name="Rectangle 4"/>
          <p:cNvSpPr>
            <a:spLocks noGrp="1"/>
          </p:cNvSpPr>
          <p:nvPr>
            <p:ph type="ftr" sz="quarter" idx="11"/>
          </p:nvPr>
        </p:nvSpPr>
        <p:spPr/>
        <p:txBody>
          <a:bodyPr/>
          <a:lstStyle/>
          <a:p>
            <a:endParaRPr lang="en-US"/>
          </a:p>
        </p:txBody>
      </p:sp>
      <p:sp>
        <p:nvSpPr>
          <p:cNvPr id="6" name="Rectangle 5"/>
          <p:cNvSpPr>
            <a:spLocks noGrp="1"/>
          </p:cNvSpPr>
          <p:nvPr>
            <p:ph type="sldNum" sz="quarter" idx="12"/>
          </p:nvPr>
        </p:nvSpPr>
        <p:spPr/>
        <p:txBody>
          <a:bodyPr/>
          <a:lstStyle/>
          <a:p>
            <a:fld id="{256ADCF5-153B-4F5A-9823-E945A9C16DCC}" type="slidenum">
              <a:rPr lang="en-US" smtClean="0"/>
              <a:pPr/>
              <a:t>‹#›</a:t>
            </a:fld>
            <a:endParaRPr lang="en-US"/>
          </a:p>
        </p:txBody>
      </p:sp>
      <p:pic>
        <p:nvPicPr>
          <p:cNvPr id="9" name="Content Placeholder 3" descr="AG_329CVU.jpg"/>
          <p:cNvPicPr>
            <a:picLocks noChangeAspect="1"/>
          </p:cNvPicPr>
          <p:nvPr>
            <p:custDataLst>
              <p:tags r:id="rId1"/>
            </p:custDataLst>
          </p:nvPr>
        </p:nvPicPr>
        <p:blipFill>
          <a:blip r:embed="rId3" cstate="print"/>
          <a:stretch>
            <a:fillRect/>
          </a:stretch>
        </p:blipFill>
        <p:spPr>
          <a:xfrm>
            <a:off x="6553200" y="6592172"/>
            <a:ext cx="2362200" cy="23544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a:p>
        </p:txBody>
      </p:sp>
      <p:sp>
        <p:nvSpPr>
          <p:cNvPr id="3" name="Rectangle 2"/>
          <p:cNvSpPr>
            <a:spLocks noGrp="1"/>
          </p:cNvSpPr>
          <p:nvPr>
            <p:ph sz="half" idx="1"/>
          </p:nvPr>
        </p:nvSpPr>
        <p:spPr>
          <a:xfrm>
            <a:off x="301752" y="1600200"/>
            <a:ext cx="4160520" cy="475488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p:cNvSpPr>
          <p:nvPr>
            <p:ph sz="half" idx="2"/>
          </p:nvPr>
        </p:nvSpPr>
        <p:spPr>
          <a:xfrm>
            <a:off x="4648200" y="1600200"/>
            <a:ext cx="4160520" cy="475488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p:cNvSpPr>
          <p:nvPr>
            <p:ph type="dt" sz="half" idx="10"/>
          </p:nvPr>
        </p:nvSpPr>
        <p:spPr/>
        <p:txBody>
          <a:bodyPr/>
          <a:lstStyle/>
          <a:p>
            <a:endParaRPr lang="en-US"/>
          </a:p>
        </p:txBody>
      </p:sp>
      <p:sp>
        <p:nvSpPr>
          <p:cNvPr id="6" name="Rectangle 5"/>
          <p:cNvSpPr>
            <a:spLocks noGrp="1"/>
          </p:cNvSpPr>
          <p:nvPr>
            <p:ph type="ftr" sz="quarter" idx="11"/>
          </p:nvPr>
        </p:nvSpPr>
        <p:spPr/>
        <p:txBody>
          <a:bodyPr/>
          <a:lstStyle/>
          <a:p>
            <a:endParaRPr lang="en-US"/>
          </a:p>
        </p:txBody>
      </p:sp>
      <p:sp>
        <p:nvSpPr>
          <p:cNvPr id="7" name="Rectangle 6"/>
          <p:cNvSpPr>
            <a:spLocks noGrp="1"/>
          </p:cNvSpPr>
          <p:nvPr>
            <p:ph type="sldNum" sz="quarter" idx="12"/>
          </p:nvPr>
        </p:nvSpPr>
        <p:spPr/>
        <p:txBody>
          <a:bodyPr/>
          <a:lstStyle/>
          <a:p>
            <a:fld id="{6615E0D5-3204-43BB-984F-23590D9E343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lvl1pPr>
              <a:defRPr/>
            </a:lvl1pPr>
          </a:lstStyle>
          <a:p>
            <a:r>
              <a:rPr lang="en-US" smtClean="0"/>
              <a:t>Click to edit Master title style</a:t>
            </a:r>
            <a:endParaRPr lang="en-US"/>
          </a:p>
        </p:txBody>
      </p:sp>
      <p:sp>
        <p:nvSpPr>
          <p:cNvPr id="3" name="Rectangle 2"/>
          <p:cNvSpPr>
            <a:spLocks noGrp="1"/>
          </p:cNvSpPr>
          <p:nvPr>
            <p:ph type="body" idx="1"/>
          </p:nvPr>
        </p:nvSpPr>
        <p:spPr>
          <a:xfrm>
            <a:off x="301752" y="1535112"/>
            <a:ext cx="4160520" cy="827087"/>
          </a:xfrm>
        </p:spPr>
        <p:txBody>
          <a:bodyPr anchor="ctr">
            <a:normAutofit/>
            <a:scene3d>
              <a:camera prst="orthographicFront"/>
              <a:lightRig rig="flat" dir="tl">
                <a:rot lat="0" lon="0" rev="6600000"/>
              </a:lightRig>
            </a:scene3d>
            <a:sp3d>
              <a:contourClr>
                <a:schemeClr val="accent2">
                  <a:shade val="75000"/>
                </a:schemeClr>
              </a:contourClr>
            </a:sp3d>
          </a:bodyPr>
          <a:lstStyle>
            <a:lvl1pPr marL="0" indent="0" algn="ctr">
              <a:buNone/>
              <a:defRPr lang="en-US" sz="2400" b="0" dirty="0" smtClean="0">
                <a:ln w="11430"/>
                <a:solidFill>
                  <a:schemeClr val="tx2"/>
                </a:solidFill>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Rectangle 3"/>
          <p:cNvSpPr>
            <a:spLocks noGrp="1"/>
          </p:cNvSpPr>
          <p:nvPr>
            <p:ph sz="half" idx="2"/>
          </p:nvPr>
        </p:nvSpPr>
        <p:spPr>
          <a:xfrm>
            <a:off x="301752" y="2373312"/>
            <a:ext cx="41605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p:cNvSpPr>
          <p:nvPr>
            <p:ph type="body" sz="quarter" idx="3"/>
          </p:nvPr>
        </p:nvSpPr>
        <p:spPr>
          <a:xfrm>
            <a:off x="4645024" y="1535112"/>
            <a:ext cx="4160520" cy="827087"/>
          </a:xfrm>
        </p:spPr>
        <p:txBody>
          <a:bodyPr anchor="ctr">
            <a:normAutofit/>
            <a:scene3d>
              <a:camera prst="orthographicFront"/>
              <a:lightRig rig="flat" dir="tl">
                <a:rot lat="0" lon="0" rev="6600000"/>
              </a:lightRig>
            </a:scene3d>
            <a:sp3d>
              <a:contourClr>
                <a:schemeClr val="accent2">
                  <a:shade val="75000"/>
                </a:schemeClr>
              </a:contourClr>
            </a:sp3d>
          </a:bodyPr>
          <a:lstStyle>
            <a:lvl1pPr marL="0" indent="0" algn="ctr">
              <a:buNone/>
              <a:defRPr lang="en-US" sz="2400" b="0" dirty="0" smtClean="0">
                <a:ln w="11430"/>
                <a:solidFill>
                  <a:schemeClr val="tx2"/>
                </a:solidFill>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5"/>
          <p:cNvSpPr>
            <a:spLocks noGrp="1"/>
          </p:cNvSpPr>
          <p:nvPr>
            <p:ph sz="quarter" idx="4"/>
          </p:nvPr>
        </p:nvSpPr>
        <p:spPr>
          <a:xfrm>
            <a:off x="4645024" y="2373312"/>
            <a:ext cx="41605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a:spLocks noGrp="1"/>
          </p:cNvSpPr>
          <p:nvPr>
            <p:ph type="dt" sz="half" idx="10"/>
          </p:nvPr>
        </p:nvSpPr>
        <p:spPr/>
        <p:txBody>
          <a:bodyPr/>
          <a:lstStyle/>
          <a:p>
            <a:endParaRPr lang="en-US"/>
          </a:p>
        </p:txBody>
      </p:sp>
      <p:sp>
        <p:nvSpPr>
          <p:cNvPr id="8" name="Rectangle 7"/>
          <p:cNvSpPr>
            <a:spLocks noGrp="1"/>
          </p:cNvSpPr>
          <p:nvPr>
            <p:ph type="ftr" sz="quarter" idx="11"/>
          </p:nvPr>
        </p:nvSpPr>
        <p:spPr/>
        <p:txBody>
          <a:bodyPr/>
          <a:lstStyle/>
          <a:p>
            <a:endParaRPr lang="en-US"/>
          </a:p>
        </p:txBody>
      </p:sp>
      <p:sp>
        <p:nvSpPr>
          <p:cNvPr id="9" name="Rectangle 8"/>
          <p:cNvSpPr>
            <a:spLocks noGrp="1"/>
          </p:cNvSpPr>
          <p:nvPr>
            <p:ph type="sldNum" sz="quarter" idx="12"/>
          </p:nvPr>
        </p:nvSpPr>
        <p:spPr/>
        <p:txBody>
          <a:bodyPr/>
          <a:lstStyle/>
          <a:p>
            <a:fld id="{2E98BE1A-D849-4F67-9F93-CAB27BFD545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a:p>
        </p:txBody>
      </p:sp>
      <p:sp>
        <p:nvSpPr>
          <p:cNvPr id="3" name="Rectangle 2"/>
          <p:cNvSpPr>
            <a:spLocks noGrp="1"/>
          </p:cNvSpPr>
          <p:nvPr>
            <p:ph type="dt" sz="half" idx="10"/>
          </p:nvPr>
        </p:nvSpPr>
        <p:spPr/>
        <p:txBody>
          <a:bodyPr/>
          <a:lstStyle/>
          <a:p>
            <a:endParaRPr lang="en-US"/>
          </a:p>
        </p:txBody>
      </p:sp>
      <p:sp>
        <p:nvSpPr>
          <p:cNvPr id="4" name="Rectangle 3"/>
          <p:cNvSpPr>
            <a:spLocks noGrp="1"/>
          </p:cNvSpPr>
          <p:nvPr>
            <p:ph type="ftr" sz="quarter" idx="11"/>
          </p:nvPr>
        </p:nvSpPr>
        <p:spPr/>
        <p:txBody>
          <a:bodyPr/>
          <a:lstStyle/>
          <a:p>
            <a:endParaRPr lang="en-US"/>
          </a:p>
        </p:txBody>
      </p:sp>
      <p:sp>
        <p:nvSpPr>
          <p:cNvPr id="5" name="Rectangle 4"/>
          <p:cNvSpPr>
            <a:spLocks noGrp="1"/>
          </p:cNvSpPr>
          <p:nvPr>
            <p:ph type="sldNum" sz="quarter" idx="12"/>
          </p:nvPr>
        </p:nvSpPr>
        <p:spPr/>
        <p:txBody>
          <a:bodyPr/>
          <a:lstStyle/>
          <a:p>
            <a:fld id="{57540BAD-7606-4043-983C-75E325F8A6B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a:spLocks noGrp="1"/>
          </p:cNvSpPr>
          <p:nvPr>
            <p:ph type="dt" sz="half" idx="10"/>
          </p:nvPr>
        </p:nvSpPr>
        <p:spPr/>
        <p:txBody>
          <a:bodyPr/>
          <a:lstStyle/>
          <a:p>
            <a:endParaRPr lang="en-US"/>
          </a:p>
        </p:txBody>
      </p:sp>
      <p:sp>
        <p:nvSpPr>
          <p:cNvPr id="3" name="Rectangle 2"/>
          <p:cNvSpPr>
            <a:spLocks noGrp="1"/>
          </p:cNvSpPr>
          <p:nvPr>
            <p:ph type="ftr" sz="quarter" idx="11"/>
          </p:nvPr>
        </p:nvSpPr>
        <p:spPr/>
        <p:txBody>
          <a:bodyPr/>
          <a:lstStyle/>
          <a:p>
            <a:endParaRPr lang="en-US"/>
          </a:p>
        </p:txBody>
      </p:sp>
      <p:sp>
        <p:nvSpPr>
          <p:cNvPr id="4" name="Rectangle 3"/>
          <p:cNvSpPr>
            <a:spLocks noGrp="1"/>
          </p:cNvSpPr>
          <p:nvPr>
            <p:ph type="sldNum" sz="quarter" idx="12"/>
          </p:nvPr>
        </p:nvSpPr>
        <p:spPr/>
        <p:txBody>
          <a:bodyPr/>
          <a:lstStyle/>
          <a:p>
            <a:fld id="{7146B615-A833-4C87-B928-FC58F43D98C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ound Same Side Corner Rectangle 7"/>
          <p:cNvSpPr/>
          <p:nvPr/>
        </p:nvSpPr>
        <p:spPr>
          <a:xfrm>
            <a:off x="228600" y="152400"/>
            <a:ext cx="8686800" cy="12954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304800" y="228600"/>
            <a:ext cx="4495800" cy="1143000"/>
          </a:xfrm>
        </p:spPr>
        <p:txBody>
          <a:bodyPr anchor="ctr"/>
          <a:lstStyle>
            <a:lvl1pPr algn="l">
              <a:defRPr sz="2800" b="0"/>
            </a:lvl1pPr>
          </a:lstStyle>
          <a:p>
            <a:r>
              <a:rPr lang="en-US" smtClean="0"/>
              <a:t>Click to edit Master title style</a:t>
            </a:r>
            <a:endParaRPr lang="en-US" dirty="0"/>
          </a:p>
        </p:txBody>
      </p:sp>
      <p:sp>
        <p:nvSpPr>
          <p:cNvPr id="3" name="Rectangle 2"/>
          <p:cNvSpPr>
            <a:spLocks noGrp="1"/>
          </p:cNvSpPr>
          <p:nvPr>
            <p:ph idx="1"/>
          </p:nvPr>
        </p:nvSpPr>
        <p:spPr>
          <a:xfrm>
            <a:off x="228600" y="1600200"/>
            <a:ext cx="8686800" cy="472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p:cNvSpPr>
          <p:nvPr>
            <p:ph type="dt" sz="half" idx="10"/>
          </p:nvPr>
        </p:nvSpPr>
        <p:spPr/>
        <p:txBody>
          <a:bodyPr/>
          <a:lstStyle/>
          <a:p>
            <a:endParaRPr lang="en-US"/>
          </a:p>
        </p:txBody>
      </p:sp>
      <p:sp>
        <p:nvSpPr>
          <p:cNvPr id="6" name="Rectangle 5"/>
          <p:cNvSpPr>
            <a:spLocks noGrp="1"/>
          </p:cNvSpPr>
          <p:nvPr>
            <p:ph type="ftr" sz="quarter" idx="11"/>
          </p:nvPr>
        </p:nvSpPr>
        <p:spPr/>
        <p:txBody>
          <a:bodyPr/>
          <a:lstStyle/>
          <a:p>
            <a:endParaRPr lang="en-US"/>
          </a:p>
        </p:txBody>
      </p:sp>
      <p:sp>
        <p:nvSpPr>
          <p:cNvPr id="7" name="Rectangle 6"/>
          <p:cNvSpPr>
            <a:spLocks noGrp="1"/>
          </p:cNvSpPr>
          <p:nvPr>
            <p:ph type="sldNum" sz="quarter" idx="12"/>
          </p:nvPr>
        </p:nvSpPr>
        <p:spPr/>
        <p:txBody>
          <a:bodyPr/>
          <a:lstStyle/>
          <a:p>
            <a:fld id="{D842729D-9E28-4CC8-B9AC-2CC141AE1145}" type="slidenum">
              <a:rPr lang="en-US" smtClean="0"/>
              <a:pPr/>
              <a:t>‹#›</a:t>
            </a:fld>
            <a:endParaRPr lang="en-US"/>
          </a:p>
        </p:txBody>
      </p:sp>
      <p:cxnSp>
        <p:nvCxnSpPr>
          <p:cNvPr id="9" name="Straight Connector 8"/>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 useBgFill="1">
        <p:nvSpPr>
          <p:cNvPr id="10" name="Rectangle 9"/>
          <p:cNvSpPr/>
          <p:nvPr/>
        </p:nvSpPr>
        <p:spPr>
          <a:xfrm>
            <a:off x="4876800" y="152400"/>
            <a:ext cx="3581400" cy="12954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967288" y="152400"/>
            <a:ext cx="3400425" cy="1295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a:spLocks noGrp="1"/>
          </p:cNvSpPr>
          <p:nvPr>
            <p:ph type="body" sz="half" idx="2"/>
          </p:nvPr>
        </p:nvSpPr>
        <p:spPr>
          <a:xfrm>
            <a:off x="5105400" y="228600"/>
            <a:ext cx="3200400" cy="1143000"/>
          </a:xfrm>
        </p:spPr>
        <p:txBody>
          <a:bodyPr anchor="ctr">
            <a:normAutofit/>
          </a:bodyPr>
          <a:lstStyle>
            <a:lvl1pPr marL="0" indent="0" algn="l">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12" name="Content Placeholder 3" descr="AG_329CVU.jpg"/>
          <p:cNvPicPr>
            <a:picLocks noChangeAspect="1"/>
          </p:cNvPicPr>
          <p:nvPr/>
        </p:nvPicPr>
        <p:blipFill>
          <a:blip r:embed="rId2" cstate="print"/>
          <a:stretch>
            <a:fillRect/>
          </a:stretch>
        </p:blipFill>
        <p:spPr>
          <a:xfrm>
            <a:off x="6553200" y="6592172"/>
            <a:ext cx="2362200" cy="235448"/>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ound Same Side Corner Rectangle 7"/>
          <p:cNvSpPr/>
          <p:nvPr/>
        </p:nvSpPr>
        <p:spPr>
          <a:xfrm>
            <a:off x="228600" y="152400"/>
            <a:ext cx="8686800" cy="12954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a:spLocks noGrp="1"/>
          </p:cNvSpPr>
          <p:nvPr>
            <p:ph type="pic" idx="1"/>
          </p:nvPr>
        </p:nvSpPr>
        <p:spPr>
          <a:xfrm>
            <a:off x="228600" y="1524000"/>
            <a:ext cx="8686800" cy="4910328"/>
          </a:xfrm>
          <a:solidFill>
            <a:schemeClr val="bg2"/>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Rectangle 4"/>
          <p:cNvSpPr>
            <a:spLocks noGrp="1"/>
          </p:cNvSpPr>
          <p:nvPr>
            <p:ph type="dt" sz="half" idx="10"/>
          </p:nvPr>
        </p:nvSpPr>
        <p:spPr/>
        <p:txBody>
          <a:bodyPr/>
          <a:lstStyle/>
          <a:p>
            <a:endParaRPr lang="en-US"/>
          </a:p>
        </p:txBody>
      </p:sp>
      <p:sp>
        <p:nvSpPr>
          <p:cNvPr id="6" name="Rectangle 5"/>
          <p:cNvSpPr>
            <a:spLocks noGrp="1"/>
          </p:cNvSpPr>
          <p:nvPr>
            <p:ph type="ftr" sz="quarter" idx="11"/>
          </p:nvPr>
        </p:nvSpPr>
        <p:spPr/>
        <p:txBody>
          <a:bodyPr/>
          <a:lstStyle/>
          <a:p>
            <a:endParaRPr lang="en-US"/>
          </a:p>
        </p:txBody>
      </p:sp>
      <p:sp>
        <p:nvSpPr>
          <p:cNvPr id="7" name="Rectangle 6"/>
          <p:cNvSpPr>
            <a:spLocks noGrp="1"/>
          </p:cNvSpPr>
          <p:nvPr>
            <p:ph type="sldNum" sz="quarter" idx="12"/>
          </p:nvPr>
        </p:nvSpPr>
        <p:spPr/>
        <p:txBody>
          <a:bodyPr/>
          <a:lstStyle/>
          <a:p>
            <a:fld id="{B27A0ABB-F77B-4037-8A44-5A0E520BD172}" type="slidenum">
              <a:rPr lang="en-US" smtClean="0"/>
              <a:pPr/>
              <a:t>‹#›</a:t>
            </a:fld>
            <a:endParaRPr lang="en-US"/>
          </a:p>
        </p:txBody>
      </p:sp>
      <p:sp useBgFill="1">
        <p:nvSpPr>
          <p:cNvPr id="9" name="Rectangle 8"/>
          <p:cNvSpPr/>
          <p:nvPr/>
        </p:nvSpPr>
        <p:spPr>
          <a:xfrm>
            <a:off x="4876800" y="152400"/>
            <a:ext cx="3581400" cy="12954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967288" y="152400"/>
            <a:ext cx="3400425" cy="1295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304800" y="228600"/>
            <a:ext cx="4495800" cy="1143000"/>
          </a:xfrm>
        </p:spPr>
        <p:txBody>
          <a:bodyPr anchor="ctr"/>
          <a:lstStyle>
            <a:lvl1pPr algn="l">
              <a:defRPr sz="2800" b="0"/>
            </a:lvl1pPr>
          </a:lstStyle>
          <a:p>
            <a:r>
              <a:rPr lang="en-US" smtClean="0"/>
              <a:t>Click to edit Master title style</a:t>
            </a:r>
            <a:endParaRPr lang="en-US" dirty="0"/>
          </a:p>
        </p:txBody>
      </p:sp>
      <p:sp>
        <p:nvSpPr>
          <p:cNvPr id="4" name="Rectangle 3"/>
          <p:cNvSpPr>
            <a:spLocks noGrp="1"/>
          </p:cNvSpPr>
          <p:nvPr>
            <p:ph type="body" sz="half" idx="2"/>
          </p:nvPr>
        </p:nvSpPr>
        <p:spPr>
          <a:xfrm>
            <a:off x="5105400" y="228600"/>
            <a:ext cx="3200400" cy="1143000"/>
          </a:xfrm>
        </p:spPr>
        <p:txBody>
          <a:bodyPr anchor="ctr">
            <a:normAutofit/>
          </a:bodyPr>
          <a:lstStyle>
            <a:lvl1pPr marL="0" indent="0">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1" name="Straight Connector 10"/>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pic>
        <p:nvPicPr>
          <p:cNvPr id="12" name="Content Placeholder 3" descr="AG_329CVU.jpg"/>
          <p:cNvPicPr>
            <a:picLocks noChangeAspect="1"/>
          </p:cNvPicPr>
          <p:nvPr/>
        </p:nvPicPr>
        <p:blipFill>
          <a:blip r:embed="rId2" cstate="print"/>
          <a:stretch>
            <a:fillRect/>
          </a:stretch>
        </p:blipFill>
        <p:spPr>
          <a:xfrm>
            <a:off x="6553200" y="6592172"/>
            <a:ext cx="2362200" cy="235448"/>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 Same Side Corner Rectangle 6"/>
          <p:cNvSpPr/>
          <p:nvPr/>
        </p:nvSpPr>
        <p:spPr>
          <a:xfrm>
            <a:off x="228600" y="152400"/>
            <a:ext cx="8686800" cy="8382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04800" y="274638"/>
            <a:ext cx="8534400" cy="715962"/>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04800" y="1600200"/>
            <a:ext cx="85344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28600" y="6520942"/>
            <a:ext cx="2133600" cy="320040"/>
          </a:xfrm>
          <a:prstGeom prst="rect">
            <a:avLst/>
          </a:prstGeom>
        </p:spPr>
        <p:txBody>
          <a:bodyPr vert="horz" lIns="91440" tIns="45720" rIns="91440" bIns="45720" rtlCol="0" anchor="ctr"/>
          <a:lstStyle>
            <a:lvl1pPr algn="l">
              <a:defRPr sz="1200">
                <a:solidFill>
                  <a:schemeClr val="tx2"/>
                </a:solidFill>
              </a:defRPr>
            </a:lvl1pPr>
          </a:lstStyle>
          <a:p>
            <a:endParaRPr lang="en-US"/>
          </a:p>
        </p:txBody>
      </p:sp>
      <p:sp>
        <p:nvSpPr>
          <p:cNvPr id="5" name="Footer Placeholder 4"/>
          <p:cNvSpPr>
            <a:spLocks noGrp="1"/>
          </p:cNvSpPr>
          <p:nvPr>
            <p:ph type="ftr" sz="quarter" idx="3"/>
          </p:nvPr>
        </p:nvSpPr>
        <p:spPr>
          <a:xfrm>
            <a:off x="2895600" y="6520942"/>
            <a:ext cx="3429000" cy="320040"/>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781800" y="6520942"/>
            <a:ext cx="2133600" cy="320040"/>
          </a:xfrm>
          <a:prstGeom prst="rect">
            <a:avLst/>
          </a:prstGeom>
        </p:spPr>
        <p:txBody>
          <a:bodyPr vert="horz" lIns="91440" tIns="45720" rIns="91440" bIns="45720" rtlCol="0" anchor="ctr"/>
          <a:lstStyle>
            <a:lvl1pPr algn="r">
              <a:defRPr sz="1200">
                <a:solidFill>
                  <a:schemeClr val="tx2"/>
                </a:solidFill>
              </a:defRPr>
            </a:lvl1pPr>
          </a:lstStyle>
          <a:p>
            <a:fld id="{8DCCE132-A9E4-47E6-9B16-9A2E23E7345F}" type="slidenum">
              <a:rPr lang="en-US" smtClean="0"/>
              <a:pPr/>
              <a:t>‹#›</a:t>
            </a:fld>
            <a:endParaRPr lang="en-US"/>
          </a:p>
        </p:txBody>
      </p:sp>
      <p:cxnSp>
        <p:nvCxnSpPr>
          <p:cNvPr id="8" name="Straight Connector 7"/>
          <p:cNvCxnSpPr/>
          <p:nvPr/>
        </p:nvCxnSpPr>
        <p:spPr>
          <a:xfrm>
            <a:off x="228600" y="6524625"/>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pic>
        <p:nvPicPr>
          <p:cNvPr id="10" name="Content Placeholder 3" descr="AG_329CVU.jpg"/>
          <p:cNvPicPr>
            <a:picLocks noChangeAspect="1"/>
          </p:cNvPicPr>
          <p:nvPr/>
        </p:nvPicPr>
        <p:blipFill>
          <a:blip r:embed="rId22" cstate="print"/>
          <a:stretch>
            <a:fillRect/>
          </a:stretch>
        </p:blipFill>
        <p:spPr>
          <a:xfrm>
            <a:off x="6553200" y="6592172"/>
            <a:ext cx="2362200" cy="235448"/>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775" r:id="rId13"/>
    <p:sldLayoutId id="2147483776" r:id="rId14"/>
    <p:sldLayoutId id="2147483777" r:id="rId15"/>
    <p:sldLayoutId id="2147483778" r:id="rId16"/>
    <p:sldLayoutId id="2147483779" r:id="rId17"/>
    <p:sldLayoutId id="2147483780" r:id="rId18"/>
    <p:sldLayoutId id="2147483781" r:id="rId19"/>
    <p:sldLayoutId id="2147483782" r:id="rId20"/>
  </p:sldLayoutIdLst>
  <p:txStyles>
    <p:titleStyle>
      <a:lvl1pPr algn="ctr" defTabSz="914400" rtl="0" eaLnBrk="1" latinLnBrk="0" hangingPunct="1">
        <a:spcBef>
          <a:spcPct val="0"/>
        </a:spcBef>
        <a:buNone/>
        <a:defRPr sz="3600" kern="1200">
          <a:solidFill>
            <a:srgbClr val="FFFFFF"/>
          </a:solidFill>
          <a:effectLst/>
          <a:latin typeface="+mj-lt"/>
          <a:ea typeface="+mj-ea"/>
          <a:cs typeface="+mj-cs"/>
        </a:defRPr>
      </a:lvl1pPr>
    </p:titleStyle>
    <p:bodyStyle>
      <a:lvl1pPr marL="274320" indent="-274320" algn="l" defTabSz="914400" rtl="0" eaLnBrk="1" latinLnBrk="0" hangingPunct="1">
        <a:spcBef>
          <a:spcPct val="20000"/>
        </a:spcBef>
        <a:buClr>
          <a:schemeClr val="accent2"/>
        </a:buClr>
        <a:buSzPct val="85000"/>
        <a:buFont typeface="Wingdings 2" pitchFamily="18" charset="2"/>
        <a:buChar char=""/>
        <a:defRPr sz="2800" kern="1200">
          <a:solidFill>
            <a:schemeClr val="tx1"/>
          </a:solidFill>
          <a:latin typeface="+mn-lt"/>
          <a:ea typeface="+mn-ea"/>
          <a:cs typeface="+mn-cs"/>
        </a:defRPr>
      </a:lvl1pPr>
      <a:lvl2pPr marL="548640" indent="-228600" algn="l" defTabSz="914400" rtl="0" eaLnBrk="1" latinLnBrk="0" hangingPunct="1">
        <a:spcBef>
          <a:spcPct val="20000"/>
        </a:spcBef>
        <a:buClr>
          <a:schemeClr val="accent2"/>
        </a:buClr>
        <a:buSzPct val="85000"/>
        <a:buFont typeface="Wingdings 2" pitchFamily="18" charset="2"/>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2"/>
        </a:buClr>
        <a:buSzPct val="100000"/>
        <a:buFont typeface="Arial" pitchFamily="34" charset="0"/>
        <a:buChar char="•"/>
        <a:defRPr sz="1800" kern="1200">
          <a:solidFill>
            <a:schemeClr val="tx2"/>
          </a:solidFill>
          <a:latin typeface="+mn-lt"/>
          <a:ea typeface="+mn-ea"/>
          <a:cs typeface="+mn-cs"/>
        </a:defRPr>
      </a:lvl4pPr>
      <a:lvl5pPr marL="1280160" indent="-182880" algn="l" defTabSz="914400" rtl="0" eaLnBrk="1" latinLnBrk="0" hangingPunct="1">
        <a:spcBef>
          <a:spcPct val="20000"/>
        </a:spcBef>
        <a:buClr>
          <a:schemeClr val="accent2"/>
        </a:buClr>
        <a:buFont typeface="Arial" pitchFamily="34" charset="0"/>
        <a:buChar char="•"/>
        <a:defRPr sz="1800" kern="1200">
          <a:solidFill>
            <a:schemeClr val="tx1"/>
          </a:solidFill>
          <a:latin typeface="+mn-lt"/>
          <a:ea typeface="+mn-ea"/>
          <a:cs typeface="+mn-cs"/>
        </a:defRPr>
      </a:lvl5pPr>
      <a:lvl6pPr marL="1463040" indent="-182880" algn="l" defTabSz="914400" rtl="0" eaLnBrk="1" latinLnBrk="0" hangingPunct="1">
        <a:spcBef>
          <a:spcPct val="20000"/>
        </a:spcBef>
        <a:buClr>
          <a:schemeClr val="accent2"/>
        </a:buClr>
        <a:buFont typeface="Arial" pitchFamily="34" charset="0"/>
        <a:buChar char="•"/>
        <a:defRPr sz="1600" kern="1200">
          <a:solidFill>
            <a:schemeClr val="tx2"/>
          </a:solidFill>
          <a:latin typeface="+mn-lt"/>
          <a:ea typeface="+mn-ea"/>
          <a:cs typeface="+mn-cs"/>
        </a:defRPr>
      </a:lvl6pPr>
      <a:lvl7pPr marL="1737360" indent="-182880" algn="l" defTabSz="914400" rtl="0" eaLnBrk="1" latinLnBrk="0" hangingPunct="1">
        <a:spcBef>
          <a:spcPct val="20000"/>
        </a:spcBef>
        <a:buClr>
          <a:schemeClr val="accent2"/>
        </a:buClr>
        <a:buFont typeface="Arial" pitchFamily="34" charset="0"/>
        <a:buChar char="•"/>
        <a:defRPr sz="1600" kern="1200">
          <a:solidFill>
            <a:schemeClr val="tx1"/>
          </a:solidFill>
          <a:latin typeface="+mn-lt"/>
          <a:ea typeface="+mn-ea"/>
          <a:cs typeface="+mn-cs"/>
        </a:defRPr>
      </a:lvl7pPr>
      <a:lvl8pPr marL="1920240" indent="-182880" algn="l" defTabSz="914400" rtl="0" eaLnBrk="1" latinLnBrk="0" hangingPunct="1">
        <a:spcBef>
          <a:spcPct val="20000"/>
        </a:spcBef>
        <a:buClr>
          <a:schemeClr val="accent2"/>
        </a:buClr>
        <a:buFont typeface="Arial" pitchFamily="34" charset="0"/>
        <a:buChar char="•"/>
        <a:defRPr sz="1600" kern="1200" baseline="0">
          <a:solidFill>
            <a:schemeClr val="tx2"/>
          </a:solidFill>
          <a:latin typeface="+mn-lt"/>
          <a:ea typeface="+mn-ea"/>
          <a:cs typeface="+mn-cs"/>
        </a:defRPr>
      </a:lvl8pPr>
      <a:lvl9pPr marL="2194560" indent="-182880" algn="l" defTabSz="914400" rtl="0" eaLnBrk="1" latinLnBrk="0" hangingPunct="1">
        <a:spcBef>
          <a:spcPts val="310"/>
        </a:spcBef>
        <a:buClr>
          <a:schemeClr val="accent2"/>
        </a:buClr>
        <a:buFont typeface="Arial"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image" Target="../media/image27.png"/><Relationship Id="rId4" Type="http://schemas.openxmlformats.org/officeDocument/2006/relationships/notesSlide" Target="../notesSlides/notesSlide61.xml"/></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 Id="rId5" Type="http://schemas.openxmlformats.org/officeDocument/2006/relationships/image" Target="../media/image28.png"/><Relationship Id="rId4" Type="http://schemas.openxmlformats.org/officeDocument/2006/relationships/notesSlide" Target="../notesSlides/notesSlide62.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image" Target="../media/image29.jpeg"/><Relationship Id="rId4" Type="http://schemas.openxmlformats.org/officeDocument/2006/relationships/notesSlide" Target="../notesSlides/notesSlide64.xml"/></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image" Target="../media/image29.jpeg"/><Relationship Id="rId4" Type="http://schemas.openxmlformats.org/officeDocument/2006/relationships/notesSlide" Target="../notesSlides/notesSlide65.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tags" Target="../tags/tag10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1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7.xml"/><Relationship Id="rId7" Type="http://schemas.openxmlformats.org/officeDocument/2006/relationships/diagramQuickStyle" Target="../diagrams/quickStyle1.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notesSlide" Target="../notesSlides/notesSlide67.xml"/><Relationship Id="rId9" Type="http://schemas.microsoft.com/office/2007/relationships/diagramDrawing" Target="../diagrams/drawing1.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104.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105.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106.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tags" Target="../tags/tag107.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image" Target="../media/image30.wmf"/><Relationship Id="rId4" Type="http://schemas.openxmlformats.org/officeDocument/2006/relationships/notesSlide" Target="../notesSlides/notesSlide72.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tags" Target="../tags/tag110.xml"/><Relationship Id="rId5" Type="http://schemas.openxmlformats.org/officeDocument/2006/relationships/image" Target="../media/image31.jpeg"/><Relationship Id="rId4" Type="http://schemas.openxmlformats.org/officeDocument/2006/relationships/notesSlide" Target="../notesSlides/notesSlide73.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tags" Target="../tags/tag112.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113.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1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115.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xml"/><Relationship Id="rId1" Type="http://schemas.openxmlformats.org/officeDocument/2006/relationships/tags" Target="../tags/tag116.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tags" Target="../tags/tag117.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19.xml"/><Relationship Id="rId1" Type="http://schemas.openxmlformats.org/officeDocument/2006/relationships/tags" Target="../tags/tag118.xml"/><Relationship Id="rId5" Type="http://schemas.openxmlformats.org/officeDocument/2006/relationships/image" Target="../media/image32.jpeg"/><Relationship Id="rId4" Type="http://schemas.openxmlformats.org/officeDocument/2006/relationships/notesSlide" Target="../notesSlides/notesSlide80.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tags" Target="../tags/tag120.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xml"/><Relationship Id="rId1" Type="http://schemas.openxmlformats.org/officeDocument/2006/relationships/tags" Target="../tags/tag121.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tags" Target="../tags/tag122.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tags" Target="../tags/tag123.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tags" Target="../tags/tag124.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tags" Target="../tags/tag1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xml"/><Relationship Id="rId1" Type="http://schemas.openxmlformats.org/officeDocument/2006/relationships/tags" Target="../tags/tag126.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tags" Target="../tags/tag127.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tags" Target="../tags/tag128.xml"/></Relationships>
</file>

<file path=ppt/slides/_rels/slide13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6.xml"/><Relationship Id="rId7" Type="http://schemas.openxmlformats.org/officeDocument/2006/relationships/diagramQuickStyle" Target="../diagrams/quickStyle2.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notesSlide" Target="../notesSlides/notesSlide90.xml"/><Relationship Id="rId9" Type="http://schemas.microsoft.com/office/2007/relationships/diagramDrawing" Target="../diagrams/drawing2.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2.xml"/><Relationship Id="rId1" Type="http://schemas.openxmlformats.org/officeDocument/2006/relationships/tags" Target="../tags/tag131.xml"/><Relationship Id="rId5" Type="http://schemas.openxmlformats.org/officeDocument/2006/relationships/image" Target="../media/image33.jpeg"/><Relationship Id="rId4" Type="http://schemas.openxmlformats.org/officeDocument/2006/relationships/notesSlide" Target="../notesSlides/notesSlide91.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tags" Target="../tags/tag133.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tags" Target="../tags/tag134.xml"/></Relationships>
</file>

<file path=ppt/slides/_rels/slide137.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image" Target="../media/image34.wmf"/><Relationship Id="rId5" Type="http://schemas.openxmlformats.org/officeDocument/2006/relationships/notesSlide" Target="../notesSlides/notesSlide94.xml"/><Relationship Id="rId4"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2.xml"/><Relationship Id="rId1" Type="http://schemas.openxmlformats.org/officeDocument/2006/relationships/tags" Target="../tags/tag138.xml"/></Relationships>
</file>

<file path=ppt/slides/_rels/slide1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image" Target="../media/image35.jpeg"/><Relationship Id="rId4" Type="http://schemas.openxmlformats.org/officeDocument/2006/relationships/notesSlide" Target="../notesSlides/notesSlide9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10.jpeg"/></Relationships>
</file>

<file path=ppt/slides/_rels/slide1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2.xml"/><Relationship Id="rId1" Type="http://schemas.openxmlformats.org/officeDocument/2006/relationships/tags" Target="../tags/tag141.xml"/><Relationship Id="rId5" Type="http://schemas.openxmlformats.org/officeDocument/2006/relationships/image" Target="../media/image36.jpeg"/><Relationship Id="rId4" Type="http://schemas.openxmlformats.org/officeDocument/2006/relationships/notesSlide" Target="../notesSlides/notesSlide97.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tags" Target="../tags/tag143.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xml"/><Relationship Id="rId1" Type="http://schemas.openxmlformats.org/officeDocument/2006/relationships/tags" Target="../tags/tag144.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2.xml"/><Relationship Id="rId1" Type="http://schemas.openxmlformats.org/officeDocument/2006/relationships/tags" Target="../tags/tag145.xml"/></Relationships>
</file>

<file path=ppt/slides/_rels/slide14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47.xml"/><Relationship Id="rId1" Type="http://schemas.openxmlformats.org/officeDocument/2006/relationships/tags" Target="../tags/tag146.xml"/><Relationship Id="rId5" Type="http://schemas.openxmlformats.org/officeDocument/2006/relationships/image" Target="../media/image37.jpeg"/><Relationship Id="rId4" Type="http://schemas.openxmlformats.org/officeDocument/2006/relationships/notesSlide" Target="../notesSlides/notesSlide101.xml"/></Relationships>
</file>

<file path=ppt/slides/_rels/slide1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9.xml"/><Relationship Id="rId1" Type="http://schemas.openxmlformats.org/officeDocument/2006/relationships/tags" Target="../tags/tag148.xml"/><Relationship Id="rId5" Type="http://schemas.openxmlformats.org/officeDocument/2006/relationships/image" Target="../media/image38.jpeg"/><Relationship Id="rId4" Type="http://schemas.openxmlformats.org/officeDocument/2006/relationships/notesSlide" Target="../notesSlides/notesSlide102.xml"/></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51.xml"/><Relationship Id="rId1" Type="http://schemas.openxmlformats.org/officeDocument/2006/relationships/tags" Target="../tags/tag150.xml"/><Relationship Id="rId5" Type="http://schemas.openxmlformats.org/officeDocument/2006/relationships/image" Target="../media/image39.jpeg"/><Relationship Id="rId4" Type="http://schemas.openxmlformats.org/officeDocument/2006/relationships/notesSlide" Target="../notesSlides/notesSlide103.xml"/></Relationships>
</file>

<file path=ppt/slides/_rels/slide14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53.xml"/><Relationship Id="rId1" Type="http://schemas.openxmlformats.org/officeDocument/2006/relationships/tags" Target="../tags/tag152.xml"/><Relationship Id="rId5" Type="http://schemas.openxmlformats.org/officeDocument/2006/relationships/image" Target="../media/image40.jpeg"/><Relationship Id="rId4" Type="http://schemas.openxmlformats.org/officeDocument/2006/relationships/notesSlide" Target="../notesSlides/notesSlide104.xml"/></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5.xml"/><Relationship Id="rId1" Type="http://schemas.openxmlformats.org/officeDocument/2006/relationships/tags" Target="../tags/tag154.xml"/><Relationship Id="rId5" Type="http://schemas.openxmlformats.org/officeDocument/2006/relationships/image" Target="../media/image41.jpeg"/><Relationship Id="rId4" Type="http://schemas.openxmlformats.org/officeDocument/2006/relationships/notesSlide" Target="../notesSlides/notesSlide105.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7.xml"/><Relationship Id="rId1" Type="http://schemas.openxmlformats.org/officeDocument/2006/relationships/tags" Target="../tags/tag15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58.xml"/><Relationship Id="rId1" Type="http://schemas.openxmlformats.org/officeDocument/2006/relationships/tags" Target="../tags/tag157.xml"/><Relationship Id="rId5" Type="http://schemas.openxmlformats.org/officeDocument/2006/relationships/image" Target="../media/image42.png"/><Relationship Id="rId4" Type="http://schemas.openxmlformats.org/officeDocument/2006/relationships/notesSlide" Target="../notesSlides/notesSlide107.xml"/></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image" Target="../media/image43.jpeg"/><Relationship Id="rId4" Type="http://schemas.openxmlformats.org/officeDocument/2006/relationships/notesSlide" Target="../notesSlides/notesSlide108.xml"/></Relationships>
</file>

<file path=ppt/slides/_rels/slide15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62.xml"/><Relationship Id="rId1" Type="http://schemas.openxmlformats.org/officeDocument/2006/relationships/tags" Target="../tags/tag161.xml"/><Relationship Id="rId5" Type="http://schemas.openxmlformats.org/officeDocument/2006/relationships/image" Target="../media/image44.jpeg"/><Relationship Id="rId4" Type="http://schemas.openxmlformats.org/officeDocument/2006/relationships/notesSlide" Target="../notesSlides/notesSlide109.xml"/></Relationships>
</file>

<file path=ppt/slides/_rels/slide15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64.xml"/><Relationship Id="rId1" Type="http://schemas.openxmlformats.org/officeDocument/2006/relationships/tags" Target="../tags/tag163.xml"/><Relationship Id="rId5" Type="http://schemas.openxmlformats.org/officeDocument/2006/relationships/image" Target="../media/image45.jpeg"/><Relationship Id="rId4" Type="http://schemas.openxmlformats.org/officeDocument/2006/relationships/notesSlide" Target="../notesSlides/notesSlide110.xml"/></Relationships>
</file>

<file path=ppt/slides/_rels/slide1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6.xml"/><Relationship Id="rId1" Type="http://schemas.openxmlformats.org/officeDocument/2006/relationships/tags" Target="../tags/tag165.xml"/><Relationship Id="rId5" Type="http://schemas.openxmlformats.org/officeDocument/2006/relationships/image" Target="../media/image46.jpeg"/><Relationship Id="rId4" Type="http://schemas.openxmlformats.org/officeDocument/2006/relationships/notesSlide" Target="../notesSlides/notesSlide111.xml"/></Relationships>
</file>

<file path=ppt/slides/_rels/slide155.xml.rels><?xml version="1.0" encoding="UTF-8" standalone="yes"?>
<Relationships xmlns="http://schemas.openxmlformats.org/package/2006/relationships"><Relationship Id="rId3" Type="http://schemas.openxmlformats.org/officeDocument/2006/relationships/tags" Target="../tags/tag169.xml"/><Relationship Id="rId7" Type="http://schemas.openxmlformats.org/officeDocument/2006/relationships/image" Target="../media/image48.jpeg"/><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image" Target="../media/image47.jpeg"/><Relationship Id="rId5" Type="http://schemas.openxmlformats.org/officeDocument/2006/relationships/notesSlide" Target="../notesSlides/notesSlide112.xml"/><Relationship Id="rId4" Type="http://schemas.openxmlformats.org/officeDocument/2006/relationships/slideLayout" Target="../slideLayouts/slideLayout17.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7.xml"/><Relationship Id="rId1" Type="http://schemas.openxmlformats.org/officeDocument/2006/relationships/tags" Target="../tags/tag170.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7.xml"/><Relationship Id="rId1" Type="http://schemas.openxmlformats.org/officeDocument/2006/relationships/tags" Target="../tags/tag171.xml"/></Relationships>
</file>

<file path=ppt/slides/_rels/slide158.xml.rels><?xml version="1.0" encoding="UTF-8" standalone="yes"?>
<Relationships xmlns="http://schemas.openxmlformats.org/package/2006/relationships"><Relationship Id="rId3" Type="http://schemas.openxmlformats.org/officeDocument/2006/relationships/tags" Target="../tags/tag174.xml"/><Relationship Id="rId7" Type="http://schemas.openxmlformats.org/officeDocument/2006/relationships/image" Target="../media/image50.png"/><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image" Target="../media/image49.png"/><Relationship Id="rId5" Type="http://schemas.openxmlformats.org/officeDocument/2006/relationships/notesSlide" Target="../notesSlides/notesSlide115.xml"/><Relationship Id="rId4"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3" Type="http://schemas.openxmlformats.org/officeDocument/2006/relationships/tags" Target="../tags/tag177.xml"/><Relationship Id="rId7" Type="http://schemas.openxmlformats.org/officeDocument/2006/relationships/image" Target="../media/image52.png"/><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image" Target="../media/image51.png"/><Relationship Id="rId5" Type="http://schemas.openxmlformats.org/officeDocument/2006/relationships/notesSlide" Target="../notesSlides/notesSlide116.xml"/><Relationship Id="rId4"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1.wmf"/><Relationship Id="rId4" Type="http://schemas.openxmlformats.org/officeDocument/2006/relationships/notesSlide" Target="../notesSlides/notesSlide8.xml"/></Relationships>
</file>

<file path=ppt/slides/_rels/slide16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78.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notesSlide" Target="../notesSlides/notesSlide117.xml"/></Relationships>
</file>

<file path=ppt/slides/_rels/slide16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80.xml"/><Relationship Id="rId1" Type="http://schemas.openxmlformats.org/officeDocument/2006/relationships/tags" Target="../tags/tag179.xml"/><Relationship Id="rId5" Type="http://schemas.openxmlformats.org/officeDocument/2006/relationships/image" Target="../media/image54.png"/><Relationship Id="rId4" Type="http://schemas.openxmlformats.org/officeDocument/2006/relationships/notesSlide" Target="../notesSlides/notesSlide118.xml"/></Relationships>
</file>

<file path=ppt/slides/_rels/slide16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82.xml"/><Relationship Id="rId1" Type="http://schemas.openxmlformats.org/officeDocument/2006/relationships/tags" Target="../tags/tag181.xml"/><Relationship Id="rId5" Type="http://schemas.openxmlformats.org/officeDocument/2006/relationships/image" Target="../media/image55.png"/><Relationship Id="rId4" Type="http://schemas.openxmlformats.org/officeDocument/2006/relationships/notesSlide" Target="../notesSlides/notesSlide119.xml"/></Relationships>
</file>

<file path=ppt/slides/_rels/slide16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84.xml"/><Relationship Id="rId1" Type="http://schemas.openxmlformats.org/officeDocument/2006/relationships/tags" Target="../tags/tag183.xml"/><Relationship Id="rId5" Type="http://schemas.openxmlformats.org/officeDocument/2006/relationships/image" Target="../media/image56.png"/><Relationship Id="rId4" Type="http://schemas.openxmlformats.org/officeDocument/2006/relationships/notesSlide" Target="../notesSlides/notesSlide120.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7.xml"/><Relationship Id="rId1" Type="http://schemas.openxmlformats.org/officeDocument/2006/relationships/tags" Target="../tags/tag185.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17.xml"/><Relationship Id="rId1" Type="http://schemas.openxmlformats.org/officeDocument/2006/relationships/tags" Target="../tags/tag186.xml"/></Relationships>
</file>

<file path=ppt/slides/_rels/slide16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88.xml"/><Relationship Id="rId1" Type="http://schemas.openxmlformats.org/officeDocument/2006/relationships/tags" Target="../tags/tag187.xml"/><Relationship Id="rId5" Type="http://schemas.openxmlformats.org/officeDocument/2006/relationships/image" Target="../media/image57.jpeg"/><Relationship Id="rId4" Type="http://schemas.openxmlformats.org/officeDocument/2006/relationships/notesSlide" Target="../notesSlides/notesSlide123.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17.xml"/><Relationship Id="rId1" Type="http://schemas.openxmlformats.org/officeDocument/2006/relationships/tags" Target="../tags/tag189.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7.xml"/><Relationship Id="rId1" Type="http://schemas.openxmlformats.org/officeDocument/2006/relationships/tags" Target="../tags/tag190.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17.xml"/><Relationship Id="rId1" Type="http://schemas.openxmlformats.org/officeDocument/2006/relationships/tags" Target="../tags/tag191.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170.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93.xml"/><Relationship Id="rId1" Type="http://schemas.openxmlformats.org/officeDocument/2006/relationships/tags" Target="../tags/tag192.xml"/><Relationship Id="rId5" Type="http://schemas.openxmlformats.org/officeDocument/2006/relationships/image" Target="../media/image58.jpeg"/><Relationship Id="rId4" Type="http://schemas.openxmlformats.org/officeDocument/2006/relationships/notesSlide" Target="../notesSlides/notesSlide127.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xml"/><Relationship Id="rId1" Type="http://schemas.openxmlformats.org/officeDocument/2006/relationships/tags" Target="../tags/tag194.xml"/></Relationships>
</file>

<file path=ppt/slides/_rels/slide1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6.xml"/><Relationship Id="rId1" Type="http://schemas.openxmlformats.org/officeDocument/2006/relationships/tags" Target="../tags/tag195.xml"/><Relationship Id="rId5" Type="http://schemas.openxmlformats.org/officeDocument/2006/relationships/image" Target="../media/image59.jpeg"/><Relationship Id="rId4" Type="http://schemas.openxmlformats.org/officeDocument/2006/relationships/notesSlide" Target="../notesSlides/notesSlide129.xml"/></Relationships>
</file>

<file path=ppt/slides/_rels/slide1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8.xml"/><Relationship Id="rId1" Type="http://schemas.openxmlformats.org/officeDocument/2006/relationships/tags" Target="../tags/tag197.xml"/><Relationship Id="rId5" Type="http://schemas.openxmlformats.org/officeDocument/2006/relationships/image" Target="../media/image60.jpeg"/><Relationship Id="rId4" Type="http://schemas.openxmlformats.org/officeDocument/2006/relationships/notesSlide" Target="../notesSlides/notesSlide130.xml"/></Relationships>
</file>

<file path=ppt/slides/_rels/slide174.xml.rels><?xml version="1.0" encoding="UTF-8" standalone="yes"?>
<Relationships xmlns="http://schemas.openxmlformats.org/package/2006/relationships"><Relationship Id="rId3" Type="http://schemas.openxmlformats.org/officeDocument/2006/relationships/tags" Target="../tags/tag201.xml"/><Relationship Id="rId7" Type="http://schemas.openxmlformats.org/officeDocument/2006/relationships/image" Target="../media/image62.jpeg"/><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image" Target="../media/image61.jpeg"/><Relationship Id="rId5" Type="http://schemas.openxmlformats.org/officeDocument/2006/relationships/notesSlide" Target="../notesSlides/notesSlide131.xml"/><Relationship Id="rId4"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image" Target="../media/image63.jpeg"/><Relationship Id="rId4" Type="http://schemas.openxmlformats.org/officeDocument/2006/relationships/notesSlide" Target="../notesSlides/notesSlide132.xml"/></Relationships>
</file>

<file path=ppt/slides/_rels/slide176.xml.rels><?xml version="1.0" encoding="UTF-8" standalone="yes"?>
<Relationships xmlns="http://schemas.openxmlformats.org/package/2006/relationships"><Relationship Id="rId3" Type="http://schemas.openxmlformats.org/officeDocument/2006/relationships/tags" Target="../tags/tag206.xml"/><Relationship Id="rId7" Type="http://schemas.openxmlformats.org/officeDocument/2006/relationships/image" Target="../media/image65.jpeg"/><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image" Target="../media/image64.jpeg"/><Relationship Id="rId5" Type="http://schemas.openxmlformats.org/officeDocument/2006/relationships/notesSlide" Target="../notesSlides/notesSlide133.xml"/><Relationship Id="rId4"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7.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notesSlide" Target="../notesSlides/notesSlide134.xml"/></Relationships>
</file>

<file path=ppt/slides/_rels/slide1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9.xml"/><Relationship Id="rId1" Type="http://schemas.openxmlformats.org/officeDocument/2006/relationships/tags" Target="../tags/tag208.xml"/><Relationship Id="rId5" Type="http://schemas.openxmlformats.org/officeDocument/2006/relationships/image" Target="../media/image67.jpeg"/><Relationship Id="rId4" Type="http://schemas.openxmlformats.org/officeDocument/2006/relationships/notesSlide" Target="../notesSlides/notesSlide135.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2.xml"/><Relationship Id="rId1" Type="http://schemas.openxmlformats.org/officeDocument/2006/relationships/tags" Target="../tags/tag21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13.jpeg"/><Relationship Id="rId4" Type="http://schemas.openxmlformats.org/officeDocument/2006/relationships/notesSlide" Target="../notesSlides/notesSlide9.xml"/></Relationships>
</file>

<file path=ppt/slides/_rels/slide180.xml.rels><?xml version="1.0" encoding="UTF-8" standalone="yes"?>
<Relationships xmlns="http://schemas.openxmlformats.org/package/2006/relationships"><Relationship Id="rId3" Type="http://schemas.openxmlformats.org/officeDocument/2006/relationships/tags" Target="../tags/tag213.xml"/><Relationship Id="rId7" Type="http://schemas.openxmlformats.org/officeDocument/2006/relationships/image" Target="../media/image69.jpeg"/><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image" Target="../media/image68.jpeg"/><Relationship Id="rId5" Type="http://schemas.openxmlformats.org/officeDocument/2006/relationships/notesSlide" Target="../notesSlides/notesSlide137.xml"/><Relationship Id="rId4"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5.xml"/><Relationship Id="rId1" Type="http://schemas.openxmlformats.org/officeDocument/2006/relationships/tags" Target="../tags/tag214.xml"/><Relationship Id="rId5" Type="http://schemas.openxmlformats.org/officeDocument/2006/relationships/image" Target="../media/image70.jpeg"/><Relationship Id="rId4" Type="http://schemas.openxmlformats.org/officeDocument/2006/relationships/notesSlide" Target="../notesSlides/notesSlide138.xml"/></Relationships>
</file>

<file path=ppt/slides/_rels/slide182.xml.rels><?xml version="1.0" encoding="UTF-8" standalone="yes"?>
<Relationships xmlns="http://schemas.openxmlformats.org/package/2006/relationships"><Relationship Id="rId8" Type="http://schemas.openxmlformats.org/officeDocument/2006/relationships/image" Target="../media/image72.wmf"/><Relationship Id="rId3" Type="http://schemas.openxmlformats.org/officeDocument/2006/relationships/tags" Target="../tags/tag218.xml"/><Relationship Id="rId7" Type="http://schemas.openxmlformats.org/officeDocument/2006/relationships/image" Target="../media/image71.wmf"/><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notesSlide" Target="../notesSlides/notesSlide139.xml"/><Relationship Id="rId5" Type="http://schemas.openxmlformats.org/officeDocument/2006/relationships/slideLayout" Target="../slideLayouts/slideLayout2.xml"/><Relationship Id="rId4" Type="http://schemas.openxmlformats.org/officeDocument/2006/relationships/tags" Target="../tags/tag219.xml"/><Relationship Id="rId9" Type="http://schemas.openxmlformats.org/officeDocument/2006/relationships/image" Target="../media/image73.wmf"/></Relationships>
</file>

<file path=ppt/slides/_rels/slide18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oleObject" Target="../embeddings/oleObject6.bin"/><Relationship Id="rId2" Type="http://schemas.openxmlformats.org/officeDocument/2006/relationships/tags" Target="../tags/tag220.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notesSlide" Target="../notesSlides/notesSlide140.xml"/></Relationships>
</file>

<file path=ppt/slides/_rels/slide18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1.xml"/><Relationship Id="rId1" Type="http://schemas.openxmlformats.org/officeDocument/2006/relationships/vmlDrawing" Target="../drawings/vmlDrawing5.vml"/><Relationship Id="rId5" Type="http://schemas.openxmlformats.org/officeDocument/2006/relationships/oleObject" Target="../embeddings/oleObject7.bin"/><Relationship Id="rId4" Type="http://schemas.openxmlformats.org/officeDocument/2006/relationships/notesSlide" Target="../notesSlides/notesSlide141.xml"/></Relationships>
</file>

<file path=ppt/slides/_rels/slide18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3.xml"/><Relationship Id="rId1" Type="http://schemas.openxmlformats.org/officeDocument/2006/relationships/tags" Target="../tags/tag222.xml"/><Relationship Id="rId5" Type="http://schemas.openxmlformats.org/officeDocument/2006/relationships/image" Target="../media/image78.jpeg"/><Relationship Id="rId4" Type="http://schemas.openxmlformats.org/officeDocument/2006/relationships/notesSlide" Target="../notesSlides/notesSlide142.xml"/></Relationships>
</file>

<file path=ppt/slides/_rels/slide186.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slideLayout" Target="../slideLayouts/slideLayout6.xml"/><Relationship Id="rId7" Type="http://schemas.openxmlformats.org/officeDocument/2006/relationships/diagramQuickStyle" Target="../diagrams/quickStyle3.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notesSlide" Target="../notesSlides/notesSlide143.xml"/><Relationship Id="rId9" Type="http://schemas.microsoft.com/office/2007/relationships/diagramDrawing" Target="../diagrams/drawing3.xml"/></Relationships>
</file>

<file path=ppt/slides/_rels/slide187.xml.rels><?xml version="1.0" encoding="UTF-8" standalone="yes"?>
<Relationships xmlns="http://schemas.openxmlformats.org/package/2006/relationships"><Relationship Id="rId3" Type="http://schemas.openxmlformats.org/officeDocument/2006/relationships/tags" Target="../tags/tag228.xml"/><Relationship Id="rId7" Type="http://schemas.openxmlformats.org/officeDocument/2006/relationships/image" Target="../media/image80.jpeg"/><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image" Target="../media/image79.jpeg"/><Relationship Id="rId5" Type="http://schemas.openxmlformats.org/officeDocument/2006/relationships/notesSlide" Target="../notesSlides/notesSlide144.xml"/><Relationship Id="rId4"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0.xml"/><Relationship Id="rId1" Type="http://schemas.openxmlformats.org/officeDocument/2006/relationships/tags" Target="../tags/tag229.xml"/><Relationship Id="rId5" Type="http://schemas.openxmlformats.org/officeDocument/2006/relationships/image" Target="../media/image81.jpeg"/><Relationship Id="rId4" Type="http://schemas.openxmlformats.org/officeDocument/2006/relationships/notesSlide" Target="../notesSlides/notesSlide145.xml"/></Relationships>
</file>

<file path=ppt/slides/_rels/slide18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2.xml"/><Relationship Id="rId1" Type="http://schemas.openxmlformats.org/officeDocument/2006/relationships/tags" Target="../tags/tag231.xml"/><Relationship Id="rId5" Type="http://schemas.openxmlformats.org/officeDocument/2006/relationships/image" Target="../media/image82.jpeg"/><Relationship Id="rId4" Type="http://schemas.openxmlformats.org/officeDocument/2006/relationships/notesSlide" Target="../notesSlides/notesSlide14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14.jpeg"/><Relationship Id="rId4" Type="http://schemas.openxmlformats.org/officeDocument/2006/relationships/notesSlide" Target="../notesSlides/notesSlide10.xml"/></Relationships>
</file>

<file path=ppt/slides/_rels/slide19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3.xml"/><Relationship Id="rId1" Type="http://schemas.openxmlformats.org/officeDocument/2006/relationships/vmlDrawing" Target="../drawings/vmlDrawing6.vml"/><Relationship Id="rId5" Type="http://schemas.openxmlformats.org/officeDocument/2006/relationships/oleObject" Target="../embeddings/oleObject8.bin"/><Relationship Id="rId4" Type="http://schemas.openxmlformats.org/officeDocument/2006/relationships/notesSlide" Target="../notesSlides/notesSlide147.xml"/></Relationships>
</file>

<file path=ppt/slides/_rels/slide19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5.xml"/><Relationship Id="rId1" Type="http://schemas.openxmlformats.org/officeDocument/2006/relationships/tags" Target="../tags/tag234.xml"/><Relationship Id="rId5" Type="http://schemas.openxmlformats.org/officeDocument/2006/relationships/image" Target="../media/image84.jpeg"/><Relationship Id="rId4" Type="http://schemas.openxmlformats.org/officeDocument/2006/relationships/notesSlide" Target="../notesSlides/notesSlide148.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2.xml"/><Relationship Id="rId1" Type="http://schemas.openxmlformats.org/officeDocument/2006/relationships/tags" Target="../tags/tag236.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2.xml"/><Relationship Id="rId1" Type="http://schemas.openxmlformats.org/officeDocument/2006/relationships/tags" Target="../tags/tag237.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2.xml"/><Relationship Id="rId1" Type="http://schemas.openxmlformats.org/officeDocument/2006/relationships/tags" Target="../tags/tag238.xml"/></Relationships>
</file>

<file path=ppt/slides/_rels/slide195.xml.rels><?xml version="1.0" encoding="UTF-8" standalone="yes"?>
<Relationships xmlns="http://schemas.openxmlformats.org/package/2006/relationships"><Relationship Id="rId8" Type="http://schemas.openxmlformats.org/officeDocument/2006/relationships/notesSlide" Target="../notesSlides/notesSlide152.xml"/><Relationship Id="rId3" Type="http://schemas.openxmlformats.org/officeDocument/2006/relationships/tags" Target="../tags/tag241.xml"/><Relationship Id="rId7" Type="http://schemas.openxmlformats.org/officeDocument/2006/relationships/slideLayout" Target="../slideLayouts/slideLayout7.xml"/><Relationship Id="rId12" Type="http://schemas.openxmlformats.org/officeDocument/2006/relationships/image" Target="../media/image88.jpeg"/><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tags" Target="../tags/tag244.xml"/><Relationship Id="rId11" Type="http://schemas.openxmlformats.org/officeDocument/2006/relationships/image" Target="../media/image87.jpeg"/><Relationship Id="rId5" Type="http://schemas.openxmlformats.org/officeDocument/2006/relationships/tags" Target="../tags/tag243.xml"/><Relationship Id="rId10" Type="http://schemas.openxmlformats.org/officeDocument/2006/relationships/image" Target="../media/image86.jpeg"/><Relationship Id="rId4" Type="http://schemas.openxmlformats.org/officeDocument/2006/relationships/tags" Target="../tags/tag242.xml"/><Relationship Id="rId9" Type="http://schemas.openxmlformats.org/officeDocument/2006/relationships/image" Target="../media/image85.png"/></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2.xml"/><Relationship Id="rId1" Type="http://schemas.openxmlformats.org/officeDocument/2006/relationships/tags" Target="../tags/tag245.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6.xml"/><Relationship Id="rId1" Type="http://schemas.openxmlformats.org/officeDocument/2006/relationships/tags" Target="../tags/tag246.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2.xml"/><Relationship Id="rId1" Type="http://schemas.openxmlformats.org/officeDocument/2006/relationships/tags" Target="../tags/tag247.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2.xml"/><Relationship Id="rId1" Type="http://schemas.openxmlformats.org/officeDocument/2006/relationships/tags" Target="../tags/tag24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5.xml"/><Relationship Id="rId1" Type="http://schemas.openxmlformats.org/officeDocument/2006/relationships/tags" Target="../tags/tag249.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2.xml"/><Relationship Id="rId1" Type="http://schemas.openxmlformats.org/officeDocument/2006/relationships/tags" Target="../tags/tag250.xml"/></Relationships>
</file>

<file path=ppt/slides/_rels/slide20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2.xml"/><Relationship Id="rId1" Type="http://schemas.openxmlformats.org/officeDocument/2006/relationships/tags" Target="../tags/tag251.xml"/><Relationship Id="rId5" Type="http://schemas.openxmlformats.org/officeDocument/2006/relationships/image" Target="../media/image89.jpeg"/><Relationship Id="rId4" Type="http://schemas.openxmlformats.org/officeDocument/2006/relationships/notesSlide" Target="../notesSlides/notesSlide159.xml"/></Relationships>
</file>

<file path=ppt/slides/_rels/slide20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4.xml"/><Relationship Id="rId1" Type="http://schemas.openxmlformats.org/officeDocument/2006/relationships/tags" Target="../tags/tag253.xml"/><Relationship Id="rId5" Type="http://schemas.openxmlformats.org/officeDocument/2006/relationships/image" Target="../media/image90.gif"/><Relationship Id="rId4" Type="http://schemas.openxmlformats.org/officeDocument/2006/relationships/notesSlide" Target="../notesSlides/notesSlide160.xml"/></Relationships>
</file>

<file path=ppt/slides/_rels/slide20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5.xml"/><Relationship Id="rId1" Type="http://schemas.openxmlformats.org/officeDocument/2006/relationships/vmlDrawing" Target="../drawings/vmlDrawing7.vml"/><Relationship Id="rId5" Type="http://schemas.openxmlformats.org/officeDocument/2006/relationships/oleObject" Target="../embeddings/oleObject9.bin"/><Relationship Id="rId4" Type="http://schemas.openxmlformats.org/officeDocument/2006/relationships/notesSlide" Target="../notesSlides/notesSlide161.xml"/></Relationships>
</file>

<file path=ppt/slides/_rels/slide20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7.xml"/><Relationship Id="rId1" Type="http://schemas.openxmlformats.org/officeDocument/2006/relationships/tags" Target="../tags/tag256.xml"/><Relationship Id="rId5" Type="http://schemas.openxmlformats.org/officeDocument/2006/relationships/image" Target="../media/image92.jpeg"/><Relationship Id="rId4" Type="http://schemas.openxmlformats.org/officeDocument/2006/relationships/notesSlide" Target="../notesSlides/notesSlide162.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2.xml"/><Relationship Id="rId1" Type="http://schemas.openxmlformats.org/officeDocument/2006/relationships/tags" Target="../tags/tag258.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2.xml"/><Relationship Id="rId1" Type="http://schemas.openxmlformats.org/officeDocument/2006/relationships/tags" Target="../tags/tag259.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4.xml"/><Relationship Id="rId1" Type="http://schemas.openxmlformats.org/officeDocument/2006/relationships/tags" Target="../tags/tag260.xml"/></Relationships>
</file>

<file path=ppt/slides/_rels/slide2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2.xml"/><Relationship Id="rId1" Type="http://schemas.openxmlformats.org/officeDocument/2006/relationships/tags" Target="../tags/tag261.xml"/><Relationship Id="rId5" Type="http://schemas.openxmlformats.org/officeDocument/2006/relationships/image" Target="../media/image93.jpeg"/><Relationship Id="rId4" Type="http://schemas.openxmlformats.org/officeDocument/2006/relationships/notesSlide" Target="../notesSlides/notesSlide166.xml"/></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2.xml"/><Relationship Id="rId1" Type="http://schemas.openxmlformats.org/officeDocument/2006/relationships/tags" Target="../tags/tag264.xml"/></Relationships>
</file>

<file path=ppt/slides/_rels/slide2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67.xml"/><Relationship Id="rId1" Type="http://schemas.openxmlformats.org/officeDocument/2006/relationships/tags" Target="../tags/tag266.xml"/><Relationship Id="rId5" Type="http://schemas.openxmlformats.org/officeDocument/2006/relationships/image" Target="../media/image94.jpeg"/><Relationship Id="rId4" Type="http://schemas.openxmlformats.org/officeDocument/2006/relationships/notesSlide" Target="../notesSlides/notesSlide168.xml"/></Relationships>
</file>

<file path=ppt/slides/_rels/slide2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69.xml"/><Relationship Id="rId1" Type="http://schemas.openxmlformats.org/officeDocument/2006/relationships/tags" Target="../tags/tag268.xml"/><Relationship Id="rId5" Type="http://schemas.openxmlformats.org/officeDocument/2006/relationships/image" Target="../media/image95.jpeg"/><Relationship Id="rId4" Type="http://schemas.openxmlformats.org/officeDocument/2006/relationships/notesSlide" Target="../notesSlides/notesSlide169.xml"/></Relationships>
</file>

<file path=ppt/slides/_rels/slide2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1.xml"/><Relationship Id="rId1" Type="http://schemas.openxmlformats.org/officeDocument/2006/relationships/tags" Target="../tags/tag270.xml"/><Relationship Id="rId5" Type="http://schemas.openxmlformats.org/officeDocument/2006/relationships/image" Target="../media/image96.jpeg"/><Relationship Id="rId4" Type="http://schemas.openxmlformats.org/officeDocument/2006/relationships/notesSlide" Target="../notesSlides/notesSlide170.xml"/></Relationships>
</file>

<file path=ppt/slides/_rels/slide21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72.xml"/><Relationship Id="rId1" Type="http://schemas.openxmlformats.org/officeDocument/2006/relationships/vmlDrawing" Target="../drawings/vmlDrawing8.vml"/><Relationship Id="rId5" Type="http://schemas.openxmlformats.org/officeDocument/2006/relationships/oleObject" Target="../embeddings/oleObject10.bin"/><Relationship Id="rId4" Type="http://schemas.openxmlformats.org/officeDocument/2006/relationships/notesSlide" Target="../notesSlides/notesSlide171.xml"/></Relationships>
</file>

<file path=ppt/slides/_rels/slide2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74.xml"/><Relationship Id="rId1" Type="http://schemas.openxmlformats.org/officeDocument/2006/relationships/tags" Target="../tags/tag273.xml"/><Relationship Id="rId5" Type="http://schemas.openxmlformats.org/officeDocument/2006/relationships/image" Target="../media/image98.jpeg"/><Relationship Id="rId4" Type="http://schemas.openxmlformats.org/officeDocument/2006/relationships/notesSlide" Target="../notesSlides/notesSlide172.xml"/></Relationships>
</file>

<file path=ppt/slides/_rels/slide2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76.xml"/><Relationship Id="rId1" Type="http://schemas.openxmlformats.org/officeDocument/2006/relationships/tags" Target="../tags/tag275.xml"/><Relationship Id="rId5" Type="http://schemas.openxmlformats.org/officeDocument/2006/relationships/image" Target="../media/image99.png"/><Relationship Id="rId4" Type="http://schemas.openxmlformats.org/officeDocument/2006/relationships/notesSlide" Target="../notesSlides/notesSlide173.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277.xml"/></Relationships>
</file>

<file path=ppt/slides/_rels/slide237.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1.xml"/><Relationship Id="rId1" Type="http://schemas.openxmlformats.org/officeDocument/2006/relationships/tags" Target="../tags/tag278.xml"/></Relationships>
</file>

<file path=ppt/slides/_rels/slide238.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5.xml"/><Relationship Id="rId1" Type="http://schemas.openxmlformats.org/officeDocument/2006/relationships/tags" Target="../tags/tag279.xml"/></Relationships>
</file>

<file path=ppt/slides/_rels/slide239.xml.rels><?xml version="1.0" encoding="UTF-8" standalone="yes"?>
<Relationships xmlns="http://schemas.openxmlformats.org/package/2006/relationships"><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 Id="rId5" Type="http://schemas.openxmlformats.org/officeDocument/2006/relationships/notesSlide" Target="../notesSlides/notesSlide176.xml"/><Relationship Id="rId4"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4.xml"/><Relationship Id="rId1" Type="http://schemas.openxmlformats.org/officeDocument/2006/relationships/tags" Target="../tags/tag283.xml"/><Relationship Id="rId5" Type="http://schemas.openxmlformats.org/officeDocument/2006/relationships/image" Target="../media/image100.jpeg"/><Relationship Id="rId4" Type="http://schemas.openxmlformats.org/officeDocument/2006/relationships/notesSlide" Target="../notesSlides/notesSlide177.xml"/></Relationships>
</file>

<file path=ppt/slides/_rels/slide2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6.xml"/><Relationship Id="rId1" Type="http://schemas.openxmlformats.org/officeDocument/2006/relationships/tags" Target="../tags/tag285.xml"/><Relationship Id="rId5" Type="http://schemas.openxmlformats.org/officeDocument/2006/relationships/image" Target="../media/image101.jpeg"/><Relationship Id="rId4" Type="http://schemas.openxmlformats.org/officeDocument/2006/relationships/notesSlide" Target="../notesSlides/notesSlide178.xml"/></Relationships>
</file>

<file path=ppt/slides/_rels/slide242.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1.xml"/><Relationship Id="rId1" Type="http://schemas.openxmlformats.org/officeDocument/2006/relationships/tags" Target="../tags/tag287.xml"/></Relationships>
</file>

<file path=ppt/slides/_rels/slide243.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2.xml"/><Relationship Id="rId1" Type="http://schemas.openxmlformats.org/officeDocument/2006/relationships/tags" Target="../tags/tag288.xml"/></Relationships>
</file>

<file path=ppt/slides/_rels/slide244.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13.xml"/><Relationship Id="rId1" Type="http://schemas.openxmlformats.org/officeDocument/2006/relationships/tags" Target="../tags/tag289.xml"/></Relationships>
</file>

<file path=ppt/slides/_rels/slide245.xml.rels><?xml version="1.0" encoding="UTF-8" standalone="yes"?>
<Relationships xmlns="http://schemas.openxmlformats.org/package/2006/relationships"><Relationship Id="rId3" Type="http://schemas.openxmlformats.org/officeDocument/2006/relationships/tags" Target="../tags/tag292.xml"/><Relationship Id="rId7" Type="http://schemas.openxmlformats.org/officeDocument/2006/relationships/image" Target="../media/image102.gif"/><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notesSlide" Target="../notesSlides/notesSlide182.xml"/><Relationship Id="rId5" Type="http://schemas.openxmlformats.org/officeDocument/2006/relationships/slideLayout" Target="../slideLayouts/slideLayout2.xml"/><Relationship Id="rId4" Type="http://schemas.openxmlformats.org/officeDocument/2006/relationships/tags" Target="../tags/tag293.xml"/></Relationships>
</file>

<file path=ppt/slides/_rels/slide246.xml.rels><?xml version="1.0" encoding="UTF-8" standalone="yes"?>
<Relationships xmlns="http://schemas.openxmlformats.org/package/2006/relationships"><Relationship Id="rId3" Type="http://schemas.openxmlformats.org/officeDocument/2006/relationships/tags" Target="../tags/tag296.xml"/><Relationship Id="rId7" Type="http://schemas.openxmlformats.org/officeDocument/2006/relationships/image" Target="../media/image102.gif"/><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notesSlide" Target="../notesSlides/notesSlide183.xml"/><Relationship Id="rId5" Type="http://schemas.openxmlformats.org/officeDocument/2006/relationships/slideLayout" Target="../slideLayouts/slideLayout2.xml"/><Relationship Id="rId4" Type="http://schemas.openxmlformats.org/officeDocument/2006/relationships/tags" Target="../tags/tag297.xml"/></Relationships>
</file>

<file path=ppt/slides/_rels/slide247.xml.rels><?xml version="1.0" encoding="UTF-8" standalone="yes"?>
<Relationships xmlns="http://schemas.openxmlformats.org/package/2006/relationships"><Relationship Id="rId3" Type="http://schemas.openxmlformats.org/officeDocument/2006/relationships/tags" Target="../tags/tag300.xml"/><Relationship Id="rId7" Type="http://schemas.openxmlformats.org/officeDocument/2006/relationships/image" Target="../media/image104.wmf"/><Relationship Id="rId2" Type="http://schemas.openxmlformats.org/officeDocument/2006/relationships/tags" Target="../tags/tag299.xml"/><Relationship Id="rId1" Type="http://schemas.openxmlformats.org/officeDocument/2006/relationships/tags" Target="../tags/tag298.xml"/><Relationship Id="rId6" Type="http://schemas.openxmlformats.org/officeDocument/2006/relationships/image" Target="../media/image103.wmf"/><Relationship Id="rId5" Type="http://schemas.openxmlformats.org/officeDocument/2006/relationships/notesSlide" Target="../notesSlides/notesSlide184.xml"/><Relationship Id="rId4"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2.xml"/><Relationship Id="rId1" Type="http://schemas.openxmlformats.org/officeDocument/2006/relationships/tags" Target="../tags/tag301.xml"/></Relationships>
</file>

<file path=ppt/slides/_rels/slide2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03.xml"/><Relationship Id="rId1" Type="http://schemas.openxmlformats.org/officeDocument/2006/relationships/tags" Target="../tags/tag302.xml"/><Relationship Id="rId5" Type="http://schemas.openxmlformats.org/officeDocument/2006/relationships/image" Target="../media/image105.jpeg"/><Relationship Id="rId4" Type="http://schemas.openxmlformats.org/officeDocument/2006/relationships/notesSlide" Target="../notesSlides/notesSlide186.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0.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2.xml"/><Relationship Id="rId1" Type="http://schemas.openxmlformats.org/officeDocument/2006/relationships/tags" Target="../tags/tag304.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15.jpeg"/><Relationship Id="rId4" Type="http://schemas.openxmlformats.org/officeDocument/2006/relationships/notesSlide" Target="../notesSlides/notesSlide1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16.jpeg"/><Relationship Id="rId4" Type="http://schemas.openxmlformats.org/officeDocument/2006/relationships/notesSlide" Target="../notesSlides/notesSlide1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17.jpeg"/><Relationship Id="rId4"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image" Target="../media/image18.png"/><Relationship Id="rId4" Type="http://schemas.openxmlformats.org/officeDocument/2006/relationships/notesSlide" Target="../notesSlides/notesSlide15.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19.jpeg"/><Relationship Id="rId4" Type="http://schemas.openxmlformats.org/officeDocument/2006/relationships/notesSlide" Target="../notesSlides/notesSlide16.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20.jpeg"/><Relationship Id="rId4" Type="http://schemas.openxmlformats.org/officeDocument/2006/relationships/notesSlide" Target="../notesSlides/notesSlide1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notesSlide" Target="../notesSlides/notesSlide1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4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tags" Target="../tags/tag4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image" Target="../media/image22.jpeg"/><Relationship Id="rId4" Type="http://schemas.openxmlformats.org/officeDocument/2006/relationships/notesSlide" Target="../notesSlides/notesSlide2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image" Target="../media/image23.wmf"/><Relationship Id="rId4" Type="http://schemas.openxmlformats.org/officeDocument/2006/relationships/notesSlide" Target="../notesSlides/notesSlide31.xml"/></Relationships>
</file>

<file path=ppt/slides/_rels/slide5.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4.gif"/><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3.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image" Target="../media/image24.jpeg"/><Relationship Id="rId4" Type="http://schemas.openxmlformats.org/officeDocument/2006/relationships/notesSlide" Target="../notesSlides/notesSlide3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image" Target="../media/image25.jpeg"/><Relationship Id="rId4" Type="http://schemas.openxmlformats.org/officeDocument/2006/relationships/notesSlide" Target="../notesSlides/notesSlide3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5.jpeg"/><Relationship Id="rId4" Type="http://schemas.openxmlformats.org/officeDocument/2006/relationships/notesSlide" Target="../notesSlides/notesSlide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66.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notesSlide" Target="../notesSlides/notesSlide41.xml"/><Relationship Id="rId5" Type="http://schemas.openxmlformats.org/officeDocument/2006/relationships/slideLayout" Target="../slideLayouts/slideLayout6.xml"/><Relationship Id="rId4" Type="http://schemas.openxmlformats.org/officeDocument/2006/relationships/tags" Target="../tags/tag7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6.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image" Target="../media/image26.png"/><Relationship Id="rId4" Type="http://schemas.openxmlformats.org/officeDocument/2006/relationships/notesSlide" Target="../notesSlides/notesSlide44.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tags" Target="../tags/tag7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13.xml"/><Relationship Id="rId7" Type="http://schemas.openxmlformats.org/officeDocument/2006/relationships/image" Target="../media/image7.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14.xml"/><Relationship Id="rId9" Type="http://schemas.openxmlformats.org/officeDocument/2006/relationships/image" Target="../media/image9.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78.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notesSlide" Target="../notesSlides/notesSlide49.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81.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8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Student Education Module</a:t>
            </a:r>
            <a:endParaRPr lang="en-US" b="1" dirty="0">
              <a:effectLst>
                <a:outerShdw blurRad="38100" dist="38100" dir="2700000" algn="tl">
                  <a:srgbClr val="000000">
                    <a:alpha val="43137"/>
                  </a:srgbClr>
                </a:outerShdw>
              </a:effectLst>
            </a:endParaRPr>
          </a:p>
        </p:txBody>
      </p:sp>
      <p:sp>
        <p:nvSpPr>
          <p:cNvPr id="3" name="Text Placeholder 2"/>
          <p:cNvSpPr>
            <a:spLocks noGrp="1"/>
          </p:cNvSpPr>
          <p:nvPr>
            <p:ph type="body" idx="1"/>
          </p:nvPr>
        </p:nvSpPr>
        <p:spPr/>
        <p:txBody>
          <a:bodyPr>
            <a:normAutofit/>
          </a:bodyPr>
          <a:lstStyle/>
          <a:p>
            <a:r>
              <a:rPr lang="en-US" sz="4000" b="1" dirty="0" smtClean="0">
                <a:effectLst>
                  <a:outerShdw blurRad="38100" dist="38100" dir="2700000" algn="tl">
                    <a:srgbClr val="000000">
                      <a:alpha val="43137"/>
                    </a:srgbClr>
                  </a:outerShdw>
                </a:effectLst>
              </a:rPr>
              <a:t>Orientation</a:t>
            </a:r>
            <a:endParaRPr lang="en-US" sz="4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0"/>
          <p:cNvSpPr>
            <a:spLocks noGrp="1" noChangeArrowheads="1"/>
          </p:cNvSpPr>
          <p:nvPr>
            <p:ph type="title"/>
          </p:nvPr>
        </p:nvSpPr>
        <p:spPr/>
        <p:txBody>
          <a:bodyPr/>
          <a:lstStyle/>
          <a:p>
            <a:r>
              <a:rPr lang="en-US" b="1" dirty="0"/>
              <a:t/>
            </a:r>
            <a:br>
              <a:rPr lang="en-US" b="1" dirty="0"/>
            </a:br>
            <a:r>
              <a:rPr lang="en-US" b="1" dirty="0"/>
              <a:t>Benefits of </a:t>
            </a:r>
            <a:r>
              <a:rPr lang="en-US" b="1" dirty="0" smtClean="0"/>
              <a:t>Relationship-Based Care</a:t>
            </a:r>
            <a:r>
              <a:rPr lang="en-US" b="1" dirty="0"/>
              <a:t/>
            </a:r>
            <a:br>
              <a:rPr lang="en-US" b="1" dirty="0"/>
            </a:br>
            <a:endParaRPr lang="en-US" dirty="0"/>
          </a:p>
        </p:txBody>
      </p:sp>
      <p:sp>
        <p:nvSpPr>
          <p:cNvPr id="5144" name="Rectangle 24"/>
          <p:cNvSpPr>
            <a:spLocks noGrp="1" noChangeArrowheads="1"/>
          </p:cNvSpPr>
          <p:nvPr>
            <p:ph type="body" idx="1"/>
          </p:nvPr>
        </p:nvSpPr>
        <p:spPr>
          <a:xfrm>
            <a:off x="533400" y="1905000"/>
            <a:ext cx="7772400" cy="4114800"/>
          </a:xfrm>
        </p:spPr>
        <p:txBody>
          <a:bodyPr/>
          <a:lstStyle/>
          <a:p>
            <a:pPr marL="228600" lvl="1">
              <a:spcBef>
                <a:spcPct val="0"/>
              </a:spcBef>
              <a:buNone/>
            </a:pPr>
            <a:r>
              <a:rPr lang="en-US" sz="3200" dirty="0">
                <a:latin typeface="Calibri" pitchFamily="34" charset="0"/>
              </a:rPr>
              <a:t>Reduced Average Length of Stay</a:t>
            </a:r>
          </a:p>
          <a:p>
            <a:pPr marL="228600" lvl="1">
              <a:spcBef>
                <a:spcPct val="0"/>
              </a:spcBef>
              <a:buFontTx/>
              <a:buNone/>
            </a:pPr>
            <a:endParaRPr lang="en-US" sz="3200" dirty="0">
              <a:latin typeface="Calibri" pitchFamily="34" charset="0"/>
            </a:endParaRPr>
          </a:p>
          <a:p>
            <a:pPr marL="228600" lvl="1">
              <a:spcBef>
                <a:spcPct val="0"/>
              </a:spcBef>
              <a:buNone/>
            </a:pPr>
            <a:r>
              <a:rPr lang="en-US" sz="3200" dirty="0" smtClean="0">
                <a:latin typeface="Calibri" pitchFamily="34" charset="0"/>
              </a:rPr>
              <a:t>Improves:</a:t>
            </a:r>
            <a:endParaRPr lang="en-US" sz="3200" dirty="0">
              <a:latin typeface="Calibri" pitchFamily="34" charset="0"/>
            </a:endParaRPr>
          </a:p>
          <a:p>
            <a:pPr lvl="2">
              <a:spcBef>
                <a:spcPct val="0"/>
              </a:spcBef>
            </a:pPr>
            <a:r>
              <a:rPr lang="en-US" sz="3200" dirty="0">
                <a:latin typeface="Calibri" pitchFamily="34" charset="0"/>
              </a:rPr>
              <a:t>Patient Satisfaction</a:t>
            </a:r>
          </a:p>
          <a:p>
            <a:pPr lvl="2">
              <a:spcBef>
                <a:spcPct val="0"/>
              </a:spcBef>
            </a:pPr>
            <a:r>
              <a:rPr lang="en-US" sz="3200" dirty="0">
                <a:latin typeface="Calibri" pitchFamily="34" charset="0"/>
              </a:rPr>
              <a:t>Employee Satisfaction</a:t>
            </a:r>
          </a:p>
          <a:p>
            <a:pPr lvl="2">
              <a:spcBef>
                <a:spcPct val="0"/>
              </a:spcBef>
            </a:pPr>
            <a:r>
              <a:rPr lang="en-US" sz="3200" dirty="0">
                <a:latin typeface="Calibri" pitchFamily="34" charset="0"/>
              </a:rPr>
              <a:t>Safety and Quality of Patient Care</a:t>
            </a:r>
          </a:p>
          <a:p>
            <a:pPr lvl="2">
              <a:spcBef>
                <a:spcPct val="0"/>
              </a:spcBef>
            </a:pPr>
            <a:r>
              <a:rPr lang="en-US" sz="3200" dirty="0">
                <a:latin typeface="Calibri" pitchFamily="34" charset="0"/>
              </a:rPr>
              <a:t> Increased Retention of Our Staff</a:t>
            </a:r>
            <a:endParaRPr lang="en-US" sz="3200" dirty="0"/>
          </a:p>
        </p:txBody>
      </p:sp>
    </p:spTree>
    <p:custDataLst>
      <p:tags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762000" y="0"/>
            <a:ext cx="7620000" cy="1143000"/>
          </a:xfrm>
          <a:noFill/>
          <a:ln/>
        </p:spPr>
        <p:txBody>
          <a:bodyPr lIns="90488" tIns="44450" rIns="90488" bIns="44450"/>
          <a:lstStyle/>
          <a:p>
            <a:r>
              <a:rPr lang="en-US" sz="3600" dirty="0">
                <a:solidFill>
                  <a:schemeClr val="bg1">
                    <a:lumMod val="65000"/>
                  </a:schemeClr>
                </a:solidFill>
              </a:rPr>
              <a:t>“Code Grey” </a:t>
            </a:r>
            <a:r>
              <a:rPr lang="en-US" sz="3600" dirty="0"/>
              <a:t>Tornado </a:t>
            </a:r>
            <a:r>
              <a:rPr lang="en-US" sz="3600" dirty="0" smtClean="0"/>
              <a:t>Plan - Phase </a:t>
            </a:r>
            <a:r>
              <a:rPr lang="en-US" sz="3600" dirty="0"/>
              <a:t>I</a:t>
            </a:r>
          </a:p>
        </p:txBody>
      </p:sp>
      <p:sp>
        <p:nvSpPr>
          <p:cNvPr id="47107" name="Rectangle 3"/>
          <p:cNvSpPr>
            <a:spLocks noGrp="1" noChangeArrowheads="1"/>
          </p:cNvSpPr>
          <p:nvPr>
            <p:ph idx="1"/>
          </p:nvPr>
        </p:nvSpPr>
        <p:spPr>
          <a:xfrm>
            <a:off x="304800" y="1295400"/>
            <a:ext cx="8534400" cy="5105400"/>
          </a:xfrm>
          <a:noFill/>
          <a:ln/>
        </p:spPr>
        <p:txBody>
          <a:bodyPr lIns="90488" tIns="44450" rIns="90488" bIns="44450">
            <a:normAutofit/>
          </a:bodyPr>
          <a:lstStyle/>
          <a:p>
            <a:pPr>
              <a:lnSpc>
                <a:spcPct val="90000"/>
              </a:lnSpc>
            </a:pPr>
            <a:r>
              <a:rPr lang="en-US" dirty="0" smtClean="0"/>
              <a:t>Move </a:t>
            </a:r>
            <a:r>
              <a:rPr lang="en-US" dirty="0"/>
              <a:t>carts and containers from hallways to rooms without windows.</a:t>
            </a:r>
          </a:p>
          <a:p>
            <a:pPr>
              <a:lnSpc>
                <a:spcPct val="90000"/>
              </a:lnSpc>
            </a:pPr>
            <a:endParaRPr lang="en-US" dirty="0" smtClean="0"/>
          </a:p>
          <a:p>
            <a:pPr>
              <a:lnSpc>
                <a:spcPct val="90000"/>
              </a:lnSpc>
            </a:pPr>
            <a:r>
              <a:rPr lang="en-US" dirty="0" smtClean="0"/>
              <a:t>All </a:t>
            </a:r>
            <a:r>
              <a:rPr lang="en-US" dirty="0"/>
              <a:t>medically cleared newborns to be taken to their mothers.</a:t>
            </a:r>
          </a:p>
          <a:p>
            <a:pPr>
              <a:lnSpc>
                <a:spcPct val="90000"/>
              </a:lnSpc>
            </a:pPr>
            <a:endParaRPr lang="en-US" dirty="0" smtClean="0"/>
          </a:p>
          <a:p>
            <a:pPr>
              <a:lnSpc>
                <a:spcPct val="90000"/>
              </a:lnSpc>
            </a:pPr>
            <a:r>
              <a:rPr lang="en-US" dirty="0" smtClean="0"/>
              <a:t>Know </a:t>
            </a:r>
            <a:r>
              <a:rPr lang="en-US" dirty="0"/>
              <a:t>the relocation (safe) area for patients/staff in your department.</a:t>
            </a:r>
          </a:p>
          <a:p>
            <a:pPr>
              <a:lnSpc>
                <a:spcPct val="90000"/>
              </a:lnSpc>
            </a:pPr>
            <a:endParaRPr lang="en-US" dirty="0" smtClean="0"/>
          </a:p>
          <a:p>
            <a:pPr>
              <a:lnSpc>
                <a:spcPct val="90000"/>
              </a:lnSpc>
            </a:pPr>
            <a:r>
              <a:rPr lang="en-US" dirty="0" smtClean="0"/>
              <a:t>Be </a:t>
            </a:r>
            <a:r>
              <a:rPr lang="en-US" dirty="0"/>
              <a:t>prepared to send ambulatory patients and visitors to safe areas </a:t>
            </a:r>
            <a:r>
              <a:rPr lang="en-US" dirty="0">
                <a:solidFill>
                  <a:srgbClr val="FF3300"/>
                </a:solidFill>
              </a:rPr>
              <a:t>in the basement</a:t>
            </a:r>
            <a:r>
              <a:rPr lang="en-US" dirty="0"/>
              <a:t> if necessary.</a:t>
            </a:r>
          </a:p>
        </p:txBody>
      </p:sp>
    </p:spTree>
    <p:custDataLst>
      <p:tags r:id="rId1"/>
    </p:custData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3" name="Rectangle 5"/>
          <p:cNvSpPr>
            <a:spLocks noGrp="1" noChangeArrowheads="1"/>
          </p:cNvSpPr>
          <p:nvPr>
            <p:ph type="title"/>
          </p:nvPr>
        </p:nvSpPr>
        <p:spPr>
          <a:xfrm>
            <a:off x="762000" y="0"/>
            <a:ext cx="7391400" cy="1143000"/>
          </a:xfrm>
          <a:noFill/>
          <a:ln/>
        </p:spPr>
        <p:txBody>
          <a:bodyPr lIns="90488" tIns="44450" rIns="90488" bIns="44450"/>
          <a:lstStyle/>
          <a:p>
            <a:r>
              <a:rPr lang="en-US" sz="3600" dirty="0">
                <a:solidFill>
                  <a:schemeClr val="bg1">
                    <a:lumMod val="65000"/>
                  </a:schemeClr>
                </a:solidFill>
              </a:rPr>
              <a:t>“Code Grey” </a:t>
            </a:r>
            <a:r>
              <a:rPr lang="en-US" sz="3600" dirty="0"/>
              <a:t>Tornado </a:t>
            </a:r>
            <a:r>
              <a:rPr lang="en-US" sz="3600" dirty="0" smtClean="0"/>
              <a:t>Plan - Phase </a:t>
            </a:r>
            <a:r>
              <a:rPr lang="en-US" sz="3600" dirty="0"/>
              <a:t>II</a:t>
            </a:r>
          </a:p>
        </p:txBody>
      </p:sp>
      <p:sp>
        <p:nvSpPr>
          <p:cNvPr id="48131" name="Rectangle 3"/>
          <p:cNvSpPr>
            <a:spLocks noGrp="1" noChangeArrowheads="1"/>
          </p:cNvSpPr>
          <p:nvPr>
            <p:ph idx="1"/>
          </p:nvPr>
        </p:nvSpPr>
        <p:spPr>
          <a:xfrm>
            <a:off x="304800" y="1371600"/>
            <a:ext cx="8305800" cy="5105400"/>
          </a:xfrm>
          <a:noFill/>
          <a:ln/>
        </p:spPr>
        <p:txBody>
          <a:bodyPr lIns="90488" tIns="44450" rIns="90488" bIns="44450"/>
          <a:lstStyle/>
          <a:p>
            <a:pPr>
              <a:spcBef>
                <a:spcPct val="50000"/>
              </a:spcBef>
            </a:pPr>
            <a:r>
              <a:rPr lang="en-US" sz="2800" dirty="0"/>
              <a:t>Tornado </a:t>
            </a:r>
            <a:r>
              <a:rPr lang="en-US" sz="2800" u="sng" dirty="0">
                <a:solidFill>
                  <a:srgbClr val="FF3300"/>
                </a:solidFill>
              </a:rPr>
              <a:t>touchdown sighted</a:t>
            </a:r>
            <a:r>
              <a:rPr lang="en-US" sz="2800" dirty="0"/>
              <a:t> in the immediate area.</a:t>
            </a:r>
          </a:p>
          <a:p>
            <a:pPr>
              <a:spcBef>
                <a:spcPct val="50000"/>
              </a:spcBef>
            </a:pPr>
            <a:r>
              <a:rPr lang="en-US" sz="2800" dirty="0"/>
              <a:t>Move all patients/staff to designated safe areas</a:t>
            </a:r>
            <a:r>
              <a:rPr lang="en-US" sz="2800" dirty="0" smtClean="0"/>
              <a:t>.</a:t>
            </a:r>
          </a:p>
          <a:p>
            <a:pPr lvl="1">
              <a:spcBef>
                <a:spcPct val="50000"/>
              </a:spcBef>
            </a:pPr>
            <a:r>
              <a:rPr lang="en-US" sz="2400" dirty="0" smtClean="0"/>
              <a:t>Ambulatory </a:t>
            </a:r>
            <a:r>
              <a:rPr lang="en-US" sz="2400" dirty="0"/>
              <a:t>patients/visitors to basement.</a:t>
            </a:r>
          </a:p>
          <a:p>
            <a:pPr lvl="1">
              <a:spcBef>
                <a:spcPct val="50000"/>
              </a:spcBef>
            </a:pPr>
            <a:r>
              <a:rPr lang="en-US" sz="2400" dirty="0"/>
              <a:t>Non-ambulatory patients to areas designated as safe areas on that particular unit in the Tornado Plan.  If necessary, visitors who insist to do so may remain with non-ambulatory patients on the unit.</a:t>
            </a:r>
          </a:p>
          <a:p>
            <a:pPr>
              <a:spcBef>
                <a:spcPct val="50000"/>
              </a:spcBef>
            </a:pPr>
            <a:r>
              <a:rPr lang="en-US" sz="2800" dirty="0"/>
              <a:t>If unable to move non-ambulatory critical patients, cover them with heavy blankets.</a:t>
            </a:r>
          </a:p>
          <a:p>
            <a:pPr>
              <a:spcBef>
                <a:spcPct val="50000"/>
              </a:spcBef>
            </a:pPr>
            <a:r>
              <a:rPr lang="en-US" sz="2800" dirty="0"/>
              <a:t>Close all doors and move away from windows.</a:t>
            </a:r>
          </a:p>
        </p:txBody>
      </p:sp>
    </p:spTree>
    <p:custDataLst>
      <p:tags r:id="rId1"/>
    </p:custDataLst>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sz="8000" b="1" dirty="0">
                <a:effectLst>
                  <a:outerShdw blurRad="38100" dist="38100" dir="2700000" algn="tl">
                    <a:srgbClr val="000000">
                      <a:alpha val="43137"/>
                    </a:srgbClr>
                  </a:outerShdw>
                </a:effectLst>
              </a:rPr>
              <a:t>Bomb Threat</a:t>
            </a:r>
            <a:br>
              <a:rPr lang="en-US" sz="8000" b="1" dirty="0">
                <a:effectLst>
                  <a:outerShdw blurRad="38100" dist="38100" dir="2700000" algn="tl">
                    <a:srgbClr val="000000">
                      <a:alpha val="43137"/>
                    </a:srgbClr>
                  </a:outerShdw>
                </a:effectLst>
              </a:rPr>
            </a:br>
            <a:endParaRPr lang="en-US" sz="8000" b="1" dirty="0">
              <a:solidFill>
                <a:schemeClr val="tx1"/>
              </a:solidFill>
              <a:effectLst>
                <a:outerShdw blurRad="38100" dist="38100" dir="2700000" algn="tl">
                  <a:srgbClr val="000000">
                    <a:alpha val="43137"/>
                  </a:srgbClr>
                </a:outerShdw>
              </a:effectLst>
            </a:endParaRPr>
          </a:p>
        </p:txBody>
      </p:sp>
      <p:sp>
        <p:nvSpPr>
          <p:cNvPr id="4" name="Text Placeholder 3"/>
          <p:cNvSpPr>
            <a:spLocks noGrp="1"/>
          </p:cNvSpPr>
          <p:nvPr>
            <p:ph type="body" idx="1"/>
          </p:nvPr>
        </p:nvSpPr>
        <p:spPr/>
        <p:txBody>
          <a:bodyPr>
            <a:normAutofit/>
          </a:bodyPr>
          <a:lstStyle/>
          <a:p>
            <a:r>
              <a:rPr lang="en-US" sz="3200" b="1" dirty="0" smtClean="0">
                <a:solidFill>
                  <a:schemeClr val="tx1"/>
                </a:solidFill>
              </a:rPr>
              <a:t>“Code Black”</a:t>
            </a:r>
            <a:endParaRPr lang="en-US" sz="3200" dirty="0"/>
          </a:p>
        </p:txBody>
      </p:sp>
    </p:spTree>
    <p:custDataLst>
      <p:tags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228600" y="304800"/>
            <a:ext cx="8534400" cy="685800"/>
          </a:xfrm>
          <a:noFill/>
          <a:ln/>
        </p:spPr>
        <p:txBody>
          <a:bodyPr lIns="90488" tIns="44450" rIns="90488" bIns="44450"/>
          <a:lstStyle/>
          <a:p>
            <a:r>
              <a:rPr lang="en-US" sz="4400" dirty="0"/>
              <a:t>Bomb Threat Plan</a:t>
            </a:r>
          </a:p>
        </p:txBody>
      </p:sp>
      <p:sp>
        <p:nvSpPr>
          <p:cNvPr id="49155" name="Rectangle 3"/>
          <p:cNvSpPr>
            <a:spLocks noGrp="1" noChangeArrowheads="1"/>
          </p:cNvSpPr>
          <p:nvPr>
            <p:ph idx="1"/>
          </p:nvPr>
        </p:nvSpPr>
        <p:spPr>
          <a:xfrm>
            <a:off x="304800" y="1447800"/>
            <a:ext cx="8458200" cy="4953000"/>
          </a:xfrm>
          <a:noFill/>
          <a:ln/>
        </p:spPr>
        <p:txBody>
          <a:bodyPr lIns="90488" tIns="44450" rIns="90488" bIns="44450"/>
          <a:lstStyle/>
          <a:p>
            <a:pPr>
              <a:spcBef>
                <a:spcPct val="50000"/>
              </a:spcBef>
              <a:buFontTx/>
              <a:buNone/>
            </a:pPr>
            <a:r>
              <a:rPr lang="en-US" sz="2800" dirty="0"/>
              <a:t>If </a:t>
            </a:r>
            <a:r>
              <a:rPr lang="en-US" sz="2800" dirty="0" smtClean="0"/>
              <a:t>a </a:t>
            </a:r>
            <a:r>
              <a:rPr lang="en-US" sz="2800" dirty="0"/>
              <a:t>bomb threat </a:t>
            </a:r>
            <a:r>
              <a:rPr lang="en-US" sz="2800" dirty="0" smtClean="0"/>
              <a:t>is received you </a:t>
            </a:r>
            <a:r>
              <a:rPr lang="en-US" sz="2800" dirty="0"/>
              <a:t>should:</a:t>
            </a:r>
          </a:p>
          <a:p>
            <a:pPr>
              <a:spcBef>
                <a:spcPct val="50000"/>
              </a:spcBef>
            </a:pPr>
            <a:r>
              <a:rPr lang="en-US" sz="2400" dirty="0"/>
              <a:t>Follow instructions in bomb threat plan located in the </a:t>
            </a:r>
            <a:r>
              <a:rPr lang="en-US" sz="2400" b="1" dirty="0">
                <a:solidFill>
                  <a:srgbClr val="FF9900"/>
                </a:solidFill>
              </a:rPr>
              <a:t>Orange</a:t>
            </a:r>
            <a:r>
              <a:rPr lang="en-US" sz="2400" dirty="0"/>
              <a:t> Disaster Manual.</a:t>
            </a:r>
          </a:p>
          <a:p>
            <a:pPr>
              <a:spcBef>
                <a:spcPct val="50000"/>
              </a:spcBef>
            </a:pPr>
            <a:r>
              <a:rPr lang="en-US" sz="2400" dirty="0"/>
              <a:t>If a threatening person walks into hospital, </a:t>
            </a:r>
            <a:r>
              <a:rPr lang="en-US" sz="2400" dirty="0" smtClean="0"/>
              <a:t>all </a:t>
            </a:r>
            <a:r>
              <a:rPr lang="en-US" sz="2400" dirty="0"/>
              <a:t>personnel </a:t>
            </a:r>
            <a:r>
              <a:rPr lang="en-US" sz="2400" dirty="0" smtClean="0"/>
              <a:t>are immediately removed from </a:t>
            </a:r>
            <a:r>
              <a:rPr lang="en-US" sz="2400" dirty="0"/>
              <a:t>that area and </a:t>
            </a:r>
            <a:r>
              <a:rPr lang="en-US" sz="2400" dirty="0" smtClean="0"/>
              <a:t>Security is notified of </a:t>
            </a:r>
            <a:r>
              <a:rPr lang="en-US" sz="2400" dirty="0"/>
              <a:t>the potential threat.</a:t>
            </a:r>
          </a:p>
          <a:p>
            <a:pPr>
              <a:spcBef>
                <a:spcPct val="50000"/>
              </a:spcBef>
            </a:pPr>
            <a:r>
              <a:rPr lang="en-US" sz="2400" dirty="0" smtClean="0"/>
              <a:t>Security </a:t>
            </a:r>
            <a:r>
              <a:rPr lang="en-US" sz="2400" dirty="0"/>
              <a:t>and Telecommunications </a:t>
            </a:r>
            <a:r>
              <a:rPr lang="en-US" sz="2400" dirty="0" smtClean="0"/>
              <a:t>will </a:t>
            </a:r>
            <a:r>
              <a:rPr lang="en-US" sz="2400" dirty="0"/>
              <a:t>advise </a:t>
            </a:r>
            <a:r>
              <a:rPr lang="en-US" sz="2400" dirty="0" smtClean="0"/>
              <a:t>the Administrator-on-Call</a:t>
            </a:r>
            <a:r>
              <a:rPr lang="en-US" sz="2400" dirty="0"/>
              <a:t>.</a:t>
            </a:r>
          </a:p>
          <a:p>
            <a:pPr>
              <a:spcBef>
                <a:spcPct val="50000"/>
              </a:spcBef>
            </a:pPr>
            <a:r>
              <a:rPr lang="en-US" sz="2400" dirty="0"/>
              <a:t>Administrator-on Call may consider initiation of “Code Black” within the hospital.</a:t>
            </a:r>
          </a:p>
        </p:txBody>
      </p:sp>
    </p:spTree>
    <p:custDataLst>
      <p:tags r:id="rId1"/>
    </p:custDataLst>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228600"/>
            <a:ext cx="8153400" cy="762000"/>
          </a:xfrm>
          <a:noFill/>
          <a:ln/>
        </p:spPr>
        <p:txBody>
          <a:bodyPr lIns="90488" tIns="44450" rIns="90488" bIns="44450"/>
          <a:lstStyle/>
          <a:p>
            <a:r>
              <a:rPr lang="en-US" sz="4400" dirty="0" smtClean="0">
                <a:solidFill>
                  <a:schemeClr val="bg1"/>
                </a:solidFill>
              </a:rPr>
              <a:t>“</a:t>
            </a:r>
            <a:r>
              <a:rPr lang="en-US" sz="4400" dirty="0">
                <a:solidFill>
                  <a:schemeClr val="bg1"/>
                </a:solidFill>
              </a:rPr>
              <a:t>Code Black”</a:t>
            </a:r>
          </a:p>
        </p:txBody>
      </p:sp>
      <p:sp>
        <p:nvSpPr>
          <p:cNvPr id="50179" name="Rectangle 3"/>
          <p:cNvSpPr>
            <a:spLocks noGrp="1" noChangeArrowheads="1"/>
          </p:cNvSpPr>
          <p:nvPr>
            <p:ph idx="1"/>
          </p:nvPr>
        </p:nvSpPr>
        <p:spPr>
          <a:xfrm>
            <a:off x="304800" y="1295400"/>
            <a:ext cx="8534400" cy="5334000"/>
          </a:xfrm>
          <a:noFill/>
          <a:ln/>
        </p:spPr>
        <p:txBody>
          <a:bodyPr lIns="90488" tIns="44450" rIns="90488" bIns="44450"/>
          <a:lstStyle/>
          <a:p>
            <a:r>
              <a:rPr lang="en-US" sz="2400" dirty="0" smtClean="0"/>
              <a:t>All departments </a:t>
            </a:r>
            <a:r>
              <a:rPr lang="en-US" sz="2400" dirty="0"/>
              <a:t>will institute a search of their immediate work area.</a:t>
            </a:r>
          </a:p>
          <a:p>
            <a:r>
              <a:rPr lang="en-US" sz="2400" dirty="0"/>
              <a:t>Supervisor of each area will ask personnel most familiar with the area to systematically search an assigned location.</a:t>
            </a:r>
          </a:p>
          <a:p>
            <a:r>
              <a:rPr lang="en-US" sz="2400" dirty="0"/>
              <a:t>Unoccupied areas will be searched by security.</a:t>
            </a:r>
          </a:p>
          <a:p>
            <a:r>
              <a:rPr lang="en-US" sz="2400" dirty="0"/>
              <a:t>Items thought to be “out of place” (i.e. boxes, briefcases, etc.) should be reported to Security Dispatch--</a:t>
            </a:r>
            <a:r>
              <a:rPr lang="en-US" sz="2400" i="1" dirty="0">
                <a:solidFill>
                  <a:srgbClr val="FF0000"/>
                </a:solidFill>
              </a:rPr>
              <a:t>DO NOT</a:t>
            </a:r>
            <a:r>
              <a:rPr lang="en-US" sz="2400" dirty="0">
                <a:solidFill>
                  <a:srgbClr val="FF0000"/>
                </a:solidFill>
              </a:rPr>
              <a:t> touch suspicious items.</a:t>
            </a:r>
          </a:p>
          <a:p>
            <a:r>
              <a:rPr lang="en-US" sz="2400" dirty="0"/>
              <a:t>All departments should report into Security Dispatch once the department has been searched regardless if you have found anything or not</a:t>
            </a:r>
            <a:r>
              <a:rPr lang="en-US" sz="2400" dirty="0" smtClean="0"/>
              <a:t>. Facilities who do not have a Security Dispatch should call 911.</a:t>
            </a:r>
            <a:endParaRPr lang="en-US" sz="2400" dirty="0"/>
          </a:p>
        </p:txBody>
      </p:sp>
      <p:pic>
        <p:nvPicPr>
          <p:cNvPr id="5" name="Picture 2" descr="C:\Documents and Settings\avowles\Local Settings\Temporary Internet Files\Content.IE5\PV0COT0C\MC900440401[1].png"/>
          <p:cNvPicPr>
            <a:picLocks noChangeAspect="1" noChangeArrowheads="1"/>
          </p:cNvPicPr>
          <p:nvPr>
            <p:custDataLst>
              <p:tags r:id="rId2"/>
            </p:custDataLst>
          </p:nvPr>
        </p:nvPicPr>
        <p:blipFill>
          <a:blip r:embed="rId5" cstate="print"/>
          <a:srcRect/>
          <a:stretch>
            <a:fillRect/>
          </a:stretch>
        </p:blipFill>
        <p:spPr bwMode="auto">
          <a:xfrm>
            <a:off x="5715000" y="5486400"/>
            <a:ext cx="2743200" cy="106680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914400" y="304800"/>
            <a:ext cx="7162800" cy="685800"/>
          </a:xfrm>
          <a:noFill/>
          <a:ln/>
        </p:spPr>
        <p:txBody>
          <a:bodyPr lIns="90488" tIns="44450" rIns="90488" bIns="44450"/>
          <a:lstStyle/>
          <a:p>
            <a:r>
              <a:rPr lang="en-US" sz="4400" dirty="0" smtClean="0">
                <a:solidFill>
                  <a:schemeClr val="bg1"/>
                </a:solidFill>
              </a:rPr>
              <a:t>“</a:t>
            </a:r>
            <a:r>
              <a:rPr lang="en-US" sz="4400" dirty="0">
                <a:solidFill>
                  <a:schemeClr val="bg1"/>
                </a:solidFill>
              </a:rPr>
              <a:t>Code Black”</a:t>
            </a:r>
          </a:p>
        </p:txBody>
      </p:sp>
      <p:sp>
        <p:nvSpPr>
          <p:cNvPr id="51203" name="Rectangle 3"/>
          <p:cNvSpPr>
            <a:spLocks noGrp="1" noChangeArrowheads="1"/>
          </p:cNvSpPr>
          <p:nvPr>
            <p:ph idx="1"/>
          </p:nvPr>
        </p:nvSpPr>
        <p:spPr>
          <a:xfrm>
            <a:off x="381000" y="1524000"/>
            <a:ext cx="5105400" cy="4876800"/>
          </a:xfrm>
          <a:noFill/>
          <a:ln/>
        </p:spPr>
        <p:txBody>
          <a:bodyPr lIns="90488" tIns="44450" rIns="90488" bIns="44450">
            <a:normAutofit/>
          </a:bodyPr>
          <a:lstStyle/>
          <a:p>
            <a:pPr>
              <a:lnSpc>
                <a:spcPct val="90000"/>
              </a:lnSpc>
              <a:spcBef>
                <a:spcPct val="50000"/>
              </a:spcBef>
            </a:pPr>
            <a:r>
              <a:rPr lang="en-US" sz="2400" dirty="0"/>
              <a:t>Security will notify the Akron Police Department of the Bomb Threat.</a:t>
            </a:r>
          </a:p>
          <a:p>
            <a:pPr>
              <a:lnSpc>
                <a:spcPct val="90000"/>
              </a:lnSpc>
              <a:spcBef>
                <a:spcPct val="50000"/>
              </a:spcBef>
            </a:pPr>
            <a:r>
              <a:rPr lang="en-US" sz="2400" dirty="0"/>
              <a:t>If any suspicious items, or a bomb, are found the Summit County Bomb Squad will be notified by Security.</a:t>
            </a:r>
          </a:p>
          <a:p>
            <a:pPr>
              <a:lnSpc>
                <a:spcPct val="90000"/>
              </a:lnSpc>
              <a:spcBef>
                <a:spcPct val="50000"/>
              </a:spcBef>
            </a:pPr>
            <a:r>
              <a:rPr lang="en-US" sz="2400" dirty="0"/>
              <a:t>Decisions to initiate partial or total evacuation of the hospital will be jointly made by the Administrator-on-Call, Director of Security, and the Senior Member of the Summit County Bomb Squad.</a:t>
            </a:r>
          </a:p>
        </p:txBody>
      </p:sp>
      <p:pic>
        <p:nvPicPr>
          <p:cNvPr id="4" name="Picture 2" descr="C:\Documents and Settings\avowles\Local Settings\Temporary Internet Files\Content.IE5\QALK6QPT\MP910216391[1].png"/>
          <p:cNvPicPr>
            <a:picLocks noChangeAspect="1" noChangeArrowheads="1"/>
          </p:cNvPicPr>
          <p:nvPr>
            <p:custDataLst>
              <p:tags r:id="rId2"/>
            </p:custDataLst>
          </p:nvPr>
        </p:nvPicPr>
        <p:blipFill>
          <a:blip r:embed="rId5" cstate="print"/>
          <a:srcRect/>
          <a:stretch>
            <a:fillRect/>
          </a:stretch>
        </p:blipFill>
        <p:spPr bwMode="auto">
          <a:xfrm>
            <a:off x="5591175" y="2209800"/>
            <a:ext cx="3552825" cy="3095147"/>
          </a:xfrm>
          <a:prstGeom prst="rect">
            <a:avLst/>
          </a:prstGeom>
          <a:noFill/>
        </p:spPr>
      </p:pic>
    </p:spTree>
    <p:custDataLst>
      <p:tags r:id="rId1"/>
    </p:custData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sz="8000" b="1" dirty="0">
                <a:effectLst>
                  <a:outerShdw blurRad="38100" dist="38100" dir="2700000" algn="tl">
                    <a:srgbClr val="000000">
                      <a:alpha val="43137"/>
                    </a:srgbClr>
                  </a:outerShdw>
                </a:effectLst>
              </a:rPr>
              <a:t>Infant Security</a:t>
            </a:r>
            <a:r>
              <a:rPr lang="en-US" sz="8000" b="1" dirty="0"/>
              <a:t/>
            </a:r>
            <a:br>
              <a:rPr lang="en-US" sz="8000" b="1" dirty="0"/>
            </a:br>
            <a:endParaRPr lang="en-US" sz="8000" b="1" dirty="0">
              <a:solidFill>
                <a:schemeClr val="tx1"/>
              </a:solidFill>
            </a:endParaRPr>
          </a:p>
        </p:txBody>
      </p:sp>
      <p:sp>
        <p:nvSpPr>
          <p:cNvPr id="4" name="Text Placeholder 3"/>
          <p:cNvSpPr>
            <a:spLocks noGrp="1"/>
          </p:cNvSpPr>
          <p:nvPr>
            <p:ph type="body" idx="1"/>
          </p:nvPr>
        </p:nvSpPr>
        <p:spPr/>
        <p:txBody>
          <a:bodyPr>
            <a:normAutofit/>
          </a:bodyPr>
          <a:lstStyle/>
          <a:p>
            <a:r>
              <a:rPr lang="en-US" sz="3200" b="1" dirty="0" smtClean="0">
                <a:solidFill>
                  <a:schemeClr val="tx1"/>
                </a:solidFill>
              </a:rPr>
              <a:t>“Code Adam”</a:t>
            </a:r>
            <a:endParaRPr lang="en-US" sz="3200" dirty="0"/>
          </a:p>
        </p:txBody>
      </p:sp>
    </p:spTree>
    <p:custDataLst>
      <p:tags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85800" y="228600"/>
            <a:ext cx="7772400" cy="762000"/>
          </a:xfrm>
        </p:spPr>
        <p:txBody>
          <a:bodyPr/>
          <a:lstStyle/>
          <a:p>
            <a:r>
              <a:rPr lang="en-US" sz="4400" dirty="0">
                <a:solidFill>
                  <a:schemeClr val="bg1"/>
                </a:solidFill>
              </a:rPr>
              <a:t>Infant </a:t>
            </a:r>
            <a:r>
              <a:rPr lang="en-US" sz="4400" dirty="0" smtClean="0">
                <a:solidFill>
                  <a:schemeClr val="bg1"/>
                </a:solidFill>
              </a:rPr>
              <a:t>Security “Code </a:t>
            </a:r>
            <a:r>
              <a:rPr lang="en-US" sz="4400" dirty="0">
                <a:solidFill>
                  <a:schemeClr val="bg1"/>
                </a:solidFill>
              </a:rPr>
              <a:t>Adam”</a:t>
            </a:r>
          </a:p>
        </p:txBody>
      </p:sp>
      <p:sp>
        <p:nvSpPr>
          <p:cNvPr id="56323" name="Rectangle 3"/>
          <p:cNvSpPr>
            <a:spLocks noGrp="1" noChangeArrowheads="1"/>
          </p:cNvSpPr>
          <p:nvPr>
            <p:ph sz="half" idx="1"/>
          </p:nvPr>
        </p:nvSpPr>
        <p:spPr>
          <a:xfrm>
            <a:off x="301752" y="1600200"/>
            <a:ext cx="8461248" cy="4754880"/>
          </a:xfrm>
        </p:spPr>
        <p:txBody>
          <a:bodyPr/>
          <a:lstStyle/>
          <a:p>
            <a:pPr>
              <a:lnSpc>
                <a:spcPct val="90000"/>
              </a:lnSpc>
            </a:pPr>
            <a:r>
              <a:rPr lang="en-US" sz="2400" dirty="0"/>
              <a:t>An overhead page of Code Adam indicates an </a:t>
            </a:r>
            <a:r>
              <a:rPr lang="en-US" sz="2400" b="1" dirty="0">
                <a:solidFill>
                  <a:srgbClr val="FF3300"/>
                </a:solidFill>
              </a:rPr>
              <a:t>unauthorized</a:t>
            </a:r>
            <a:r>
              <a:rPr lang="en-US" sz="2400" b="1" dirty="0"/>
              <a:t> </a:t>
            </a:r>
            <a:r>
              <a:rPr lang="en-US" sz="2400" dirty="0"/>
              <a:t>removal of a newborn infant from an area of the New Life Center.</a:t>
            </a:r>
          </a:p>
          <a:p>
            <a:pPr>
              <a:lnSpc>
                <a:spcPct val="90000"/>
              </a:lnSpc>
            </a:pPr>
            <a:endParaRPr lang="en-US" sz="2400" dirty="0" smtClean="0"/>
          </a:p>
          <a:p>
            <a:pPr>
              <a:lnSpc>
                <a:spcPct val="90000"/>
              </a:lnSpc>
            </a:pPr>
            <a:r>
              <a:rPr lang="en-US" sz="2400" dirty="0" smtClean="0"/>
              <a:t>You are </a:t>
            </a:r>
            <a:r>
              <a:rPr lang="en-US" sz="2400" dirty="0"/>
              <a:t>asked to move out of </a:t>
            </a:r>
            <a:r>
              <a:rPr lang="en-US" sz="2400" dirty="0" smtClean="0"/>
              <a:t>the </a:t>
            </a:r>
            <a:r>
              <a:rPr lang="en-US" sz="2400" dirty="0"/>
              <a:t>work areas and offices into the hallways, monitoring all stairwells, bridges, and exits from the hospital.</a:t>
            </a:r>
          </a:p>
        </p:txBody>
      </p:sp>
      <p:pic>
        <p:nvPicPr>
          <p:cNvPr id="6" name="Picture 2" descr="C:\Documents and Settings\avowles\Local Settings\Temporary Internet Files\Content.IE5\I93UKJDU\MC900448744[1].jpg"/>
          <p:cNvPicPr>
            <a:picLocks noChangeAspect="1" noChangeArrowheads="1"/>
          </p:cNvPicPr>
          <p:nvPr>
            <p:custDataLst>
              <p:tags r:id="rId2"/>
            </p:custDataLst>
          </p:nvPr>
        </p:nvPicPr>
        <p:blipFill>
          <a:blip r:embed="rId5" cstate="print"/>
          <a:srcRect/>
          <a:stretch>
            <a:fillRect/>
          </a:stretch>
        </p:blipFill>
        <p:spPr bwMode="auto">
          <a:xfrm>
            <a:off x="4191000" y="5562600"/>
            <a:ext cx="1143000" cy="76200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85800" y="228600"/>
            <a:ext cx="7772400" cy="762000"/>
          </a:xfrm>
        </p:spPr>
        <p:txBody>
          <a:bodyPr/>
          <a:lstStyle/>
          <a:p>
            <a:r>
              <a:rPr lang="en-US" sz="4400" dirty="0">
                <a:solidFill>
                  <a:schemeClr val="bg1"/>
                </a:solidFill>
              </a:rPr>
              <a:t>Infant </a:t>
            </a:r>
            <a:r>
              <a:rPr lang="en-US" sz="4400" dirty="0" smtClean="0">
                <a:solidFill>
                  <a:schemeClr val="bg1"/>
                </a:solidFill>
              </a:rPr>
              <a:t>Security “Code </a:t>
            </a:r>
            <a:r>
              <a:rPr lang="en-US" sz="4400" dirty="0">
                <a:solidFill>
                  <a:schemeClr val="bg1"/>
                </a:solidFill>
              </a:rPr>
              <a:t>Adam”</a:t>
            </a:r>
          </a:p>
        </p:txBody>
      </p:sp>
      <p:sp>
        <p:nvSpPr>
          <p:cNvPr id="56325" name="Rectangle 5"/>
          <p:cNvSpPr>
            <a:spLocks noGrp="1" noChangeArrowheads="1"/>
          </p:cNvSpPr>
          <p:nvPr>
            <p:ph sz="half" idx="2"/>
          </p:nvPr>
        </p:nvSpPr>
        <p:spPr>
          <a:xfrm>
            <a:off x="685800" y="1600200"/>
            <a:ext cx="8122920" cy="4754880"/>
          </a:xfrm>
        </p:spPr>
        <p:txBody>
          <a:bodyPr/>
          <a:lstStyle/>
          <a:p>
            <a:r>
              <a:rPr lang="en-US" sz="2400" dirty="0" smtClean="0"/>
              <a:t>You </a:t>
            </a:r>
            <a:r>
              <a:rPr lang="en-US" sz="2400" dirty="0"/>
              <a:t>should work in teams stopping </a:t>
            </a:r>
            <a:r>
              <a:rPr lang="en-US" sz="2400" i="1" u="sng" dirty="0">
                <a:solidFill>
                  <a:srgbClr val="FF3300"/>
                </a:solidFill>
              </a:rPr>
              <a:t>anyone</a:t>
            </a:r>
            <a:r>
              <a:rPr lang="en-US" sz="2400" dirty="0"/>
              <a:t> carrying an item or object large enough to conceal a newborn infant. </a:t>
            </a:r>
            <a:endParaRPr lang="en-US" sz="2400" dirty="0" smtClean="0"/>
          </a:p>
          <a:p>
            <a:pPr lvl="1"/>
            <a:r>
              <a:rPr lang="en-US" sz="2000" i="1" dirty="0" smtClean="0"/>
              <a:t>The </a:t>
            </a:r>
            <a:r>
              <a:rPr lang="en-US" sz="2000" i="1" dirty="0"/>
              <a:t>item should be searched.</a:t>
            </a:r>
          </a:p>
          <a:p>
            <a:endParaRPr lang="en-US" sz="2400" dirty="0" smtClean="0"/>
          </a:p>
          <a:p>
            <a:r>
              <a:rPr lang="en-US" sz="2400" dirty="0" smtClean="0"/>
              <a:t>If the </a:t>
            </a:r>
            <a:r>
              <a:rPr lang="en-US" sz="2400" dirty="0"/>
              <a:t>individual refuses to cooperate, the person should be followed and security notified ASAP.</a:t>
            </a:r>
          </a:p>
        </p:txBody>
      </p:sp>
      <p:pic>
        <p:nvPicPr>
          <p:cNvPr id="6" name="Picture 2" descr="C:\Documents and Settings\avowles\Local Settings\Temporary Internet Files\Content.IE5\I93UKJDU\MC900448744[1].jpg"/>
          <p:cNvPicPr>
            <a:picLocks noChangeAspect="1" noChangeArrowheads="1"/>
          </p:cNvPicPr>
          <p:nvPr>
            <p:custDataLst>
              <p:tags r:id="rId2"/>
            </p:custDataLst>
          </p:nvPr>
        </p:nvPicPr>
        <p:blipFill>
          <a:blip r:embed="rId5" cstate="print"/>
          <a:srcRect/>
          <a:stretch>
            <a:fillRect/>
          </a:stretch>
        </p:blipFill>
        <p:spPr bwMode="auto">
          <a:xfrm>
            <a:off x="4114800" y="4953000"/>
            <a:ext cx="1143000" cy="76200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sz="8000" b="1" dirty="0">
                <a:effectLst>
                  <a:outerShdw blurRad="38100" dist="38100" dir="2700000" algn="tl">
                    <a:srgbClr val="000000">
                      <a:alpha val="43137"/>
                    </a:srgbClr>
                  </a:outerShdw>
                </a:effectLst>
              </a:rPr>
              <a:t>Evacuation Plan</a:t>
            </a:r>
            <a:r>
              <a:rPr lang="en-US" sz="8000" b="1" dirty="0"/>
              <a:t/>
            </a:r>
            <a:br>
              <a:rPr lang="en-US" sz="8000" b="1" dirty="0"/>
            </a:br>
            <a:endParaRPr lang="en-US" sz="8000" b="1" dirty="0">
              <a:solidFill>
                <a:schemeClr val="tx1"/>
              </a:solidFill>
            </a:endParaRPr>
          </a:p>
        </p:txBody>
      </p:sp>
      <p:sp>
        <p:nvSpPr>
          <p:cNvPr id="4" name="Text Placeholder 3"/>
          <p:cNvSpPr>
            <a:spLocks noGrp="1"/>
          </p:cNvSpPr>
          <p:nvPr>
            <p:ph type="body" idx="1"/>
          </p:nvPr>
        </p:nvSpPr>
        <p:spPr/>
        <p:txBody>
          <a:bodyPr>
            <a:normAutofit/>
          </a:bodyPr>
          <a:lstStyle/>
          <a:p>
            <a:r>
              <a:rPr lang="en-US" sz="3200" b="1" dirty="0" smtClean="0">
                <a:solidFill>
                  <a:schemeClr val="tx1"/>
                </a:solidFill>
              </a:rPr>
              <a:t>“Code Green”</a:t>
            </a:r>
            <a:endParaRPr lang="en-US" sz="3200" dirty="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Care of Self</a:t>
            </a:r>
            <a:endParaRPr lang="en-US" sz="4800" dirty="0"/>
          </a:p>
        </p:txBody>
      </p:sp>
      <p:pic>
        <p:nvPicPr>
          <p:cNvPr id="4" name="Picture 5" descr="body,mind,spirit_color"/>
          <p:cNvPicPr>
            <a:picLocks noGrp="1" noChangeAspect="1" noChangeArrowheads="1"/>
          </p:cNvPicPr>
          <p:nvPr>
            <p:ph idx="1"/>
            <p:custDataLst>
              <p:tags r:id="rId1"/>
            </p:custDataLst>
          </p:nvPr>
        </p:nvPicPr>
        <p:blipFill>
          <a:blip r:embed="rId3" cstate="print"/>
          <a:srcRect/>
          <a:stretch>
            <a:fillRect/>
          </a:stretch>
        </p:blipFill>
        <p:spPr bwMode="auto">
          <a:xfrm>
            <a:off x="1828800" y="1371600"/>
            <a:ext cx="5569974" cy="518007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custDataLst>
              <p:tags r:id="rId2"/>
            </p:custDataLst>
          </p:nvPr>
        </p:nvGraphicFramePr>
        <p:xfrm>
          <a:off x="0" y="1143000"/>
          <a:ext cx="9144000" cy="52578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TextBox 6"/>
          <p:cNvSpPr txBox="1"/>
          <p:nvPr/>
        </p:nvSpPr>
        <p:spPr>
          <a:xfrm>
            <a:off x="0" y="5638800"/>
            <a:ext cx="9144000" cy="1015663"/>
          </a:xfrm>
          <a:prstGeom prst="rect">
            <a:avLst/>
          </a:prstGeom>
          <a:solidFill>
            <a:srgbClr val="FFFF99"/>
          </a:solidFill>
          <a:ln>
            <a:solidFill>
              <a:schemeClr val="tx1"/>
            </a:solidFill>
          </a:ln>
          <a:effectLst>
            <a:outerShdw blurRad="50800" dist="38100" dir="5400000" algn="t" rotWithShape="0">
              <a:prstClr val="black">
                <a:alpha val="40000"/>
              </a:prstClr>
            </a:outerShdw>
          </a:effectLst>
        </p:spPr>
        <p:txBody>
          <a:bodyPr wrap="square" rtlCol="0">
            <a:spAutoFit/>
          </a:bodyPr>
          <a:lstStyle/>
          <a:p>
            <a:pPr lvl="1" algn="ctr"/>
            <a:r>
              <a:rPr lang="en-US" sz="2000" dirty="0" smtClean="0">
                <a:latin typeface="Calibri" pitchFamily="34" charset="0"/>
              </a:rPr>
              <a:t>Any overhead page for a Level II or higher on a patient care unit is a request for all staff to assist in moving the patients out of harms way.</a:t>
            </a:r>
          </a:p>
          <a:p>
            <a:pPr lvl="1" algn="ctr"/>
            <a:endParaRPr lang="en-US" sz="2000" dirty="0">
              <a:latin typeface="Calibri" pitchFamily="34" charset="0"/>
            </a:endParaRPr>
          </a:p>
        </p:txBody>
      </p:sp>
      <p:sp>
        <p:nvSpPr>
          <p:cNvPr id="8" name="Rectangle 2"/>
          <p:cNvSpPr txBox="1">
            <a:spLocks noChangeArrowheads="1"/>
          </p:cNvSpPr>
          <p:nvPr/>
        </p:nvSpPr>
        <p:spPr>
          <a:xfrm>
            <a:off x="533400" y="228600"/>
            <a:ext cx="8153400" cy="762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smtClean="0">
                <a:ln>
                  <a:noFill/>
                </a:ln>
                <a:solidFill>
                  <a:srgbClr val="33CC33"/>
                </a:solidFill>
                <a:effectLst/>
                <a:uLnTx/>
                <a:uFillTx/>
                <a:latin typeface="+mj-lt"/>
                <a:ea typeface="+mj-ea"/>
                <a:cs typeface="+mj-cs"/>
              </a:rPr>
              <a:t>“Code Green” – Evacuation Plan</a:t>
            </a:r>
            <a:endParaRPr kumimoji="0" lang="en-US" sz="3600" b="1" i="0" u="none" strike="noStrike" kern="1200" cap="none" spc="0" normalizeH="0" baseline="0" noProof="0" dirty="0">
              <a:ln>
                <a:noFill/>
              </a:ln>
              <a:solidFill>
                <a:srgbClr val="33CC33"/>
              </a:solidFill>
              <a:effectLst/>
              <a:uLnTx/>
              <a:uFillTx/>
              <a:latin typeface="+mj-lt"/>
              <a:ea typeface="+mj-ea"/>
              <a:cs typeface="+mj-cs"/>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1500"/>
                                  </p:stCondLst>
                                  <p:childTnLst>
                                    <p:set>
                                      <p:cBhvr>
                                        <p:cTn id="6" dur="1" fill="hold">
                                          <p:stCondLst>
                                            <p:cond delay="0"/>
                                          </p:stCondLst>
                                        </p:cTn>
                                        <p:tgtEl>
                                          <p:spTgt spid="7"/>
                                        </p:tgtEl>
                                        <p:attrNameLst>
                                          <p:attrName>style.visibility</p:attrName>
                                        </p:attrNameLst>
                                      </p:cBhvr>
                                      <p:to>
                                        <p:strVal val="visible"/>
                                      </p:to>
                                    </p:set>
                                    <p:animEffect transition="in" filter="checkerboard(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026"/>
          <p:cNvSpPr>
            <a:spLocks noGrp="1" noChangeArrowheads="1"/>
          </p:cNvSpPr>
          <p:nvPr>
            <p:ph type="title"/>
          </p:nvPr>
        </p:nvSpPr>
        <p:spPr>
          <a:xfrm>
            <a:off x="685800" y="228600"/>
            <a:ext cx="7772400" cy="685800"/>
          </a:xfrm>
        </p:spPr>
        <p:txBody>
          <a:bodyPr/>
          <a:lstStyle/>
          <a:p>
            <a:r>
              <a:rPr lang="en-US" sz="4400" dirty="0" smtClean="0">
                <a:solidFill>
                  <a:schemeClr val="bg1"/>
                </a:solidFill>
              </a:rPr>
              <a:t>“</a:t>
            </a:r>
            <a:r>
              <a:rPr lang="en-US" sz="4400" dirty="0">
                <a:solidFill>
                  <a:schemeClr val="bg1"/>
                </a:solidFill>
              </a:rPr>
              <a:t>Code Green”</a:t>
            </a:r>
          </a:p>
        </p:txBody>
      </p:sp>
      <p:sp>
        <p:nvSpPr>
          <p:cNvPr id="58371" name="Rectangle 1027"/>
          <p:cNvSpPr>
            <a:spLocks noGrp="1" noChangeArrowheads="1"/>
          </p:cNvSpPr>
          <p:nvPr>
            <p:ph idx="1"/>
          </p:nvPr>
        </p:nvSpPr>
        <p:spPr>
          <a:xfrm>
            <a:off x="304800" y="1447800"/>
            <a:ext cx="8534400" cy="4953000"/>
          </a:xfrm>
        </p:spPr>
        <p:txBody>
          <a:bodyPr/>
          <a:lstStyle/>
          <a:p>
            <a:pPr>
              <a:lnSpc>
                <a:spcPct val="90000"/>
              </a:lnSpc>
              <a:spcBef>
                <a:spcPct val="30000"/>
              </a:spcBef>
              <a:buNone/>
            </a:pPr>
            <a:r>
              <a:rPr lang="en-US" sz="3600" u="sng" dirty="0">
                <a:cs typeface="Times New Roman" pitchFamily="18" charset="0"/>
              </a:rPr>
              <a:t>Level I (Room to Corridor)</a:t>
            </a:r>
            <a:endParaRPr lang="en-US" sz="3600" u="sng" dirty="0">
              <a:solidFill>
                <a:srgbClr val="0000FF"/>
              </a:solidFill>
              <a:cs typeface="Times New Roman" pitchFamily="18" charset="0"/>
            </a:endParaRPr>
          </a:p>
          <a:p>
            <a:pPr>
              <a:lnSpc>
                <a:spcPct val="90000"/>
              </a:lnSpc>
              <a:spcBef>
                <a:spcPct val="30000"/>
              </a:spcBef>
            </a:pPr>
            <a:r>
              <a:rPr lang="en-US" sz="2800" i="1" dirty="0">
                <a:cs typeface="Times New Roman" pitchFamily="18" charset="0"/>
              </a:rPr>
              <a:t>Definition</a:t>
            </a:r>
            <a:endParaRPr lang="en-US" sz="2800" dirty="0">
              <a:cs typeface="Times New Roman" pitchFamily="18" charset="0"/>
            </a:endParaRPr>
          </a:p>
          <a:p>
            <a:pPr lvl="1">
              <a:lnSpc>
                <a:spcPct val="90000"/>
              </a:lnSpc>
              <a:spcBef>
                <a:spcPct val="30000"/>
              </a:spcBef>
            </a:pPr>
            <a:r>
              <a:rPr lang="en-US" sz="2800" dirty="0">
                <a:cs typeface="Times New Roman" pitchFamily="18" charset="0"/>
              </a:rPr>
              <a:t>Moving patients and staff from an area of immediate danger to minimize the risk of further injury. </a:t>
            </a:r>
          </a:p>
          <a:p>
            <a:pPr>
              <a:lnSpc>
                <a:spcPct val="90000"/>
              </a:lnSpc>
              <a:spcBef>
                <a:spcPct val="30000"/>
              </a:spcBef>
            </a:pPr>
            <a:endParaRPr lang="en-US" i="1" dirty="0" smtClean="0">
              <a:cs typeface="Times New Roman" pitchFamily="18" charset="0"/>
            </a:endParaRPr>
          </a:p>
          <a:p>
            <a:pPr>
              <a:lnSpc>
                <a:spcPct val="90000"/>
              </a:lnSpc>
              <a:spcBef>
                <a:spcPct val="30000"/>
              </a:spcBef>
            </a:pPr>
            <a:r>
              <a:rPr lang="en-US" i="1" dirty="0" smtClean="0">
                <a:cs typeface="Times New Roman" pitchFamily="18" charset="0"/>
              </a:rPr>
              <a:t>For </a:t>
            </a:r>
            <a:r>
              <a:rPr lang="en-US" sz="2800" i="1" dirty="0" smtClean="0">
                <a:cs typeface="Times New Roman" pitchFamily="18" charset="0"/>
              </a:rPr>
              <a:t>Example:</a:t>
            </a:r>
            <a:endParaRPr lang="en-US" sz="2800" dirty="0">
              <a:cs typeface="Times New Roman" pitchFamily="18" charset="0"/>
            </a:endParaRPr>
          </a:p>
          <a:p>
            <a:pPr lvl="1">
              <a:lnSpc>
                <a:spcPct val="90000"/>
              </a:lnSpc>
              <a:spcBef>
                <a:spcPct val="30000"/>
              </a:spcBef>
            </a:pPr>
            <a:r>
              <a:rPr lang="en-US" sz="2800" dirty="0">
                <a:cs typeface="Times New Roman" pitchFamily="18" charset="0"/>
              </a:rPr>
              <a:t>Moving patients away from the origin of a room fire.</a:t>
            </a:r>
          </a:p>
          <a:p>
            <a:pPr>
              <a:lnSpc>
                <a:spcPct val="90000"/>
              </a:lnSpc>
              <a:buNone/>
            </a:pPr>
            <a:endParaRPr lang="en-US" sz="2800" dirty="0"/>
          </a:p>
        </p:txBody>
      </p:sp>
    </p:spTree>
    <p:custDataLst>
      <p:tags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685800" y="304800"/>
            <a:ext cx="7772400" cy="685800"/>
          </a:xfrm>
        </p:spPr>
        <p:txBody>
          <a:bodyPr/>
          <a:lstStyle/>
          <a:p>
            <a:r>
              <a:rPr lang="en-US" sz="4400" dirty="0" smtClean="0">
                <a:solidFill>
                  <a:schemeClr val="bg1"/>
                </a:solidFill>
              </a:rPr>
              <a:t> </a:t>
            </a:r>
            <a:r>
              <a:rPr lang="en-US" sz="4400" dirty="0">
                <a:solidFill>
                  <a:schemeClr val="bg1"/>
                </a:solidFill>
              </a:rPr>
              <a:t>“Code Green”</a:t>
            </a:r>
          </a:p>
        </p:txBody>
      </p:sp>
      <p:sp>
        <p:nvSpPr>
          <p:cNvPr id="59395" name="Rectangle 3"/>
          <p:cNvSpPr>
            <a:spLocks noGrp="1" noChangeArrowheads="1"/>
          </p:cNvSpPr>
          <p:nvPr>
            <p:ph idx="1"/>
          </p:nvPr>
        </p:nvSpPr>
        <p:spPr/>
        <p:txBody>
          <a:bodyPr/>
          <a:lstStyle/>
          <a:p>
            <a:pPr>
              <a:lnSpc>
                <a:spcPct val="90000"/>
              </a:lnSpc>
              <a:buNone/>
            </a:pPr>
            <a:r>
              <a:rPr lang="en-US" u="sng" dirty="0">
                <a:cs typeface="Times New Roman" pitchFamily="18" charset="0"/>
              </a:rPr>
              <a:t>Level II (Smoke Compartment to Smoke Compartment)</a:t>
            </a:r>
          </a:p>
          <a:p>
            <a:pPr>
              <a:lnSpc>
                <a:spcPct val="90000"/>
              </a:lnSpc>
            </a:pPr>
            <a:r>
              <a:rPr lang="en-US" sz="2800" i="1" dirty="0">
                <a:cs typeface="Times New Roman" pitchFamily="18" charset="0"/>
              </a:rPr>
              <a:t>Definition</a:t>
            </a:r>
          </a:p>
          <a:p>
            <a:pPr lvl="1">
              <a:lnSpc>
                <a:spcPct val="90000"/>
              </a:lnSpc>
            </a:pPr>
            <a:r>
              <a:rPr lang="en-US" sz="2400" dirty="0">
                <a:cs typeface="Times New Roman" pitchFamily="18" charset="0"/>
              </a:rPr>
              <a:t>Moving patients and staff horizontally to a safe zone beyond at least the first set of smoke doors on the same floor.</a:t>
            </a:r>
            <a:endParaRPr lang="en-US" sz="2400" i="1" dirty="0">
              <a:solidFill>
                <a:srgbClr val="0000FF"/>
              </a:solidFill>
              <a:cs typeface="Times New Roman" pitchFamily="18" charset="0"/>
            </a:endParaRPr>
          </a:p>
          <a:p>
            <a:pPr>
              <a:lnSpc>
                <a:spcPct val="90000"/>
              </a:lnSpc>
            </a:pPr>
            <a:endParaRPr lang="en-US" sz="2800" i="1" dirty="0" smtClean="0">
              <a:cs typeface="Times New Roman" pitchFamily="18" charset="0"/>
            </a:endParaRPr>
          </a:p>
          <a:p>
            <a:pPr>
              <a:lnSpc>
                <a:spcPct val="90000"/>
              </a:lnSpc>
            </a:pPr>
            <a:r>
              <a:rPr lang="en-US" sz="2800" i="1" dirty="0" smtClean="0">
                <a:cs typeface="Times New Roman" pitchFamily="18" charset="0"/>
              </a:rPr>
              <a:t>For Example:</a:t>
            </a:r>
            <a:endParaRPr lang="en-US" sz="2800" i="1" dirty="0">
              <a:cs typeface="Times New Roman" pitchFamily="18" charset="0"/>
            </a:endParaRPr>
          </a:p>
          <a:p>
            <a:pPr lvl="1">
              <a:lnSpc>
                <a:spcPct val="90000"/>
              </a:lnSpc>
            </a:pPr>
            <a:r>
              <a:rPr lang="en-US" sz="2400" dirty="0">
                <a:cs typeface="Times New Roman" pitchFamily="18" charset="0"/>
              </a:rPr>
              <a:t>Moving patients and staff from the immediate danger zone past a set of smoke doors which maybe the opposite end of the nursing unit, or into an adjacent nursing unit.</a:t>
            </a:r>
          </a:p>
          <a:p>
            <a:pPr>
              <a:lnSpc>
                <a:spcPct val="90000"/>
              </a:lnSpc>
            </a:pPr>
            <a:endParaRPr lang="en-US" sz="2400" dirty="0"/>
          </a:p>
        </p:txBody>
      </p:sp>
    </p:spTree>
    <p:custDataLst>
      <p:tags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228600"/>
            <a:ext cx="7772400" cy="762000"/>
          </a:xfrm>
        </p:spPr>
        <p:txBody>
          <a:bodyPr/>
          <a:lstStyle/>
          <a:p>
            <a:r>
              <a:rPr lang="en-US" sz="4400" dirty="0" smtClean="0">
                <a:solidFill>
                  <a:schemeClr val="bg1"/>
                </a:solidFill>
              </a:rPr>
              <a:t> </a:t>
            </a:r>
            <a:r>
              <a:rPr lang="en-US" sz="4400" dirty="0">
                <a:solidFill>
                  <a:schemeClr val="bg1"/>
                </a:solidFill>
              </a:rPr>
              <a:t>“Code Green”</a:t>
            </a:r>
          </a:p>
        </p:txBody>
      </p:sp>
      <p:sp>
        <p:nvSpPr>
          <p:cNvPr id="60419" name="Rectangle 3"/>
          <p:cNvSpPr>
            <a:spLocks noGrp="1" noChangeArrowheads="1"/>
          </p:cNvSpPr>
          <p:nvPr>
            <p:ph idx="1"/>
          </p:nvPr>
        </p:nvSpPr>
        <p:spPr>
          <a:xfrm>
            <a:off x="304800" y="1371600"/>
            <a:ext cx="8305800" cy="4724400"/>
          </a:xfrm>
        </p:spPr>
        <p:txBody>
          <a:bodyPr>
            <a:normAutofit/>
          </a:bodyPr>
          <a:lstStyle/>
          <a:p>
            <a:pPr>
              <a:lnSpc>
                <a:spcPct val="90000"/>
              </a:lnSpc>
              <a:spcBef>
                <a:spcPct val="30000"/>
              </a:spcBef>
              <a:buNone/>
            </a:pPr>
            <a:r>
              <a:rPr lang="en-US" u="sng" dirty="0">
                <a:cs typeface="Times New Roman" pitchFamily="18" charset="0"/>
              </a:rPr>
              <a:t>Level III (Vertical - Floor to Floor)</a:t>
            </a:r>
          </a:p>
          <a:p>
            <a:pPr>
              <a:lnSpc>
                <a:spcPct val="90000"/>
              </a:lnSpc>
              <a:spcBef>
                <a:spcPct val="30000"/>
              </a:spcBef>
            </a:pPr>
            <a:r>
              <a:rPr lang="en-US" sz="2400" i="1" dirty="0">
                <a:cs typeface="Times New Roman" pitchFamily="18" charset="0"/>
              </a:rPr>
              <a:t>Definition</a:t>
            </a:r>
          </a:p>
          <a:p>
            <a:pPr lvl="1">
              <a:lnSpc>
                <a:spcPct val="90000"/>
              </a:lnSpc>
              <a:spcBef>
                <a:spcPct val="30000"/>
              </a:spcBef>
            </a:pPr>
            <a:r>
              <a:rPr lang="en-US" dirty="0">
                <a:cs typeface="Times New Roman" pitchFamily="18" charset="0"/>
              </a:rPr>
              <a:t>Moving patients and staff vertically to a floor below an area of immediate danger. This vertical movement must always be towards a floor that leads outdoors and maybe done with or with out the use of elevators.</a:t>
            </a:r>
          </a:p>
          <a:p>
            <a:pPr>
              <a:lnSpc>
                <a:spcPct val="90000"/>
              </a:lnSpc>
              <a:spcBef>
                <a:spcPct val="30000"/>
              </a:spcBef>
            </a:pPr>
            <a:endParaRPr lang="en-US" sz="2400" i="1" dirty="0" smtClean="0">
              <a:cs typeface="Times New Roman" pitchFamily="18" charset="0"/>
            </a:endParaRPr>
          </a:p>
          <a:p>
            <a:pPr>
              <a:lnSpc>
                <a:spcPct val="90000"/>
              </a:lnSpc>
              <a:spcBef>
                <a:spcPct val="30000"/>
              </a:spcBef>
            </a:pPr>
            <a:r>
              <a:rPr lang="en-US" sz="2400" i="1" dirty="0" smtClean="0">
                <a:cs typeface="Times New Roman" pitchFamily="18" charset="0"/>
              </a:rPr>
              <a:t>For Example:</a:t>
            </a:r>
            <a:endParaRPr lang="en-US" sz="2400" i="1" dirty="0">
              <a:cs typeface="Times New Roman" pitchFamily="18" charset="0"/>
            </a:endParaRPr>
          </a:p>
          <a:p>
            <a:pPr lvl="1">
              <a:lnSpc>
                <a:spcPct val="90000"/>
              </a:lnSpc>
              <a:spcBef>
                <a:spcPct val="30000"/>
              </a:spcBef>
            </a:pPr>
            <a:r>
              <a:rPr lang="en-US" dirty="0">
                <a:cs typeface="Times New Roman" pitchFamily="18" charset="0"/>
              </a:rPr>
              <a:t>Movement of patients and staff from the third floor down the nearest stairs, or depending, appropriate elevator to the second or first floor.</a:t>
            </a:r>
          </a:p>
          <a:p>
            <a:pPr>
              <a:lnSpc>
                <a:spcPct val="90000"/>
              </a:lnSpc>
            </a:pPr>
            <a:endParaRPr lang="en-US" sz="2600" dirty="0"/>
          </a:p>
        </p:txBody>
      </p:sp>
    </p:spTree>
    <p:custDataLst>
      <p:tags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685800" y="228600"/>
            <a:ext cx="7772400" cy="762000"/>
          </a:xfrm>
        </p:spPr>
        <p:txBody>
          <a:bodyPr/>
          <a:lstStyle/>
          <a:p>
            <a:r>
              <a:rPr lang="en-US" sz="4400" dirty="0" smtClean="0">
                <a:solidFill>
                  <a:schemeClr val="bg1"/>
                </a:solidFill>
              </a:rPr>
              <a:t>“</a:t>
            </a:r>
            <a:r>
              <a:rPr lang="en-US" sz="4400" dirty="0">
                <a:solidFill>
                  <a:schemeClr val="bg1"/>
                </a:solidFill>
              </a:rPr>
              <a:t>Code Green”</a:t>
            </a:r>
          </a:p>
        </p:txBody>
      </p:sp>
      <p:sp>
        <p:nvSpPr>
          <p:cNvPr id="61443" name="Rectangle 3"/>
          <p:cNvSpPr>
            <a:spLocks noGrp="1" noChangeArrowheads="1"/>
          </p:cNvSpPr>
          <p:nvPr>
            <p:ph idx="1"/>
          </p:nvPr>
        </p:nvSpPr>
        <p:spPr>
          <a:xfrm>
            <a:off x="304800" y="1447800"/>
            <a:ext cx="8534400" cy="4953000"/>
          </a:xfrm>
        </p:spPr>
        <p:txBody>
          <a:bodyPr/>
          <a:lstStyle/>
          <a:p>
            <a:pPr>
              <a:buNone/>
            </a:pPr>
            <a:r>
              <a:rPr lang="en-US" u="sng" dirty="0">
                <a:cs typeface="Times New Roman" pitchFamily="18" charset="0"/>
              </a:rPr>
              <a:t>Level IV (Facility Evacuation)</a:t>
            </a:r>
          </a:p>
          <a:p>
            <a:r>
              <a:rPr lang="en-US" sz="2400" i="1" dirty="0">
                <a:cs typeface="Times New Roman" pitchFamily="18" charset="0"/>
              </a:rPr>
              <a:t>Definition</a:t>
            </a:r>
          </a:p>
          <a:p>
            <a:pPr lvl="1"/>
            <a:r>
              <a:rPr lang="en-US" dirty="0">
                <a:cs typeface="Times New Roman" pitchFamily="18" charset="0"/>
              </a:rPr>
              <a:t>Moving patients and staff from a part of the hospital or from the entire hospital to other health care facilities and alternate care sites. </a:t>
            </a:r>
          </a:p>
          <a:p>
            <a:endParaRPr lang="en-US" sz="2400" i="1" dirty="0" smtClean="0">
              <a:cs typeface="Times New Roman" pitchFamily="18" charset="0"/>
            </a:endParaRPr>
          </a:p>
          <a:p>
            <a:r>
              <a:rPr lang="en-US" sz="2400" i="1" dirty="0" smtClean="0">
                <a:cs typeface="Times New Roman" pitchFamily="18" charset="0"/>
              </a:rPr>
              <a:t>For Example:</a:t>
            </a:r>
            <a:endParaRPr lang="en-US" sz="2400" i="1" dirty="0">
              <a:cs typeface="Times New Roman" pitchFamily="18" charset="0"/>
            </a:endParaRPr>
          </a:p>
          <a:p>
            <a:pPr lvl="1"/>
            <a:r>
              <a:rPr lang="en-US" dirty="0">
                <a:cs typeface="Times New Roman" pitchFamily="18" charset="0"/>
              </a:rPr>
              <a:t>Due to whatever reason, there is an inability to provide safe and basic health care to the patients over a prolonged period.</a:t>
            </a:r>
            <a:r>
              <a:rPr lang="en-US" b="1" dirty="0">
                <a:effectLst>
                  <a:outerShdw blurRad="38100" dist="38100" dir="2700000" algn="tl">
                    <a:srgbClr val="C0C0C0"/>
                  </a:outerShdw>
                </a:effectLst>
              </a:rPr>
              <a:t> </a:t>
            </a:r>
          </a:p>
        </p:txBody>
      </p:sp>
    </p:spTree>
    <p:custDataLst>
      <p:tags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609600" y="0"/>
            <a:ext cx="8001000" cy="1143000"/>
          </a:xfrm>
        </p:spPr>
        <p:txBody>
          <a:bodyPr/>
          <a:lstStyle/>
          <a:p>
            <a:r>
              <a:rPr lang="en-US" sz="4400" dirty="0"/>
              <a:t>Power Outage Response Plan</a:t>
            </a:r>
          </a:p>
        </p:txBody>
      </p:sp>
      <p:sp>
        <p:nvSpPr>
          <p:cNvPr id="80899" name="Rectangle 3"/>
          <p:cNvSpPr>
            <a:spLocks noGrp="1" noChangeArrowheads="1"/>
          </p:cNvSpPr>
          <p:nvPr>
            <p:ph idx="1"/>
          </p:nvPr>
        </p:nvSpPr>
        <p:spPr>
          <a:xfrm>
            <a:off x="457200" y="1752600"/>
            <a:ext cx="5638800" cy="4419600"/>
          </a:xfrm>
        </p:spPr>
        <p:txBody>
          <a:bodyPr>
            <a:normAutofit/>
          </a:bodyPr>
          <a:lstStyle/>
          <a:p>
            <a:pPr>
              <a:lnSpc>
                <a:spcPct val="90000"/>
              </a:lnSpc>
              <a:spcBef>
                <a:spcPct val="40000"/>
              </a:spcBef>
            </a:pPr>
            <a:r>
              <a:rPr lang="en-US" sz="2400" dirty="0"/>
              <a:t>Located in the </a:t>
            </a:r>
            <a:r>
              <a:rPr lang="en-US" sz="2400" b="1" dirty="0">
                <a:solidFill>
                  <a:srgbClr val="FF9900"/>
                </a:solidFill>
              </a:rPr>
              <a:t>orange</a:t>
            </a:r>
            <a:r>
              <a:rPr lang="en-US" sz="2400" dirty="0"/>
              <a:t> MCI manual.</a:t>
            </a:r>
          </a:p>
          <a:p>
            <a:pPr>
              <a:lnSpc>
                <a:spcPct val="90000"/>
              </a:lnSpc>
              <a:spcBef>
                <a:spcPct val="40000"/>
              </a:spcBef>
            </a:pPr>
            <a:endParaRPr lang="en-US" sz="2400" dirty="0" smtClean="0"/>
          </a:p>
          <a:p>
            <a:pPr>
              <a:lnSpc>
                <a:spcPct val="90000"/>
              </a:lnSpc>
              <a:spcBef>
                <a:spcPct val="40000"/>
              </a:spcBef>
            </a:pPr>
            <a:r>
              <a:rPr lang="en-US" sz="2400" dirty="0" smtClean="0"/>
              <a:t>Ensure </a:t>
            </a:r>
            <a:r>
              <a:rPr lang="en-US" sz="2400" dirty="0"/>
              <a:t>those patients on electrical life support equipment have the equipment plugged into the </a:t>
            </a:r>
            <a:r>
              <a:rPr lang="en-US" sz="2400" dirty="0">
                <a:solidFill>
                  <a:srgbClr val="FF3300"/>
                </a:solidFill>
              </a:rPr>
              <a:t>RED</a:t>
            </a:r>
            <a:r>
              <a:rPr lang="en-US" sz="2400" dirty="0"/>
              <a:t> electrical plugs (which are on emergency power</a:t>
            </a:r>
            <a:r>
              <a:rPr lang="en-US" sz="2400" dirty="0" smtClean="0"/>
              <a:t>).</a:t>
            </a:r>
            <a:endParaRPr lang="en-US" sz="2400" dirty="0"/>
          </a:p>
        </p:txBody>
      </p:sp>
      <p:sp>
        <p:nvSpPr>
          <p:cNvPr id="5" name="Rectangle 4"/>
          <p:cNvSpPr/>
          <p:nvPr/>
        </p:nvSpPr>
        <p:spPr>
          <a:xfrm>
            <a:off x="6629400" y="2743200"/>
            <a:ext cx="914400" cy="1295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C:\Documents and Settings\avowles\Local Settings\Temporary Internet Files\Content.IE5\80I3U2IR\MC900352586[1].wmf"/>
          <p:cNvPicPr>
            <a:picLocks noChangeAspect="1" noChangeArrowheads="1"/>
          </p:cNvPicPr>
          <p:nvPr>
            <p:custDataLst>
              <p:tags r:id="rId2"/>
            </p:custDataLst>
          </p:nvPr>
        </p:nvPicPr>
        <p:blipFill>
          <a:blip r:embed="rId5" cstate="print"/>
          <a:srcRect/>
          <a:stretch>
            <a:fillRect/>
          </a:stretch>
        </p:blipFill>
        <p:spPr bwMode="auto">
          <a:xfrm>
            <a:off x="6629400" y="3200400"/>
            <a:ext cx="943069" cy="1789568"/>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609600" y="0"/>
            <a:ext cx="8001000" cy="1143000"/>
          </a:xfrm>
        </p:spPr>
        <p:txBody>
          <a:bodyPr/>
          <a:lstStyle/>
          <a:p>
            <a:r>
              <a:rPr lang="en-US" sz="4400" dirty="0"/>
              <a:t>Power Outage Response Plan</a:t>
            </a:r>
          </a:p>
        </p:txBody>
      </p:sp>
      <p:sp>
        <p:nvSpPr>
          <p:cNvPr id="80899" name="Rectangle 3"/>
          <p:cNvSpPr>
            <a:spLocks noGrp="1" noChangeArrowheads="1"/>
          </p:cNvSpPr>
          <p:nvPr>
            <p:ph idx="1"/>
          </p:nvPr>
        </p:nvSpPr>
        <p:spPr>
          <a:xfrm>
            <a:off x="457200" y="1295400"/>
            <a:ext cx="8229600" cy="4876800"/>
          </a:xfrm>
        </p:spPr>
        <p:txBody>
          <a:bodyPr>
            <a:normAutofit/>
          </a:bodyPr>
          <a:lstStyle/>
          <a:p>
            <a:pPr>
              <a:lnSpc>
                <a:spcPct val="90000"/>
              </a:lnSpc>
              <a:spcBef>
                <a:spcPct val="40000"/>
              </a:spcBef>
            </a:pPr>
            <a:r>
              <a:rPr lang="en-US" sz="2500" dirty="0" smtClean="0"/>
              <a:t>DO </a:t>
            </a:r>
            <a:r>
              <a:rPr lang="en-US" sz="2500" dirty="0"/>
              <a:t>NOT use the emergency elevators unless you are transporting a critical patient to another floor. </a:t>
            </a:r>
          </a:p>
          <a:p>
            <a:pPr lvl="1">
              <a:lnSpc>
                <a:spcPct val="90000"/>
              </a:lnSpc>
              <a:spcBef>
                <a:spcPct val="40000"/>
              </a:spcBef>
            </a:pPr>
            <a:r>
              <a:rPr lang="en-US" sz="2500" dirty="0"/>
              <a:t>Emergency Elevators have a </a:t>
            </a:r>
            <a:r>
              <a:rPr lang="en-US" sz="2500" dirty="0">
                <a:solidFill>
                  <a:srgbClr val="FF3300"/>
                </a:solidFill>
              </a:rPr>
              <a:t>RED</a:t>
            </a:r>
            <a:r>
              <a:rPr lang="en-US" sz="2500" dirty="0"/>
              <a:t> number plate over the door</a:t>
            </a:r>
            <a:r>
              <a:rPr lang="en-US" sz="2500" dirty="0" smtClean="0"/>
              <a:t>.</a:t>
            </a:r>
          </a:p>
          <a:p>
            <a:pPr lvl="1">
              <a:lnSpc>
                <a:spcPct val="90000"/>
              </a:lnSpc>
              <a:spcBef>
                <a:spcPct val="40000"/>
              </a:spcBef>
            </a:pPr>
            <a:endParaRPr lang="en-US" sz="2500" dirty="0" smtClean="0"/>
          </a:p>
          <a:p>
            <a:pPr lvl="1">
              <a:lnSpc>
                <a:spcPct val="90000"/>
              </a:lnSpc>
              <a:spcBef>
                <a:spcPct val="40000"/>
              </a:spcBef>
              <a:buNone/>
            </a:pPr>
            <a:endParaRPr lang="en-US" sz="2500" dirty="0"/>
          </a:p>
          <a:p>
            <a:pPr>
              <a:lnSpc>
                <a:spcPct val="90000"/>
              </a:lnSpc>
              <a:spcBef>
                <a:spcPct val="40000"/>
              </a:spcBef>
            </a:pPr>
            <a:endParaRPr lang="en-US" sz="2500" dirty="0" smtClean="0"/>
          </a:p>
          <a:p>
            <a:pPr>
              <a:lnSpc>
                <a:spcPct val="90000"/>
              </a:lnSpc>
              <a:spcBef>
                <a:spcPct val="40000"/>
              </a:spcBef>
            </a:pPr>
            <a:r>
              <a:rPr lang="en-US" sz="2500" dirty="0" smtClean="0"/>
              <a:t>Although </a:t>
            </a:r>
            <a:r>
              <a:rPr lang="en-US" sz="2500" dirty="0"/>
              <a:t>it may become hot in your area, DO NOT open outside windows.</a:t>
            </a:r>
          </a:p>
          <a:p>
            <a:pPr>
              <a:lnSpc>
                <a:spcPct val="90000"/>
              </a:lnSpc>
              <a:spcBef>
                <a:spcPct val="40000"/>
              </a:spcBef>
            </a:pPr>
            <a:r>
              <a:rPr lang="en-US" sz="2500" dirty="0"/>
              <a:t>Provide a status report of your department to central command.</a:t>
            </a:r>
          </a:p>
        </p:txBody>
      </p:sp>
      <p:pic>
        <p:nvPicPr>
          <p:cNvPr id="4" name="Picture 2" descr="C:\Documents and Settings\avowles\Local Settings\Temporary Internet Files\Content.IE5\OTK527HH\MP900385976[1].jpg"/>
          <p:cNvPicPr>
            <a:picLocks noChangeAspect="1" noChangeArrowheads="1"/>
          </p:cNvPicPr>
          <p:nvPr>
            <p:custDataLst>
              <p:tags r:id="rId2"/>
            </p:custDataLst>
          </p:nvPr>
        </p:nvPicPr>
        <p:blipFill>
          <a:blip r:embed="rId5" cstate="print"/>
          <a:srcRect/>
          <a:stretch>
            <a:fillRect/>
          </a:stretch>
        </p:blipFill>
        <p:spPr bwMode="auto">
          <a:xfrm>
            <a:off x="3962400" y="2667000"/>
            <a:ext cx="1219200" cy="170688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04800" y="838200"/>
            <a:ext cx="8534400" cy="4191000"/>
          </a:xfrm>
        </p:spPr>
        <p:txBody>
          <a:bodyPr/>
          <a:lstStyle/>
          <a:p>
            <a:r>
              <a:rPr lang="en-US" b="1" dirty="0">
                <a:effectLst>
                  <a:outerShdw blurRad="38100" dist="38100" dir="2700000" algn="tl">
                    <a:srgbClr val="000000">
                      <a:alpha val="43137"/>
                    </a:srgbClr>
                  </a:outerShdw>
                </a:effectLst>
              </a:rPr>
              <a:t>Hazardous </a:t>
            </a:r>
            <a:r>
              <a:rPr lang="en-US" b="1" dirty="0" smtClean="0">
                <a:effectLst>
                  <a:outerShdw blurRad="38100" dist="38100" dir="2700000" algn="tl">
                    <a:srgbClr val="000000">
                      <a:alpha val="43137"/>
                    </a:srgbClr>
                  </a:outerShdw>
                </a:effectLst>
              </a:rPr>
              <a:t>Material Spill/ Nuclear </a:t>
            </a:r>
            <a:r>
              <a:rPr lang="en-US" b="1" dirty="0">
                <a:effectLst>
                  <a:outerShdw blurRad="38100" dist="38100" dir="2700000" algn="tl">
                    <a:srgbClr val="000000">
                      <a:alpha val="43137"/>
                    </a:srgbClr>
                  </a:outerShdw>
                </a:effectLst>
              </a:rPr>
              <a:t>Biological </a:t>
            </a:r>
            <a:r>
              <a:rPr lang="en-US" b="1" dirty="0" smtClean="0">
                <a:effectLst>
                  <a:outerShdw blurRad="38100" dist="38100" dir="2700000" algn="tl">
                    <a:srgbClr val="000000">
                      <a:alpha val="43137"/>
                    </a:srgbClr>
                  </a:outerShdw>
                </a:effectLst>
              </a:rPr>
              <a:t>                 Chemical </a:t>
            </a:r>
            <a:r>
              <a:rPr lang="en-US" b="1" dirty="0">
                <a:effectLst>
                  <a:outerShdw blurRad="38100" dist="38100" dir="2700000" algn="tl">
                    <a:srgbClr val="000000">
                      <a:alpha val="43137"/>
                    </a:srgbClr>
                  </a:outerShdw>
                </a:effectLst>
              </a:rPr>
              <a:t>Release</a:t>
            </a:r>
            <a:r>
              <a:rPr lang="en-US" b="1" dirty="0"/>
              <a:t/>
            </a:r>
            <a:br>
              <a:rPr lang="en-US" b="1" dirty="0"/>
            </a:br>
            <a:endParaRPr lang="en-US" sz="5400" b="1" dirty="0">
              <a:solidFill>
                <a:srgbClr val="FF9900"/>
              </a:solidFill>
            </a:endParaRPr>
          </a:p>
        </p:txBody>
      </p:sp>
      <p:sp>
        <p:nvSpPr>
          <p:cNvPr id="4" name="Text Placeholder 3"/>
          <p:cNvSpPr>
            <a:spLocks noGrp="1"/>
          </p:cNvSpPr>
          <p:nvPr>
            <p:ph type="body" idx="1"/>
          </p:nvPr>
        </p:nvSpPr>
        <p:spPr/>
        <p:txBody>
          <a:bodyPr>
            <a:normAutofit/>
          </a:bodyPr>
          <a:lstStyle/>
          <a:p>
            <a:r>
              <a:rPr lang="en-US" sz="3200" b="1" dirty="0" smtClean="0">
                <a:solidFill>
                  <a:schemeClr val="tx1"/>
                </a:solidFill>
              </a:rPr>
              <a:t>“Code Orange”</a:t>
            </a:r>
            <a:endParaRPr lang="en-US" sz="3200" dirty="0">
              <a:solidFill>
                <a:schemeClr val="tx1"/>
              </a:solidFill>
            </a:endParaRPr>
          </a:p>
        </p:txBody>
      </p:sp>
    </p:spTree>
    <p:custDataLst>
      <p:tags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381000" y="0"/>
            <a:ext cx="8458200" cy="1143000"/>
          </a:xfrm>
        </p:spPr>
        <p:txBody>
          <a:bodyPr/>
          <a:lstStyle/>
          <a:p>
            <a:r>
              <a:rPr lang="en-US" sz="2800" b="1" dirty="0"/>
              <a:t>Hazardous Material Spill</a:t>
            </a:r>
            <a:r>
              <a:rPr lang="en-US" sz="2800" b="1" dirty="0" smtClean="0"/>
              <a:t>/</a:t>
            </a:r>
            <a:br>
              <a:rPr lang="en-US" sz="2800" b="1" dirty="0" smtClean="0"/>
            </a:br>
            <a:r>
              <a:rPr lang="en-US" sz="2800" b="1" dirty="0" smtClean="0"/>
              <a:t>Nuclear </a:t>
            </a:r>
            <a:r>
              <a:rPr lang="en-US" sz="2800" b="1" dirty="0"/>
              <a:t>Biological </a:t>
            </a:r>
            <a:r>
              <a:rPr lang="en-US" sz="2800" b="1" dirty="0" smtClean="0"/>
              <a:t>Chemical Release - Internal</a:t>
            </a:r>
            <a:endParaRPr lang="en-US" b="1" dirty="0">
              <a:solidFill>
                <a:srgbClr val="FF9900"/>
              </a:solidFill>
            </a:endParaRPr>
          </a:p>
        </p:txBody>
      </p:sp>
      <p:sp>
        <p:nvSpPr>
          <p:cNvPr id="73731" name="Rectangle 3"/>
          <p:cNvSpPr>
            <a:spLocks noGrp="1" noChangeArrowheads="1"/>
          </p:cNvSpPr>
          <p:nvPr>
            <p:ph idx="1"/>
          </p:nvPr>
        </p:nvSpPr>
        <p:spPr>
          <a:xfrm>
            <a:off x="381000" y="1524000"/>
            <a:ext cx="8382000" cy="4953000"/>
          </a:xfrm>
        </p:spPr>
        <p:txBody>
          <a:bodyPr/>
          <a:lstStyle/>
          <a:p>
            <a:pPr>
              <a:spcBef>
                <a:spcPct val="40000"/>
              </a:spcBef>
            </a:pPr>
            <a:r>
              <a:rPr lang="en-US" dirty="0"/>
              <a:t>In the event of a </a:t>
            </a:r>
            <a:r>
              <a:rPr lang="en-US" i="1" dirty="0"/>
              <a:t>internal</a:t>
            </a:r>
            <a:r>
              <a:rPr lang="en-US" dirty="0"/>
              <a:t> chemical spill the telecom operator may announce: </a:t>
            </a:r>
          </a:p>
          <a:p>
            <a:pPr lvl="1">
              <a:spcBef>
                <a:spcPct val="40000"/>
              </a:spcBef>
            </a:pPr>
            <a:r>
              <a:rPr lang="en-US" dirty="0">
                <a:solidFill>
                  <a:srgbClr val="FF9900"/>
                </a:solidFill>
              </a:rPr>
              <a:t>“Code Orange, AGMC”</a:t>
            </a:r>
            <a:r>
              <a:rPr lang="en-US" dirty="0"/>
              <a:t> the </a:t>
            </a:r>
            <a:r>
              <a:rPr lang="en-US" i="1" dirty="0"/>
              <a:t>location</a:t>
            </a:r>
            <a:r>
              <a:rPr lang="en-US" dirty="0"/>
              <a:t> and the </a:t>
            </a:r>
            <a:r>
              <a:rPr lang="en-US" i="1" dirty="0"/>
              <a:t>name of the chemical</a:t>
            </a:r>
            <a:r>
              <a:rPr lang="en-US" dirty="0"/>
              <a:t> as known. </a:t>
            </a:r>
          </a:p>
          <a:p>
            <a:pPr lvl="1">
              <a:spcBef>
                <a:spcPct val="40000"/>
              </a:spcBef>
            </a:pPr>
            <a:r>
              <a:rPr lang="en-US" dirty="0" smtClean="0"/>
              <a:t>You </a:t>
            </a:r>
            <a:r>
              <a:rPr lang="en-US" dirty="0"/>
              <a:t>should follow the chemical spill response plan found in the Safety Manual.</a:t>
            </a:r>
          </a:p>
        </p:txBody>
      </p:sp>
    </p:spTree>
    <p:custDataLst>
      <p:tags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81000" y="228600"/>
            <a:ext cx="8382000" cy="762000"/>
          </a:xfrm>
        </p:spPr>
        <p:txBody>
          <a:bodyPr/>
          <a:lstStyle/>
          <a:p>
            <a:r>
              <a:rPr lang="en-US" sz="2800" b="1" dirty="0"/>
              <a:t>Hazardous Material Spill</a:t>
            </a:r>
            <a:r>
              <a:rPr lang="en-US" sz="2800" b="1" dirty="0" smtClean="0"/>
              <a:t>/</a:t>
            </a:r>
            <a:br>
              <a:rPr lang="en-US" sz="2800" b="1" dirty="0" smtClean="0"/>
            </a:br>
            <a:r>
              <a:rPr lang="en-US" sz="2800" b="1" dirty="0" smtClean="0"/>
              <a:t>Nuclear </a:t>
            </a:r>
            <a:r>
              <a:rPr lang="en-US" sz="2800" b="1" dirty="0"/>
              <a:t>Biological Chemical </a:t>
            </a:r>
            <a:r>
              <a:rPr lang="en-US" sz="2800" b="1" dirty="0" smtClean="0"/>
              <a:t>Release - External</a:t>
            </a:r>
            <a:endParaRPr lang="en-US" sz="2800" b="1" dirty="0">
              <a:solidFill>
                <a:srgbClr val="FF9900"/>
              </a:solidFill>
            </a:endParaRPr>
          </a:p>
        </p:txBody>
      </p:sp>
      <p:sp>
        <p:nvSpPr>
          <p:cNvPr id="74755" name="Rectangle 3"/>
          <p:cNvSpPr>
            <a:spLocks noGrp="1" noChangeArrowheads="1"/>
          </p:cNvSpPr>
          <p:nvPr>
            <p:ph idx="1"/>
          </p:nvPr>
        </p:nvSpPr>
        <p:spPr>
          <a:xfrm>
            <a:off x="304800" y="1371600"/>
            <a:ext cx="8382000" cy="4953000"/>
          </a:xfrm>
        </p:spPr>
        <p:txBody>
          <a:bodyPr/>
          <a:lstStyle/>
          <a:p>
            <a:r>
              <a:rPr lang="en-US" dirty="0"/>
              <a:t>In the event of an </a:t>
            </a:r>
            <a:r>
              <a:rPr lang="en-US" i="1" dirty="0"/>
              <a:t>external</a:t>
            </a:r>
            <a:r>
              <a:rPr lang="en-US" dirty="0"/>
              <a:t> Nuclear Biological or Chemical release in the community the telecom operator may announce: </a:t>
            </a:r>
          </a:p>
          <a:p>
            <a:pPr lvl="1"/>
            <a:r>
              <a:rPr lang="en-US" b="1" dirty="0">
                <a:solidFill>
                  <a:srgbClr val="FF9900"/>
                </a:solidFill>
              </a:rPr>
              <a:t>“Code Orange, </a:t>
            </a:r>
            <a:r>
              <a:rPr lang="en-US" b="1" dirty="0">
                <a:solidFill>
                  <a:srgbClr val="FF9900"/>
                </a:solidFill>
                <a:cs typeface="Times New Roman" pitchFamily="18" charset="0"/>
              </a:rPr>
              <a:t>Dr. Minor Level 2-4” and the type of NBC release if known</a:t>
            </a:r>
            <a:r>
              <a:rPr lang="en-US" b="1" dirty="0">
                <a:solidFill>
                  <a:srgbClr val="FF9900"/>
                </a:solidFill>
              </a:rPr>
              <a:t>.</a:t>
            </a:r>
            <a:r>
              <a:rPr lang="en-US" b="1" dirty="0"/>
              <a:t> </a:t>
            </a:r>
          </a:p>
          <a:p>
            <a:pPr lvl="1"/>
            <a:r>
              <a:rPr lang="en-US" dirty="0" smtClean="0"/>
              <a:t>You </a:t>
            </a:r>
            <a:r>
              <a:rPr lang="en-US" dirty="0"/>
              <a:t>should follow the NBC readiness plan found in the MCI Manual.</a:t>
            </a: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Don’t Come If You Are Ill!</a:t>
            </a:r>
            <a:endParaRPr lang="en-US" dirty="0"/>
          </a:p>
        </p:txBody>
      </p:sp>
      <p:sp>
        <p:nvSpPr>
          <p:cNvPr id="3" name="Content Placeholder 2"/>
          <p:cNvSpPr>
            <a:spLocks noGrp="1"/>
          </p:cNvSpPr>
          <p:nvPr>
            <p:ph idx="1"/>
          </p:nvPr>
        </p:nvSpPr>
        <p:spPr/>
        <p:txBody>
          <a:bodyPr/>
          <a:lstStyle/>
          <a:p>
            <a:r>
              <a:rPr lang="en-US" dirty="0" smtClean="0"/>
              <a:t>We at Akron General are advocates for the patient. This responsibility includes assurance that staff, students, volunteers and visitors are generally well and free of infectious disease when at any of our sites. If you know or suspect that you are ill due to a cold or virus the day you are scheduled, please contact your clinical instructor and do not come to Akron General.</a:t>
            </a:r>
          </a:p>
          <a:p>
            <a:endParaRPr lang="en-US"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sz="4400" dirty="0"/>
              <a:t>Stat Pages</a:t>
            </a:r>
          </a:p>
        </p:txBody>
      </p:sp>
      <p:sp>
        <p:nvSpPr>
          <p:cNvPr id="75779" name="Rectangle 3"/>
          <p:cNvSpPr>
            <a:spLocks noGrp="1" noChangeArrowheads="1"/>
          </p:cNvSpPr>
          <p:nvPr>
            <p:ph idx="1"/>
          </p:nvPr>
        </p:nvSpPr>
        <p:spPr/>
        <p:txBody>
          <a:bodyPr>
            <a:normAutofit/>
          </a:bodyPr>
          <a:lstStyle/>
          <a:p>
            <a:pPr algn="l"/>
            <a:r>
              <a:rPr lang="en-US" sz="3600" dirty="0">
                <a:solidFill>
                  <a:srgbClr val="0070C0"/>
                </a:solidFill>
              </a:rPr>
              <a:t>“Stat- Code Blue” </a:t>
            </a:r>
            <a:r>
              <a:rPr lang="en-US" sz="3600" dirty="0"/>
              <a:t>and location:  </a:t>
            </a:r>
            <a:r>
              <a:rPr lang="en-US" sz="3600" dirty="0" smtClean="0"/>
              <a:t>          </a:t>
            </a:r>
          </a:p>
          <a:p>
            <a:pPr algn="l">
              <a:buNone/>
            </a:pPr>
            <a:r>
              <a:rPr lang="en-US" sz="3600" dirty="0" smtClean="0"/>
              <a:t>Adult </a:t>
            </a:r>
            <a:r>
              <a:rPr lang="en-US" sz="3600" dirty="0"/>
              <a:t>Medical Emergency</a:t>
            </a:r>
          </a:p>
          <a:p>
            <a:pPr algn="l"/>
            <a:endParaRPr lang="en-US" sz="3600" dirty="0"/>
          </a:p>
          <a:p>
            <a:pPr algn="l"/>
            <a:r>
              <a:rPr lang="en-US" sz="3600" dirty="0">
                <a:solidFill>
                  <a:srgbClr val="FF00FF"/>
                </a:solidFill>
              </a:rPr>
              <a:t>“Stat- Code Pink</a:t>
            </a:r>
            <a:r>
              <a:rPr lang="en-US" sz="3600" dirty="0" smtClean="0">
                <a:solidFill>
                  <a:srgbClr val="FF00FF"/>
                </a:solidFill>
              </a:rPr>
              <a:t>” </a:t>
            </a:r>
            <a:r>
              <a:rPr lang="en-US" sz="3600" dirty="0" smtClean="0"/>
              <a:t>and location: </a:t>
            </a:r>
          </a:p>
          <a:p>
            <a:pPr algn="l">
              <a:buNone/>
            </a:pPr>
            <a:r>
              <a:rPr lang="en-US" sz="3600" dirty="0" smtClean="0"/>
              <a:t>Child/Infant </a:t>
            </a:r>
            <a:r>
              <a:rPr lang="en-US" sz="3600" dirty="0"/>
              <a:t>Medical Emergency</a:t>
            </a:r>
          </a:p>
        </p:txBody>
      </p:sp>
    </p:spTree>
    <p:custDataLst>
      <p:tags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04800" y="838200"/>
            <a:ext cx="8534400" cy="4191000"/>
          </a:xfrm>
        </p:spPr>
        <p:txBody>
          <a:bodyPr/>
          <a:lstStyle/>
          <a:p>
            <a:r>
              <a:rPr lang="en-US" b="1" dirty="0" smtClean="0">
                <a:effectLst>
                  <a:outerShdw blurRad="38100" dist="38100" dir="2700000" algn="tl">
                    <a:srgbClr val="000000">
                      <a:alpha val="43137"/>
                    </a:srgbClr>
                  </a:outerShdw>
                </a:effectLst>
              </a:rPr>
              <a:t>A person with a weapon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or a hostage situation. </a:t>
            </a:r>
            <a:endParaRPr lang="en-US" sz="5400" b="1" dirty="0">
              <a:solidFill>
                <a:srgbClr val="FF9900"/>
              </a:solidFill>
              <a:effectLst>
                <a:outerShdw blurRad="38100" dist="38100" dir="2700000" algn="tl">
                  <a:srgbClr val="000000">
                    <a:alpha val="43137"/>
                  </a:srgbClr>
                </a:outerShdw>
              </a:effectLst>
            </a:endParaRPr>
          </a:p>
        </p:txBody>
      </p:sp>
      <p:sp>
        <p:nvSpPr>
          <p:cNvPr id="4" name="Text Placeholder 3"/>
          <p:cNvSpPr>
            <a:spLocks noGrp="1"/>
          </p:cNvSpPr>
          <p:nvPr>
            <p:ph type="body" idx="1"/>
          </p:nvPr>
        </p:nvSpPr>
        <p:spPr/>
        <p:txBody>
          <a:bodyPr>
            <a:normAutofit/>
          </a:bodyPr>
          <a:lstStyle/>
          <a:p>
            <a:r>
              <a:rPr lang="en-US" sz="3200" b="1" dirty="0" smtClean="0">
                <a:solidFill>
                  <a:schemeClr val="tx1"/>
                </a:solidFill>
              </a:rPr>
              <a:t>“Code Silver”</a:t>
            </a:r>
            <a:endParaRPr lang="en-US" sz="3200" dirty="0">
              <a:solidFill>
                <a:schemeClr val="tx1"/>
              </a:solidFill>
            </a:endParaRPr>
          </a:p>
        </p:txBody>
      </p:sp>
    </p:spTree>
    <p:custDataLst>
      <p:tags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4"/>
          <p:cNvSpPr>
            <a:spLocks noGrp="1" noChangeArrowheads="1"/>
          </p:cNvSpPr>
          <p:nvPr>
            <p:ph type="title"/>
          </p:nvPr>
        </p:nvSpPr>
        <p:spPr>
          <a:xfrm>
            <a:off x="381000" y="304800"/>
            <a:ext cx="8458200" cy="609600"/>
          </a:xfrm>
        </p:spPr>
        <p:txBody>
          <a:bodyPr/>
          <a:lstStyle/>
          <a:p>
            <a:r>
              <a:rPr lang="en-US" sz="4400" b="1" dirty="0" smtClean="0"/>
              <a:t>Concealed Carry Weapons Law </a:t>
            </a:r>
          </a:p>
        </p:txBody>
      </p:sp>
      <p:sp>
        <p:nvSpPr>
          <p:cNvPr id="83973" name="Rectangle 5"/>
          <p:cNvSpPr>
            <a:spLocks noGrp="1" noChangeArrowheads="1"/>
          </p:cNvSpPr>
          <p:nvPr>
            <p:ph sz="half" idx="1"/>
          </p:nvPr>
        </p:nvSpPr>
        <p:spPr>
          <a:xfrm>
            <a:off x="304800" y="1447800"/>
            <a:ext cx="8610600" cy="4953000"/>
          </a:xfrm>
        </p:spPr>
        <p:txBody>
          <a:bodyPr rtlCol="0">
            <a:normAutofit/>
          </a:bodyPr>
          <a:lstStyle/>
          <a:p>
            <a:pPr marL="533400" indent="-533400" fontAlgn="auto">
              <a:spcBef>
                <a:spcPct val="40000"/>
              </a:spcBef>
              <a:spcAft>
                <a:spcPts val="0"/>
              </a:spcAft>
              <a:buNone/>
              <a:defRPr/>
            </a:pPr>
            <a:r>
              <a:rPr lang="en-US" sz="3600" i="1" dirty="0" smtClean="0">
                <a:cs typeface="Times New Roman" pitchFamily="18" charset="0"/>
              </a:rPr>
              <a:t>AGHS Policy</a:t>
            </a:r>
          </a:p>
          <a:p>
            <a:pPr marL="533400" indent="-533400" fontAlgn="auto">
              <a:spcBef>
                <a:spcPct val="40000"/>
              </a:spcBef>
              <a:spcAft>
                <a:spcPts val="0"/>
              </a:spcAft>
              <a:defRPr/>
            </a:pPr>
            <a:r>
              <a:rPr lang="en-US" sz="3200" dirty="0" smtClean="0">
                <a:cs typeface="Times New Roman" pitchFamily="18" charset="0"/>
              </a:rPr>
              <a:t>Firearms </a:t>
            </a:r>
            <a:r>
              <a:rPr lang="en-US" sz="3200" dirty="0">
                <a:cs typeface="Times New Roman" pitchFamily="18" charset="0"/>
              </a:rPr>
              <a:t>and other deadly weapons of any kind are strictly forbidden on the premises of Akron General Health Systems. </a:t>
            </a:r>
          </a:p>
          <a:p>
            <a:pPr marL="914400" lvl="1" indent="-457200" fontAlgn="auto">
              <a:spcBef>
                <a:spcPct val="40000"/>
              </a:spcBef>
              <a:spcAft>
                <a:spcPts val="0"/>
              </a:spcAft>
              <a:defRPr/>
            </a:pPr>
            <a:r>
              <a:rPr lang="en-US" sz="3200" dirty="0">
                <a:cs typeface="Times New Roman" pitchFamily="18" charset="0"/>
              </a:rPr>
              <a:t>Except law enforcement officers and contracted security money carriers.</a:t>
            </a:r>
          </a:p>
          <a:p>
            <a:pPr marL="914400" lvl="1" indent="-457200" fontAlgn="auto">
              <a:spcBef>
                <a:spcPct val="40000"/>
              </a:spcBef>
              <a:spcAft>
                <a:spcPts val="0"/>
              </a:spcAft>
              <a:defRPr/>
            </a:pPr>
            <a:r>
              <a:rPr lang="en-US" sz="3200" b="1" dirty="0">
                <a:effectLst>
                  <a:outerShdw blurRad="38100" dist="38100" dir="2700000" algn="tl">
                    <a:srgbClr val="C0C0C0"/>
                  </a:outerShdw>
                </a:effectLst>
                <a:cs typeface="Times New Roman" pitchFamily="18" charset="0"/>
              </a:rPr>
              <a:t>Code Silver</a:t>
            </a:r>
            <a:r>
              <a:rPr lang="en-US" sz="3200" dirty="0">
                <a:cs typeface="Times New Roman" pitchFamily="18" charset="0"/>
              </a:rPr>
              <a:t> will be announced if someone is in possession of a deadly weapon.</a:t>
            </a:r>
            <a:endParaRPr lang="en-US" sz="3200" dirty="0"/>
          </a:p>
        </p:txBody>
      </p:sp>
    </p:spTree>
    <p:custDataLst>
      <p:tags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4"/>
          <p:cNvSpPr>
            <a:spLocks noGrp="1" noChangeArrowheads="1"/>
          </p:cNvSpPr>
          <p:nvPr>
            <p:ph type="title"/>
          </p:nvPr>
        </p:nvSpPr>
        <p:spPr>
          <a:xfrm>
            <a:off x="457200" y="228600"/>
            <a:ext cx="8382000" cy="762000"/>
          </a:xfrm>
        </p:spPr>
        <p:txBody>
          <a:bodyPr/>
          <a:lstStyle/>
          <a:p>
            <a:r>
              <a:rPr lang="en-US" sz="4000" b="1" dirty="0" smtClean="0"/>
              <a:t>What is considered a weapon?</a:t>
            </a:r>
          </a:p>
        </p:txBody>
      </p:sp>
      <p:sp>
        <p:nvSpPr>
          <p:cNvPr id="91138" name="Rectangle 5"/>
          <p:cNvSpPr>
            <a:spLocks noGrp="1" noChangeArrowheads="1"/>
          </p:cNvSpPr>
          <p:nvPr>
            <p:ph sz="half" idx="1"/>
          </p:nvPr>
        </p:nvSpPr>
        <p:spPr>
          <a:xfrm>
            <a:off x="304800" y="1371600"/>
            <a:ext cx="8610600" cy="2667000"/>
          </a:xfrm>
        </p:spPr>
        <p:txBody>
          <a:bodyPr/>
          <a:lstStyle/>
          <a:p>
            <a:pPr marL="0" indent="0" algn="ctr">
              <a:buClr>
                <a:schemeClr val="tx1"/>
              </a:buClr>
              <a:buNone/>
            </a:pPr>
            <a:r>
              <a:rPr lang="en-US" sz="3600" b="1" u="sng" dirty="0" smtClean="0">
                <a:solidFill>
                  <a:schemeClr val="tx2"/>
                </a:solidFill>
                <a:cs typeface="Times New Roman" charset="0"/>
              </a:rPr>
              <a:t>Deadly weapon</a:t>
            </a:r>
            <a:r>
              <a:rPr lang="en-US" sz="3600" b="1" dirty="0" smtClean="0">
                <a:cs typeface="Times New Roman" charset="0"/>
              </a:rPr>
              <a:t> </a:t>
            </a:r>
            <a:r>
              <a:rPr lang="en-US" sz="3600" dirty="0" smtClean="0">
                <a:cs typeface="Times New Roman" charset="0"/>
              </a:rPr>
              <a:t>refers to all firearms, blackjacks, brass knuckles, knives with a blade length of greater than 2½ inches, clubs, and all martial arts weapons. </a:t>
            </a:r>
            <a:endParaRPr lang="en-US" sz="3600" b="1" dirty="0" smtClean="0">
              <a:cs typeface="Times New Roman" charset="0"/>
            </a:endParaRPr>
          </a:p>
        </p:txBody>
      </p:sp>
      <p:pic>
        <p:nvPicPr>
          <p:cNvPr id="76803" name="Picture 3" descr="C:\Documents and Settings\avowles\Local Settings\Temporary Internet Files\Content.IE5\5SD4BV12\MP900341767[1].jpg"/>
          <p:cNvPicPr>
            <a:picLocks noChangeAspect="1" noChangeArrowheads="1"/>
          </p:cNvPicPr>
          <p:nvPr>
            <p:custDataLst>
              <p:tags r:id="rId2"/>
            </p:custDataLst>
          </p:nvPr>
        </p:nvPicPr>
        <p:blipFill>
          <a:blip r:embed="rId5" cstate="print"/>
          <a:srcRect/>
          <a:stretch>
            <a:fillRect/>
          </a:stretch>
        </p:blipFill>
        <p:spPr bwMode="auto">
          <a:xfrm>
            <a:off x="3810000" y="4038599"/>
            <a:ext cx="1600200" cy="2243271"/>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4"/>
          <p:cNvSpPr>
            <a:spLocks noGrp="1" noChangeArrowheads="1"/>
          </p:cNvSpPr>
          <p:nvPr>
            <p:ph type="title"/>
          </p:nvPr>
        </p:nvSpPr>
        <p:spPr>
          <a:xfrm>
            <a:off x="381000" y="228600"/>
            <a:ext cx="8458200" cy="685800"/>
          </a:xfrm>
        </p:spPr>
        <p:txBody>
          <a:bodyPr/>
          <a:lstStyle/>
          <a:p>
            <a:r>
              <a:rPr lang="en-US" sz="4000" b="1" dirty="0" smtClean="0"/>
              <a:t>What is considered the premises?</a:t>
            </a:r>
          </a:p>
        </p:txBody>
      </p:sp>
      <p:sp>
        <p:nvSpPr>
          <p:cNvPr id="93186" name="Rectangle 5"/>
          <p:cNvSpPr>
            <a:spLocks noGrp="1" noChangeArrowheads="1"/>
          </p:cNvSpPr>
          <p:nvPr>
            <p:ph sz="half" idx="1"/>
          </p:nvPr>
        </p:nvSpPr>
        <p:spPr>
          <a:xfrm>
            <a:off x="228600" y="1447800"/>
            <a:ext cx="8686800" cy="4953000"/>
          </a:xfrm>
        </p:spPr>
        <p:txBody>
          <a:bodyPr/>
          <a:lstStyle/>
          <a:p>
            <a:pPr marL="533400" indent="-533400">
              <a:buClr>
                <a:schemeClr val="tx1"/>
              </a:buClr>
            </a:pPr>
            <a:r>
              <a:rPr lang="en-US" b="1" u="sng" dirty="0" smtClean="0">
                <a:solidFill>
                  <a:schemeClr val="tx2"/>
                </a:solidFill>
                <a:cs typeface="Times New Roman" charset="0"/>
              </a:rPr>
              <a:t>Premises</a:t>
            </a:r>
            <a:r>
              <a:rPr lang="en-US" b="1" dirty="0" smtClean="0">
                <a:cs typeface="Times New Roman" charset="0"/>
              </a:rPr>
              <a:t> </a:t>
            </a:r>
            <a:r>
              <a:rPr lang="en-US" dirty="0" smtClean="0">
                <a:cs typeface="Times New Roman" charset="0"/>
              </a:rPr>
              <a:t>includes all buildings on the main campus of the Medical Center, including all off campus buildings that are operated as part of Akron General Health System. </a:t>
            </a:r>
          </a:p>
          <a:p>
            <a:pPr marL="533400" indent="-533400">
              <a:buClr>
                <a:schemeClr val="tx1"/>
              </a:buClr>
            </a:pPr>
            <a:endParaRPr lang="en-US" dirty="0" smtClean="0">
              <a:cs typeface="Times New Roman" charset="0"/>
            </a:endParaRPr>
          </a:p>
          <a:p>
            <a:pPr marL="228600" indent="-228600">
              <a:buClr>
                <a:schemeClr val="tx1"/>
              </a:buClr>
              <a:buNone/>
            </a:pPr>
            <a:r>
              <a:rPr lang="en-US" dirty="0" smtClean="0">
                <a:cs typeface="Times New Roman" charset="0"/>
              </a:rPr>
              <a:t>* However, this prohibition shall not prevent firearms from being kept in vehicles in parking garages or lots as long as the firearms are stored in accordance with Ohio law.</a:t>
            </a:r>
          </a:p>
        </p:txBody>
      </p:sp>
    </p:spTree>
    <p:custDataLst>
      <p:tags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04800" y="838200"/>
            <a:ext cx="8534400" cy="4191000"/>
          </a:xfrm>
        </p:spPr>
        <p:txBody>
          <a:bodyPr/>
          <a:lstStyle/>
          <a:p>
            <a:r>
              <a:rPr lang="en-US" b="1" dirty="0" smtClean="0">
                <a:effectLst>
                  <a:outerShdw blurRad="38100" dist="38100" dir="2700000" algn="tl">
                    <a:srgbClr val="000000">
                      <a:alpha val="43137"/>
                    </a:srgbClr>
                  </a:outerShdw>
                </a:effectLst>
              </a:rPr>
              <a:t>Some type of violent                          or hostile patient. </a:t>
            </a:r>
            <a:endParaRPr lang="en-US" sz="5400" b="1" dirty="0">
              <a:solidFill>
                <a:srgbClr val="FF9900"/>
              </a:solidFill>
              <a:effectLst>
                <a:outerShdw blurRad="38100" dist="38100" dir="2700000" algn="tl">
                  <a:srgbClr val="000000">
                    <a:alpha val="43137"/>
                  </a:srgbClr>
                </a:outerShdw>
              </a:effectLst>
            </a:endParaRPr>
          </a:p>
        </p:txBody>
      </p:sp>
      <p:sp>
        <p:nvSpPr>
          <p:cNvPr id="4" name="Text Placeholder 3"/>
          <p:cNvSpPr>
            <a:spLocks noGrp="1"/>
          </p:cNvSpPr>
          <p:nvPr>
            <p:ph type="body" idx="1"/>
          </p:nvPr>
        </p:nvSpPr>
        <p:spPr/>
        <p:txBody>
          <a:bodyPr>
            <a:normAutofit/>
          </a:bodyPr>
          <a:lstStyle/>
          <a:p>
            <a:r>
              <a:rPr lang="en-US" sz="3200" b="1" dirty="0" smtClean="0">
                <a:solidFill>
                  <a:schemeClr val="tx1"/>
                </a:solidFill>
              </a:rPr>
              <a:t>“Code Violet”</a:t>
            </a:r>
            <a:endParaRPr lang="en-US" sz="3200" dirty="0">
              <a:solidFill>
                <a:schemeClr val="tx1"/>
              </a:solidFill>
            </a:endParaRPr>
          </a:p>
        </p:txBody>
      </p:sp>
    </p:spTree>
    <p:custDataLst>
      <p:tags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4"/>
          <p:cNvSpPr>
            <a:spLocks noGrp="1" noChangeArrowheads="1"/>
          </p:cNvSpPr>
          <p:nvPr>
            <p:ph type="title"/>
          </p:nvPr>
        </p:nvSpPr>
        <p:spPr>
          <a:xfrm>
            <a:off x="381000" y="228600"/>
            <a:ext cx="8458200" cy="762000"/>
          </a:xfrm>
        </p:spPr>
        <p:txBody>
          <a:bodyPr/>
          <a:lstStyle/>
          <a:p>
            <a:r>
              <a:rPr lang="en-US" sz="4400" b="1" dirty="0" smtClean="0"/>
              <a:t>Code </a:t>
            </a:r>
            <a:r>
              <a:rPr lang="en-US" sz="4400" b="1" dirty="0" smtClean="0">
                <a:solidFill>
                  <a:srgbClr val="9900FF"/>
                </a:solidFill>
              </a:rPr>
              <a:t>Violet</a:t>
            </a:r>
          </a:p>
        </p:txBody>
      </p:sp>
      <p:sp>
        <p:nvSpPr>
          <p:cNvPr id="95234" name="Rectangle 5"/>
          <p:cNvSpPr>
            <a:spLocks noGrp="1" noChangeArrowheads="1"/>
          </p:cNvSpPr>
          <p:nvPr>
            <p:ph sz="half" idx="1"/>
          </p:nvPr>
        </p:nvSpPr>
        <p:spPr>
          <a:xfrm>
            <a:off x="381000" y="1219200"/>
            <a:ext cx="8534400" cy="5334000"/>
          </a:xfrm>
        </p:spPr>
        <p:txBody>
          <a:bodyPr>
            <a:normAutofit lnSpcReduction="10000"/>
          </a:bodyPr>
          <a:lstStyle/>
          <a:p>
            <a:pPr marL="533400" indent="-533400">
              <a:spcBef>
                <a:spcPct val="50000"/>
              </a:spcBef>
              <a:buClr>
                <a:schemeClr val="tx1"/>
              </a:buClr>
            </a:pPr>
            <a:r>
              <a:rPr lang="en-US" b="1" dirty="0" smtClean="0">
                <a:cs typeface="Times New Roman" charset="0"/>
              </a:rPr>
              <a:t>A Code Violet will be announced if a response is needed for any behavioral situation that is or could pose a threat to self or to others.</a:t>
            </a:r>
          </a:p>
          <a:p>
            <a:pPr marL="533400" indent="-533400">
              <a:spcBef>
                <a:spcPct val="50000"/>
              </a:spcBef>
              <a:buClr>
                <a:schemeClr val="tx1"/>
              </a:buClr>
            </a:pPr>
            <a:r>
              <a:rPr lang="en-US" b="1" dirty="0" smtClean="0">
                <a:cs typeface="Times New Roman" charset="0"/>
              </a:rPr>
              <a:t>Security should be contacted immediately at</a:t>
            </a:r>
            <a:r>
              <a:rPr lang="en-US" dirty="0" smtClean="0">
                <a:cs typeface="Times New Roman" charset="0"/>
              </a:rPr>
              <a:t> </a:t>
            </a:r>
          </a:p>
          <a:p>
            <a:pPr marL="808038" lvl="1" indent="-293688">
              <a:spcBef>
                <a:spcPct val="50000"/>
              </a:spcBef>
              <a:buClr>
                <a:schemeClr val="tx1"/>
              </a:buClr>
              <a:buFont typeface="Wingdings" pitchFamily="2" charset="2"/>
              <a:buChar char="Ø"/>
            </a:pPr>
            <a:r>
              <a:rPr lang="en-US" sz="2800" b="1" dirty="0" smtClean="0">
                <a:cs typeface="Times New Roman" charset="0"/>
              </a:rPr>
              <a:t> </a:t>
            </a:r>
            <a:r>
              <a:rPr lang="en-US" b="1" dirty="0" smtClean="0">
                <a:cs typeface="Times New Roman" charset="0"/>
              </a:rPr>
              <a:t>47604</a:t>
            </a:r>
            <a:r>
              <a:rPr lang="en-US" dirty="0" smtClean="0">
                <a:cs typeface="Times New Roman" charset="0"/>
              </a:rPr>
              <a:t> (AGMC) </a:t>
            </a:r>
          </a:p>
          <a:p>
            <a:pPr marL="808038" lvl="1" indent="-293688">
              <a:spcBef>
                <a:spcPct val="50000"/>
              </a:spcBef>
              <a:buClr>
                <a:schemeClr val="tx1"/>
              </a:buClr>
              <a:buFont typeface="Wingdings" pitchFamily="2" charset="2"/>
              <a:buChar char="Ø"/>
            </a:pPr>
            <a:r>
              <a:rPr lang="en-US" dirty="0" smtClean="0">
                <a:cs typeface="Times New Roman" charset="0"/>
              </a:rPr>
              <a:t> 58008 (H&amp;W-West)</a:t>
            </a:r>
          </a:p>
          <a:p>
            <a:pPr marL="808038" lvl="1" indent="-293688">
              <a:spcBef>
                <a:spcPct val="50000"/>
              </a:spcBef>
              <a:buClr>
                <a:schemeClr val="tx1"/>
              </a:buClr>
              <a:buFont typeface="Wingdings" pitchFamily="2" charset="2"/>
              <a:buChar char="Ø"/>
            </a:pPr>
            <a:r>
              <a:rPr lang="en-US" dirty="0" smtClean="0">
                <a:cs typeface="Times New Roman" charset="0"/>
              </a:rPr>
              <a:t> 53170 (H&amp;W-North) </a:t>
            </a:r>
          </a:p>
          <a:p>
            <a:pPr marL="808038" lvl="1" indent="-293688">
              <a:spcBef>
                <a:spcPct val="50000"/>
              </a:spcBef>
              <a:buClr>
                <a:schemeClr val="tx1"/>
              </a:buClr>
              <a:buFont typeface="Wingdings" pitchFamily="2" charset="2"/>
              <a:buChar char="Ø"/>
            </a:pPr>
            <a:r>
              <a:rPr lang="en-US" dirty="0" smtClean="0">
                <a:cs typeface="Times New Roman" charset="0"/>
              </a:rPr>
              <a:t> 5123 for Edwin Shaw (Crisis Intervention)</a:t>
            </a:r>
          </a:p>
          <a:p>
            <a:pPr marL="533400" indent="-533400">
              <a:spcBef>
                <a:spcPct val="50000"/>
              </a:spcBef>
              <a:buClr>
                <a:schemeClr val="tx1"/>
              </a:buClr>
            </a:pPr>
            <a:r>
              <a:rPr lang="en-US" dirty="0" smtClean="0">
                <a:cs typeface="Times New Roman" charset="0"/>
              </a:rPr>
              <a:t>Security will assess situation and see if “Code Violet” is needed.</a:t>
            </a:r>
          </a:p>
        </p:txBody>
      </p:sp>
    </p:spTree>
    <p:custDataLst>
      <p:tags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4"/>
          <p:cNvSpPr>
            <a:spLocks noGrp="1" noChangeArrowheads="1"/>
          </p:cNvSpPr>
          <p:nvPr>
            <p:ph type="title"/>
          </p:nvPr>
        </p:nvSpPr>
        <p:spPr>
          <a:xfrm>
            <a:off x="457200" y="304800"/>
            <a:ext cx="8382000" cy="685800"/>
          </a:xfrm>
        </p:spPr>
        <p:txBody>
          <a:bodyPr/>
          <a:lstStyle/>
          <a:p>
            <a:r>
              <a:rPr lang="en-US" sz="4000" b="1" dirty="0" smtClean="0"/>
              <a:t>Code </a:t>
            </a:r>
            <a:r>
              <a:rPr lang="en-US" sz="4000" b="1" dirty="0" smtClean="0">
                <a:solidFill>
                  <a:srgbClr val="9900FF"/>
                </a:solidFill>
              </a:rPr>
              <a:t>Violet</a:t>
            </a:r>
          </a:p>
        </p:txBody>
      </p:sp>
      <p:sp>
        <p:nvSpPr>
          <p:cNvPr id="97282" name="Rectangle 5"/>
          <p:cNvSpPr>
            <a:spLocks noGrp="1" noChangeArrowheads="1"/>
          </p:cNvSpPr>
          <p:nvPr>
            <p:ph sz="half" idx="1"/>
          </p:nvPr>
        </p:nvSpPr>
        <p:spPr>
          <a:xfrm>
            <a:off x="381000" y="1371600"/>
            <a:ext cx="8534400" cy="5029200"/>
          </a:xfrm>
        </p:spPr>
        <p:txBody>
          <a:bodyPr/>
          <a:lstStyle/>
          <a:p>
            <a:pPr marL="533400" indent="-533400">
              <a:spcBef>
                <a:spcPct val="50000"/>
              </a:spcBef>
              <a:buClr>
                <a:schemeClr val="tx1"/>
              </a:buClr>
            </a:pPr>
            <a:r>
              <a:rPr lang="en-US" sz="3200" dirty="0" smtClean="0">
                <a:cs typeface="Times New Roman" charset="0"/>
              </a:rPr>
              <a:t>The announcement: </a:t>
            </a:r>
            <a:r>
              <a:rPr lang="en-US" sz="3200" b="1" i="1" dirty="0" smtClean="0">
                <a:cs typeface="Times New Roman" charset="0"/>
              </a:rPr>
              <a:t>“Code Violet 9100. Code Violet team to report STAT”</a:t>
            </a:r>
            <a:r>
              <a:rPr lang="en-US" sz="3200" dirty="0" smtClean="0">
                <a:cs typeface="Times New Roman" charset="0"/>
              </a:rPr>
              <a:t> will be repeated twice (at AGMC).</a:t>
            </a:r>
          </a:p>
          <a:p>
            <a:pPr marL="533400" indent="-533400">
              <a:spcBef>
                <a:spcPct val="50000"/>
              </a:spcBef>
              <a:buClr>
                <a:schemeClr val="tx1"/>
              </a:buClr>
            </a:pPr>
            <a:r>
              <a:rPr lang="en-US" sz="3200" dirty="0" smtClean="0">
                <a:cs typeface="Times New Roman" charset="0"/>
              </a:rPr>
              <a:t>The “Code Violet Team” are the only employees to respond to the floor. </a:t>
            </a:r>
          </a:p>
          <a:p>
            <a:pPr marL="533400" indent="-533400">
              <a:spcBef>
                <a:spcPct val="50000"/>
              </a:spcBef>
              <a:buClr>
                <a:schemeClr val="tx1"/>
              </a:buClr>
            </a:pPr>
            <a:r>
              <a:rPr lang="en-US" sz="3200" dirty="0" smtClean="0">
                <a:cs typeface="Times New Roman" charset="0"/>
              </a:rPr>
              <a:t>Everyone else should </a:t>
            </a:r>
            <a:r>
              <a:rPr lang="en-US" sz="3200" b="1" dirty="0" smtClean="0">
                <a:solidFill>
                  <a:srgbClr val="CC0000"/>
                </a:solidFill>
                <a:cs typeface="Times New Roman" charset="0"/>
              </a:rPr>
              <a:t>STAY AWAY  </a:t>
            </a:r>
            <a:r>
              <a:rPr lang="en-US" sz="3200" dirty="0" smtClean="0">
                <a:cs typeface="Times New Roman" charset="0"/>
              </a:rPr>
              <a:t>for the safety of patients, staff and visitors.</a:t>
            </a:r>
          </a:p>
        </p:txBody>
      </p:sp>
    </p:spTree>
    <p:custDataLst>
      <p:tags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4"/>
          <p:cNvSpPr>
            <a:spLocks noGrp="1" noChangeArrowheads="1"/>
          </p:cNvSpPr>
          <p:nvPr>
            <p:ph type="title"/>
          </p:nvPr>
        </p:nvSpPr>
        <p:spPr>
          <a:xfrm>
            <a:off x="533400" y="304800"/>
            <a:ext cx="8305800" cy="533400"/>
          </a:xfrm>
        </p:spPr>
        <p:txBody>
          <a:bodyPr/>
          <a:lstStyle/>
          <a:p>
            <a:r>
              <a:rPr lang="en-US" sz="4000" b="1" dirty="0" smtClean="0"/>
              <a:t>Code </a:t>
            </a:r>
            <a:r>
              <a:rPr lang="en-US" sz="4000" b="1" dirty="0" smtClean="0">
                <a:solidFill>
                  <a:srgbClr val="9900FF"/>
                </a:solidFill>
              </a:rPr>
              <a:t>Violet</a:t>
            </a:r>
            <a:endParaRPr lang="en-US" sz="4000" b="1" dirty="0" smtClean="0">
              <a:solidFill>
                <a:schemeClr val="tx1"/>
              </a:solidFill>
            </a:endParaRPr>
          </a:p>
        </p:txBody>
      </p:sp>
      <p:sp>
        <p:nvSpPr>
          <p:cNvPr id="97285" name="Rectangle 5"/>
          <p:cNvSpPr>
            <a:spLocks noGrp="1" noChangeArrowheads="1"/>
          </p:cNvSpPr>
          <p:nvPr>
            <p:ph sz="half" idx="1"/>
          </p:nvPr>
        </p:nvSpPr>
        <p:spPr>
          <a:xfrm>
            <a:off x="381000" y="1295400"/>
            <a:ext cx="8534400" cy="3810000"/>
          </a:xfrm>
        </p:spPr>
        <p:txBody>
          <a:bodyPr rtlCol="0">
            <a:normAutofit fontScale="40000" lnSpcReduction="20000"/>
          </a:bodyPr>
          <a:lstStyle/>
          <a:p>
            <a:pPr marL="533400" indent="-533400" fontAlgn="auto">
              <a:spcAft>
                <a:spcPts val="0"/>
              </a:spcAft>
              <a:buClr>
                <a:schemeClr val="tx1"/>
              </a:buClr>
              <a:defRPr/>
            </a:pPr>
            <a:r>
              <a:rPr lang="en-US" sz="8600" dirty="0">
                <a:cs typeface="Times New Roman" pitchFamily="18" charset="0"/>
              </a:rPr>
              <a:t>Employees should diplomatically prohibit others from entering the area.</a:t>
            </a:r>
          </a:p>
          <a:p>
            <a:pPr marL="533400" indent="-533400" fontAlgn="auto">
              <a:spcAft>
                <a:spcPts val="0"/>
              </a:spcAft>
              <a:buClr>
                <a:schemeClr val="tx1"/>
              </a:buClr>
              <a:defRPr/>
            </a:pPr>
            <a:endParaRPr lang="en-US" sz="8600" dirty="0" smtClean="0">
              <a:cs typeface="Times New Roman" pitchFamily="18" charset="0"/>
            </a:endParaRPr>
          </a:p>
          <a:p>
            <a:pPr marL="533400" indent="-533400" fontAlgn="auto">
              <a:spcAft>
                <a:spcPts val="0"/>
              </a:spcAft>
              <a:buClr>
                <a:schemeClr val="tx1"/>
              </a:buClr>
              <a:defRPr/>
            </a:pPr>
            <a:r>
              <a:rPr lang="en-US" sz="8600" dirty="0" smtClean="0">
                <a:cs typeface="Times New Roman" pitchFamily="18" charset="0"/>
              </a:rPr>
              <a:t>Only </a:t>
            </a:r>
            <a:r>
              <a:rPr lang="en-US" sz="8600" dirty="0">
                <a:cs typeface="Times New Roman" pitchFamily="18" charset="0"/>
              </a:rPr>
              <a:t>when a </a:t>
            </a:r>
            <a:r>
              <a:rPr lang="en-US" sz="8600" i="1" dirty="0">
                <a:cs typeface="Times New Roman" pitchFamily="18" charset="0"/>
              </a:rPr>
              <a:t>“Code Violet, ALL CLEAR”</a:t>
            </a:r>
            <a:r>
              <a:rPr lang="en-US" sz="8600" dirty="0">
                <a:cs typeface="Times New Roman" pitchFamily="18" charset="0"/>
              </a:rPr>
              <a:t> is announced </a:t>
            </a:r>
            <a:r>
              <a:rPr lang="en-US" sz="8600" dirty="0" smtClean="0">
                <a:cs typeface="Times New Roman" pitchFamily="18" charset="0"/>
              </a:rPr>
              <a:t>should </a:t>
            </a:r>
            <a:r>
              <a:rPr lang="en-US" sz="8600" dirty="0">
                <a:cs typeface="Times New Roman" pitchFamily="18" charset="0"/>
              </a:rPr>
              <a:t>employees, visitors, and guests be allowed back into the particular area.</a:t>
            </a:r>
          </a:p>
          <a:p>
            <a:pPr marL="533400" indent="-533400" fontAlgn="auto">
              <a:spcAft>
                <a:spcPts val="0"/>
              </a:spcAft>
              <a:buClr>
                <a:schemeClr val="tx1"/>
              </a:buClr>
              <a:defRPr/>
            </a:pPr>
            <a:endParaRPr lang="en-US" sz="4000" dirty="0">
              <a:cs typeface="Times New Roman" pitchFamily="18" charset="0"/>
            </a:endParaRPr>
          </a:p>
          <a:p>
            <a:pPr marL="533400" indent="-533400" fontAlgn="auto">
              <a:spcAft>
                <a:spcPts val="0"/>
              </a:spcAft>
              <a:buClr>
                <a:schemeClr val="tx1"/>
              </a:buClr>
              <a:buFontTx/>
              <a:buNone/>
              <a:defRPr/>
            </a:pPr>
            <a:endParaRPr lang="en-US" b="1" i="1" dirty="0">
              <a:cs typeface="Times New Roman" pitchFamily="18" charset="0"/>
            </a:endParaRPr>
          </a:p>
        </p:txBody>
      </p:sp>
      <p:sp>
        <p:nvSpPr>
          <p:cNvPr id="4" name="TextBox 3"/>
          <p:cNvSpPr txBox="1"/>
          <p:nvPr/>
        </p:nvSpPr>
        <p:spPr>
          <a:xfrm>
            <a:off x="533400" y="4800600"/>
            <a:ext cx="8077200" cy="1569660"/>
          </a:xfrm>
          <a:prstGeom prst="rect">
            <a:avLst/>
          </a:prstGeom>
          <a:solidFill>
            <a:schemeClr val="accent2">
              <a:lumMod val="40000"/>
              <a:lumOff val="60000"/>
            </a:schemeClr>
          </a:solidFill>
        </p:spPr>
        <p:txBody>
          <a:bodyPr wrap="square" rtlCol="0">
            <a:spAutoFit/>
          </a:bodyPr>
          <a:lstStyle/>
          <a:p>
            <a:pPr marL="533400" indent="-533400" fontAlgn="auto">
              <a:spcAft>
                <a:spcPts val="0"/>
              </a:spcAft>
              <a:buClr>
                <a:schemeClr val="tx1"/>
              </a:buClr>
              <a:buFontTx/>
              <a:buNone/>
              <a:defRPr/>
            </a:pPr>
            <a:r>
              <a:rPr lang="en-US" b="1" i="1" dirty="0" smtClean="0">
                <a:latin typeface="+mn-lt"/>
                <a:cs typeface="Times New Roman" pitchFamily="18" charset="0"/>
              </a:rPr>
              <a:t>NOTE:   </a:t>
            </a:r>
            <a:r>
              <a:rPr lang="en-US" i="1" dirty="0" smtClean="0">
                <a:latin typeface="+mn-lt"/>
                <a:cs typeface="Times New Roman" pitchFamily="18" charset="0"/>
              </a:rPr>
              <a:t>If security is not yet present, and a situation has 	rapidly intensified a </a:t>
            </a:r>
            <a:r>
              <a:rPr lang="en-US" i="1" dirty="0" smtClean="0">
                <a:solidFill>
                  <a:srgbClr val="9900FF"/>
                </a:solidFill>
                <a:latin typeface="+mn-lt"/>
                <a:cs typeface="Times New Roman" pitchFamily="18" charset="0"/>
              </a:rPr>
              <a:t>CODE VIOLET</a:t>
            </a:r>
            <a:r>
              <a:rPr lang="en-US" i="1" dirty="0" smtClean="0">
                <a:latin typeface="+mn-lt"/>
                <a:cs typeface="Times New Roman" pitchFamily="18" charset="0"/>
              </a:rPr>
              <a:t> should be 	instituted  	immediately by calling 46020 without security assessing 	situation first.</a:t>
            </a:r>
            <a:endParaRPr lang="en-US" i="1" dirty="0">
              <a:latin typeface="+mn-lt"/>
              <a:cs typeface="Times New Roman" pitchFamily="18" charset="0"/>
            </a:endParaRPr>
          </a:p>
        </p:txBody>
      </p:sp>
    </p:spTree>
    <p:custDataLst>
      <p:tags r:id="rId1"/>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4"/>
          <p:cNvSpPr>
            <a:spLocks noGrp="1" noChangeArrowheads="1"/>
          </p:cNvSpPr>
          <p:nvPr>
            <p:ph type="title"/>
          </p:nvPr>
        </p:nvSpPr>
        <p:spPr>
          <a:xfrm>
            <a:off x="533400" y="304800"/>
            <a:ext cx="8305800" cy="533400"/>
          </a:xfrm>
        </p:spPr>
        <p:txBody>
          <a:bodyPr/>
          <a:lstStyle/>
          <a:p>
            <a:r>
              <a:rPr lang="en-US" sz="4000" b="1" dirty="0" smtClean="0"/>
              <a:t>Code </a:t>
            </a:r>
            <a:r>
              <a:rPr lang="en-US" sz="4000" b="1" dirty="0" smtClean="0">
                <a:solidFill>
                  <a:srgbClr val="9900FF"/>
                </a:solidFill>
              </a:rPr>
              <a:t>Violet</a:t>
            </a:r>
            <a:endParaRPr lang="en-US" sz="4000" b="1" dirty="0" smtClean="0">
              <a:solidFill>
                <a:schemeClr val="tx1"/>
              </a:solidFill>
            </a:endParaRPr>
          </a:p>
        </p:txBody>
      </p:sp>
      <p:sp>
        <p:nvSpPr>
          <p:cNvPr id="97285" name="Rectangle 5"/>
          <p:cNvSpPr>
            <a:spLocks noGrp="1" noChangeArrowheads="1"/>
          </p:cNvSpPr>
          <p:nvPr>
            <p:ph sz="half" idx="1"/>
          </p:nvPr>
        </p:nvSpPr>
        <p:spPr>
          <a:xfrm>
            <a:off x="381000" y="1295400"/>
            <a:ext cx="8534400" cy="3810000"/>
          </a:xfrm>
        </p:spPr>
        <p:txBody>
          <a:bodyPr rtlCol="0">
            <a:normAutofit fontScale="47500" lnSpcReduction="20000"/>
          </a:bodyPr>
          <a:lstStyle/>
          <a:p>
            <a:pPr marL="0" indent="0" algn="ctr" fontAlgn="auto">
              <a:spcAft>
                <a:spcPts val="0"/>
              </a:spcAft>
              <a:buClr>
                <a:schemeClr val="tx1"/>
              </a:buClr>
              <a:buNone/>
              <a:defRPr/>
            </a:pPr>
            <a:r>
              <a:rPr lang="en-US" sz="8600" dirty="0" smtClean="0">
                <a:cs typeface="Times New Roman" pitchFamily="18" charset="0"/>
              </a:rPr>
              <a:t>For areas or buildings where a Code Violet page will not work due to lack of Security, contact local Police Departments or dial 911 immediately.</a:t>
            </a:r>
          </a:p>
          <a:p>
            <a:pPr marL="533400" indent="-533400" algn="ctr" fontAlgn="auto">
              <a:spcAft>
                <a:spcPts val="0"/>
              </a:spcAft>
              <a:buClr>
                <a:schemeClr val="tx1"/>
              </a:buClr>
              <a:defRPr/>
            </a:pPr>
            <a:endParaRPr lang="en-US" sz="8600" dirty="0" smtClean="0">
              <a:cs typeface="Times New Roman" pitchFamily="18" charset="0"/>
            </a:endParaRPr>
          </a:p>
          <a:p>
            <a:pPr marL="533400" indent="-533400" algn="ctr" fontAlgn="auto">
              <a:spcAft>
                <a:spcPts val="0"/>
              </a:spcAft>
              <a:buClr>
                <a:schemeClr val="tx1"/>
              </a:buClr>
              <a:buNone/>
              <a:defRPr/>
            </a:pPr>
            <a:r>
              <a:rPr lang="en-US" sz="8600" dirty="0" smtClean="0">
                <a:solidFill>
                  <a:srgbClr val="FF0000"/>
                </a:solidFill>
                <a:cs typeface="Times New Roman" pitchFamily="18" charset="0"/>
              </a:rPr>
              <a:t>     DO NOT TAKE RISKS!</a:t>
            </a:r>
            <a:endParaRPr lang="en-US" sz="8600" dirty="0">
              <a:solidFill>
                <a:srgbClr val="FF0000"/>
              </a:solidFill>
              <a:cs typeface="Times New Roman" pitchFamily="18" charset="0"/>
            </a:endParaRPr>
          </a:p>
          <a:p>
            <a:pPr marL="533400" indent="-533400" fontAlgn="auto">
              <a:spcAft>
                <a:spcPts val="0"/>
              </a:spcAft>
              <a:buClr>
                <a:schemeClr val="tx1"/>
              </a:buClr>
              <a:defRPr/>
            </a:pPr>
            <a:endParaRPr lang="en-US" sz="4000" dirty="0">
              <a:cs typeface="Times New Roman" pitchFamily="18" charset="0"/>
            </a:endParaRPr>
          </a:p>
          <a:p>
            <a:pPr marL="533400" indent="-533400" fontAlgn="auto">
              <a:spcAft>
                <a:spcPts val="0"/>
              </a:spcAft>
              <a:buClr>
                <a:schemeClr val="tx1"/>
              </a:buClr>
              <a:buFontTx/>
              <a:buNone/>
              <a:defRPr/>
            </a:pPr>
            <a:endParaRPr lang="en-US" b="1" i="1" dirty="0">
              <a:cs typeface="Times New Roman" pitchFamily="18" charset="0"/>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Dress Code</a:t>
            </a:r>
            <a:endParaRPr lang="en-US" dirty="0"/>
          </a:p>
        </p:txBody>
      </p:sp>
      <p:sp>
        <p:nvSpPr>
          <p:cNvPr id="3" name="Content Placeholder 2"/>
          <p:cNvSpPr>
            <a:spLocks noGrp="1"/>
          </p:cNvSpPr>
          <p:nvPr>
            <p:ph idx="1"/>
          </p:nvPr>
        </p:nvSpPr>
        <p:spPr>
          <a:xfrm>
            <a:off x="304800" y="1295400"/>
            <a:ext cx="8534400" cy="5105400"/>
          </a:xfrm>
        </p:spPr>
        <p:txBody>
          <a:bodyPr>
            <a:normAutofit fontScale="92500" lnSpcReduction="10000"/>
          </a:bodyPr>
          <a:lstStyle/>
          <a:p>
            <a:r>
              <a:rPr lang="en-US" dirty="0" smtClean="0"/>
              <a:t>You are expected to dress in a professional manner and follow the policies of your school. </a:t>
            </a:r>
          </a:p>
          <a:p>
            <a:r>
              <a:rPr lang="en-US" dirty="0" smtClean="0"/>
              <a:t>The school of nursing student will wear appropriate uniform and ID badge while on duty in the clinical setting. </a:t>
            </a:r>
          </a:p>
          <a:p>
            <a:r>
              <a:rPr lang="en-US" dirty="0" smtClean="0"/>
              <a:t>Lab coats are permitted and ID badges are required when the student is completing data collection or picking up an assignment. </a:t>
            </a:r>
          </a:p>
          <a:p>
            <a:r>
              <a:rPr lang="en-US" dirty="0" smtClean="0"/>
              <a:t>Akron General Health System does not provide lab coats to Advanced Practice Registered Nursing Students. </a:t>
            </a:r>
          </a:p>
          <a:p>
            <a:r>
              <a:rPr lang="en-US" dirty="0" smtClean="0"/>
              <a:t>No T-shirts, hooded garments, jeans or open toed shoes are allowed. Please discuss </a:t>
            </a:r>
            <a:r>
              <a:rPr lang="en-US" u="sng" dirty="0" smtClean="0"/>
              <a:t>dress code</a:t>
            </a:r>
            <a:r>
              <a:rPr lang="en-US" dirty="0" smtClean="0"/>
              <a:t> expectations with your instructor if you have any questions.</a:t>
            </a:r>
          </a:p>
          <a:p>
            <a:endParaRPr 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04800" y="838200"/>
            <a:ext cx="8534400" cy="4191000"/>
          </a:xfrm>
        </p:spPr>
        <p:txBody>
          <a:bodyPr/>
          <a:lstStyle/>
          <a:p>
            <a:pPr>
              <a:spcBef>
                <a:spcPct val="40000"/>
              </a:spcBef>
            </a:pPr>
            <a:r>
              <a:rPr lang="en-US" sz="4000" b="1" dirty="0" smtClean="0">
                <a:effectLst>
                  <a:outerShdw blurRad="38100" dist="38100" dir="2700000" algn="tl">
                    <a:srgbClr val="000000">
                      <a:alpha val="43137"/>
                    </a:srgbClr>
                  </a:outerShdw>
                </a:effectLst>
              </a:rPr>
              <a:t>Missing patient or patient elopement</a:t>
            </a:r>
            <a:endParaRPr lang="en-US" sz="4000" b="1" dirty="0">
              <a:effectLst>
                <a:outerShdw blurRad="38100" dist="38100" dir="2700000" algn="tl">
                  <a:srgbClr val="000000">
                    <a:alpha val="43137"/>
                  </a:srgbClr>
                </a:outerShdw>
              </a:effectLst>
            </a:endParaRPr>
          </a:p>
        </p:txBody>
      </p:sp>
      <p:sp>
        <p:nvSpPr>
          <p:cNvPr id="4" name="Text Placeholder 3"/>
          <p:cNvSpPr>
            <a:spLocks noGrp="1"/>
          </p:cNvSpPr>
          <p:nvPr>
            <p:ph type="body" idx="1"/>
          </p:nvPr>
        </p:nvSpPr>
        <p:spPr/>
        <p:txBody>
          <a:bodyPr>
            <a:normAutofit/>
          </a:bodyPr>
          <a:lstStyle/>
          <a:p>
            <a:r>
              <a:rPr lang="en-US" sz="3200" b="1" dirty="0" smtClean="0">
                <a:solidFill>
                  <a:schemeClr val="tx1"/>
                </a:solidFill>
              </a:rPr>
              <a:t>“Code Brown”</a:t>
            </a:r>
            <a:endParaRPr lang="en-US" sz="3200" dirty="0">
              <a:solidFill>
                <a:schemeClr val="tx1"/>
              </a:solidFill>
            </a:endParaRPr>
          </a:p>
        </p:txBody>
      </p:sp>
    </p:spTree>
    <p:custDataLst>
      <p:tags r:id="rId1"/>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4"/>
          <p:cNvSpPr>
            <a:spLocks noGrp="1" noChangeArrowheads="1"/>
          </p:cNvSpPr>
          <p:nvPr>
            <p:ph type="title"/>
          </p:nvPr>
        </p:nvSpPr>
        <p:spPr>
          <a:xfrm>
            <a:off x="533400" y="381000"/>
            <a:ext cx="8305800" cy="533400"/>
          </a:xfrm>
        </p:spPr>
        <p:txBody>
          <a:bodyPr/>
          <a:lstStyle/>
          <a:p>
            <a:r>
              <a:rPr lang="en-US" sz="4400" b="1" dirty="0" smtClean="0"/>
              <a:t>Safety Facts and Messages</a:t>
            </a:r>
            <a:r>
              <a:rPr lang="en-US" b="1" dirty="0" smtClean="0"/>
              <a:t> </a:t>
            </a:r>
          </a:p>
        </p:txBody>
      </p:sp>
      <p:sp>
        <p:nvSpPr>
          <p:cNvPr id="88069" name="Rectangle 5"/>
          <p:cNvSpPr>
            <a:spLocks noGrp="1" noChangeArrowheads="1"/>
          </p:cNvSpPr>
          <p:nvPr>
            <p:ph sz="half" idx="1"/>
          </p:nvPr>
        </p:nvSpPr>
        <p:spPr>
          <a:xfrm>
            <a:off x="381000" y="1295400"/>
            <a:ext cx="8534400" cy="5105400"/>
          </a:xfrm>
        </p:spPr>
        <p:txBody>
          <a:bodyPr rtlCol="0">
            <a:normAutofit fontScale="25000" lnSpcReduction="20000"/>
          </a:bodyPr>
          <a:lstStyle/>
          <a:p>
            <a:pPr marL="57150" indent="-57150" fontAlgn="auto">
              <a:spcAft>
                <a:spcPts val="0"/>
              </a:spcAft>
              <a:buClr>
                <a:schemeClr val="tx1"/>
              </a:buClr>
              <a:buFont typeface="Wingdings" pitchFamily="2" charset="2"/>
              <a:buNone/>
              <a:defRPr/>
            </a:pPr>
            <a:r>
              <a:rPr lang="en-US" sz="12800" b="1" dirty="0"/>
              <a:t>Here are 3 facts and messages we need to be aware of:</a:t>
            </a:r>
          </a:p>
          <a:p>
            <a:pPr marL="533400" indent="-533400" fontAlgn="auto">
              <a:spcAft>
                <a:spcPts val="0"/>
              </a:spcAft>
              <a:buClr>
                <a:schemeClr val="tx1"/>
              </a:buClr>
              <a:buNone/>
              <a:defRPr/>
            </a:pPr>
            <a:endParaRPr lang="en-US" sz="12800" dirty="0" smtClean="0"/>
          </a:p>
          <a:p>
            <a:pPr marL="533400" indent="-533400" fontAlgn="auto">
              <a:spcAft>
                <a:spcPts val="0"/>
              </a:spcAft>
              <a:buClr>
                <a:schemeClr val="tx1"/>
              </a:buClr>
              <a:buFont typeface="Wingdings" pitchFamily="2" charset="2"/>
              <a:buChar char="ü"/>
              <a:defRPr/>
            </a:pPr>
            <a:r>
              <a:rPr lang="en-US" sz="12800" dirty="0" smtClean="0"/>
              <a:t>Accidents </a:t>
            </a:r>
            <a:r>
              <a:rPr lang="en-US" sz="12800" dirty="0"/>
              <a:t>can be prevented</a:t>
            </a:r>
          </a:p>
          <a:p>
            <a:pPr marL="533400" indent="-533400" fontAlgn="auto">
              <a:spcAft>
                <a:spcPts val="0"/>
              </a:spcAft>
              <a:buClr>
                <a:schemeClr val="tx1"/>
              </a:buClr>
              <a:buFont typeface="Wingdings" pitchFamily="2" charset="2"/>
              <a:buChar char="ü"/>
              <a:defRPr/>
            </a:pPr>
            <a:endParaRPr lang="en-US" sz="12800" dirty="0"/>
          </a:p>
          <a:p>
            <a:pPr marL="533400" indent="-533400" fontAlgn="auto">
              <a:spcAft>
                <a:spcPts val="0"/>
              </a:spcAft>
              <a:buClr>
                <a:schemeClr val="tx1"/>
              </a:buClr>
              <a:buFont typeface="Wingdings" pitchFamily="2" charset="2"/>
              <a:buChar char="ü"/>
              <a:defRPr/>
            </a:pPr>
            <a:r>
              <a:rPr lang="en-US" sz="12800" dirty="0"/>
              <a:t>Safety is everyone's right and responsibility</a:t>
            </a:r>
          </a:p>
          <a:p>
            <a:pPr marL="533400" indent="-533400" fontAlgn="auto">
              <a:spcAft>
                <a:spcPts val="0"/>
              </a:spcAft>
              <a:buClr>
                <a:schemeClr val="tx1"/>
              </a:buClr>
              <a:buFont typeface="Wingdings" pitchFamily="2" charset="2"/>
              <a:buChar char="ü"/>
              <a:defRPr/>
            </a:pPr>
            <a:endParaRPr lang="en-US" sz="12800" dirty="0"/>
          </a:p>
          <a:p>
            <a:pPr marL="533400" indent="-533400" fontAlgn="auto">
              <a:spcAft>
                <a:spcPts val="0"/>
              </a:spcAft>
              <a:buClr>
                <a:schemeClr val="tx1"/>
              </a:buClr>
              <a:buFont typeface="Wingdings" pitchFamily="2" charset="2"/>
              <a:buChar char="ü"/>
              <a:defRPr/>
            </a:pPr>
            <a:r>
              <a:rPr lang="en-US" sz="12800" dirty="0"/>
              <a:t>Working safely is a condition of employment</a:t>
            </a:r>
          </a:p>
          <a:p>
            <a:pPr marL="533400" indent="-533400" fontAlgn="auto">
              <a:spcAft>
                <a:spcPts val="0"/>
              </a:spcAft>
              <a:buClr>
                <a:schemeClr val="tx1"/>
              </a:buClr>
              <a:buFont typeface="Wingdings" pitchFamily="2" charset="2"/>
              <a:buNone/>
              <a:defRPr/>
            </a:pPr>
            <a:endParaRPr lang="en-US" dirty="0"/>
          </a:p>
          <a:p>
            <a:pPr marL="533400" indent="-533400" fontAlgn="auto">
              <a:spcAft>
                <a:spcPts val="0"/>
              </a:spcAft>
              <a:buClr>
                <a:schemeClr val="tx1"/>
              </a:buClr>
              <a:buFontTx/>
              <a:buNone/>
              <a:defRPr/>
            </a:pPr>
            <a:endParaRPr lang="en-US" sz="1200" b="1" dirty="0">
              <a:cs typeface="Times New Roman" pitchFamily="18" charset="0"/>
            </a:endParaRPr>
          </a:p>
        </p:txBody>
      </p:sp>
    </p:spTree>
    <p:custDataLst>
      <p:tags r:id="rId1"/>
    </p:custData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4"/>
          <p:cNvSpPr>
            <a:spLocks noGrp="1" noChangeArrowheads="1"/>
          </p:cNvSpPr>
          <p:nvPr>
            <p:ph type="title"/>
          </p:nvPr>
        </p:nvSpPr>
        <p:spPr/>
        <p:txBody>
          <a:bodyPr/>
          <a:lstStyle/>
          <a:p>
            <a:r>
              <a:rPr lang="en-US" sz="4800" b="1" dirty="0" smtClean="0">
                <a:solidFill>
                  <a:srgbClr val="CC0000"/>
                </a:solidFill>
              </a:rPr>
              <a:t/>
            </a:r>
            <a:br>
              <a:rPr lang="en-US" sz="4800" b="1" dirty="0" smtClean="0">
                <a:solidFill>
                  <a:srgbClr val="CC0000"/>
                </a:solidFill>
              </a:rPr>
            </a:br>
            <a:r>
              <a:rPr lang="en-US" sz="4800" b="1" dirty="0" smtClean="0">
                <a:solidFill>
                  <a:srgbClr val="CC0000"/>
                </a:solidFill>
              </a:rPr>
              <a:t/>
            </a:r>
            <a:br>
              <a:rPr lang="en-US" sz="4800" b="1" dirty="0" smtClean="0">
                <a:solidFill>
                  <a:srgbClr val="CC0000"/>
                </a:solidFill>
              </a:rPr>
            </a:br>
            <a:r>
              <a:rPr lang="en-US" sz="4800" b="1" dirty="0" smtClean="0">
                <a:solidFill>
                  <a:srgbClr val="CC0000"/>
                </a:solidFill>
              </a:rPr>
              <a:t/>
            </a:r>
            <a:br>
              <a:rPr lang="en-US" sz="4800" b="1" dirty="0" smtClean="0">
                <a:solidFill>
                  <a:srgbClr val="CC0000"/>
                </a:solidFill>
              </a:rPr>
            </a:br>
            <a:r>
              <a:rPr lang="en-US" sz="4800" b="1" dirty="0" smtClean="0">
                <a:solidFill>
                  <a:srgbClr val="CC0000"/>
                </a:solidFill>
              </a:rPr>
              <a:t/>
            </a:r>
            <a:br>
              <a:rPr lang="en-US" sz="4800" b="1" dirty="0" smtClean="0">
                <a:solidFill>
                  <a:srgbClr val="CC0000"/>
                </a:solidFill>
              </a:rPr>
            </a:br>
            <a:r>
              <a:rPr lang="en-US" sz="4800" b="1" dirty="0" smtClean="0">
                <a:solidFill>
                  <a:srgbClr val="CC0000"/>
                </a:solidFill>
              </a:rPr>
              <a:t/>
            </a:r>
            <a:br>
              <a:rPr lang="en-US" sz="4800" b="1" dirty="0" smtClean="0">
                <a:solidFill>
                  <a:srgbClr val="CC0000"/>
                </a:solidFill>
              </a:rPr>
            </a:br>
            <a:r>
              <a:rPr lang="en-US" sz="4800" b="1" dirty="0" smtClean="0">
                <a:solidFill>
                  <a:srgbClr val="CC0000"/>
                </a:solidFill>
              </a:rPr>
              <a:t/>
            </a:r>
            <a:br>
              <a:rPr lang="en-US" sz="4800" b="1" dirty="0" smtClean="0">
                <a:solidFill>
                  <a:srgbClr val="CC0000"/>
                </a:solidFill>
              </a:rPr>
            </a:br>
            <a:endParaRPr lang="en-US" b="1" dirty="0" smtClean="0"/>
          </a:p>
        </p:txBody>
      </p:sp>
      <p:sp>
        <p:nvSpPr>
          <p:cNvPr id="5" name="Content Placeholder 4"/>
          <p:cNvSpPr>
            <a:spLocks noGrp="1"/>
          </p:cNvSpPr>
          <p:nvPr>
            <p:ph sz="half" idx="1"/>
          </p:nvPr>
        </p:nvSpPr>
        <p:spPr>
          <a:xfrm>
            <a:off x="301752" y="1752600"/>
            <a:ext cx="4160520" cy="4602480"/>
          </a:xfrm>
        </p:spPr>
        <p:txBody>
          <a:bodyPr/>
          <a:lstStyle/>
          <a:p>
            <a:pPr marL="0" indent="0" algn="ctr">
              <a:buNone/>
            </a:pPr>
            <a:r>
              <a:rPr lang="en-US" sz="2400" b="1" dirty="0" smtClean="0">
                <a:solidFill>
                  <a:srgbClr val="C00000"/>
                </a:solidFill>
              </a:rPr>
              <a:t>With Safety Issues or Questions, please contact the Safety Officer:</a:t>
            </a:r>
          </a:p>
          <a:p>
            <a:pPr algn="ctr">
              <a:buNone/>
            </a:pPr>
            <a:endParaRPr lang="en-US" sz="2400" b="1" dirty="0" smtClean="0">
              <a:solidFill>
                <a:srgbClr val="C00000"/>
              </a:solidFill>
            </a:endParaRPr>
          </a:p>
          <a:p>
            <a:pPr marL="0" indent="0" algn="ctr">
              <a:buNone/>
            </a:pPr>
            <a:r>
              <a:rPr lang="en-US" sz="2400" b="1" dirty="0" smtClean="0">
                <a:solidFill>
                  <a:srgbClr val="C00000"/>
                </a:solidFill>
              </a:rPr>
              <a:t>System Safety Officer</a:t>
            </a:r>
            <a:br>
              <a:rPr lang="en-US" sz="2400" b="1" dirty="0" smtClean="0">
                <a:solidFill>
                  <a:srgbClr val="C00000"/>
                </a:solidFill>
              </a:rPr>
            </a:br>
            <a:r>
              <a:rPr lang="en-US" sz="2400" b="1" dirty="0" smtClean="0">
                <a:solidFill>
                  <a:srgbClr val="C00000"/>
                </a:solidFill>
              </a:rPr>
              <a:t>Tammy Shaw</a:t>
            </a:r>
            <a:br>
              <a:rPr lang="en-US" sz="2400" b="1" dirty="0" smtClean="0">
                <a:solidFill>
                  <a:srgbClr val="C00000"/>
                </a:solidFill>
              </a:rPr>
            </a:br>
            <a:r>
              <a:rPr lang="en-US" sz="2400" b="1" dirty="0" smtClean="0">
                <a:solidFill>
                  <a:srgbClr val="C00000"/>
                </a:solidFill>
              </a:rPr>
              <a:t>330-344-6128</a:t>
            </a:r>
          </a:p>
          <a:p>
            <a:pPr marL="0" indent="0" algn="ctr">
              <a:buNone/>
            </a:pPr>
            <a:r>
              <a:rPr lang="en-US" sz="2400" b="1" dirty="0" smtClean="0">
                <a:solidFill>
                  <a:srgbClr val="C00000"/>
                </a:solidFill>
              </a:rPr>
              <a:t>(46128)</a:t>
            </a:r>
          </a:p>
          <a:p>
            <a:pPr marL="0" indent="0" algn="ctr">
              <a:buNone/>
            </a:pPr>
            <a:r>
              <a:rPr lang="en-US" sz="2400" b="1" dirty="0" smtClean="0">
                <a:solidFill>
                  <a:srgbClr val="C00000"/>
                </a:solidFill>
              </a:rPr>
              <a:t>Pager 1208</a:t>
            </a:r>
            <a:endParaRPr lang="en-US" sz="2400" dirty="0">
              <a:solidFill>
                <a:srgbClr val="C00000"/>
              </a:solidFill>
            </a:endParaRPr>
          </a:p>
        </p:txBody>
      </p:sp>
      <p:sp>
        <p:nvSpPr>
          <p:cNvPr id="8" name="Content Placeholder 7"/>
          <p:cNvSpPr>
            <a:spLocks noGrp="1"/>
          </p:cNvSpPr>
          <p:nvPr>
            <p:ph sz="half" idx="2"/>
          </p:nvPr>
        </p:nvSpPr>
        <p:spPr>
          <a:xfrm>
            <a:off x="4648200" y="1752600"/>
            <a:ext cx="4160520" cy="4602480"/>
          </a:xfrm>
        </p:spPr>
        <p:txBody>
          <a:bodyPr/>
          <a:lstStyle/>
          <a:p>
            <a:pPr marL="0" indent="0" algn="ctr">
              <a:buNone/>
            </a:pPr>
            <a:r>
              <a:rPr lang="en-US" sz="2400" b="1" dirty="0" smtClean="0">
                <a:solidFill>
                  <a:srgbClr val="C00000"/>
                </a:solidFill>
              </a:rPr>
              <a:t>At Visiting Nurse Service &amp; Affiliates contact:</a:t>
            </a:r>
          </a:p>
          <a:p>
            <a:pPr marL="0" indent="0" algn="ctr">
              <a:buNone/>
            </a:pPr>
            <a:endParaRPr lang="en-US" sz="2400" b="1" dirty="0" smtClean="0">
              <a:solidFill>
                <a:srgbClr val="C00000"/>
              </a:solidFill>
            </a:endParaRPr>
          </a:p>
          <a:p>
            <a:pPr marL="0" indent="0" algn="ctr">
              <a:buNone/>
            </a:pPr>
            <a:r>
              <a:rPr lang="en-US" sz="2400" b="1" dirty="0" smtClean="0">
                <a:solidFill>
                  <a:srgbClr val="C00000"/>
                </a:solidFill>
              </a:rPr>
              <a:t>Director, Compliance &amp; Regulatory Environment</a:t>
            </a:r>
          </a:p>
          <a:p>
            <a:pPr marL="0" indent="0" algn="ctr">
              <a:buNone/>
            </a:pPr>
            <a:r>
              <a:rPr lang="en-US" sz="2400" b="1" dirty="0" smtClean="0">
                <a:solidFill>
                  <a:srgbClr val="C00000"/>
                </a:solidFill>
              </a:rPr>
              <a:t>Cheri Greenwell</a:t>
            </a:r>
          </a:p>
          <a:p>
            <a:pPr marL="0" indent="0" algn="ctr">
              <a:buNone/>
            </a:pPr>
            <a:r>
              <a:rPr lang="en-US" sz="2400" b="1" dirty="0" smtClean="0">
                <a:solidFill>
                  <a:srgbClr val="C00000"/>
                </a:solidFill>
              </a:rPr>
              <a:t>330-848-6239</a:t>
            </a:r>
            <a:endParaRPr lang="en-US" sz="2400" b="1" dirty="0">
              <a:solidFill>
                <a:srgbClr val="C00000"/>
              </a:solidFill>
            </a:endParaRPr>
          </a:p>
        </p:txBody>
      </p:sp>
      <p:sp>
        <p:nvSpPr>
          <p:cNvPr id="6" name="Rectangle 5"/>
          <p:cNvSpPr/>
          <p:nvPr/>
        </p:nvSpPr>
        <p:spPr>
          <a:xfrm>
            <a:off x="990600" y="304801"/>
            <a:ext cx="7467600" cy="769441"/>
          </a:xfrm>
          <a:prstGeom prst="rect">
            <a:avLst/>
          </a:prstGeom>
        </p:spPr>
        <p:txBody>
          <a:bodyPr wrap="square">
            <a:spAutoFit/>
          </a:bodyPr>
          <a:lstStyle/>
          <a:p>
            <a:pPr algn="ctr"/>
            <a:r>
              <a:rPr lang="en-US" sz="4400" b="1" dirty="0" smtClean="0">
                <a:solidFill>
                  <a:schemeClr val="bg1"/>
                </a:solidFill>
                <a:latin typeface="+mj-lt"/>
              </a:rPr>
              <a:t>SAFETY STARTS WITH YOU!</a:t>
            </a:r>
            <a:endParaRPr lang="en-US" sz="4400" dirty="0">
              <a:solidFill>
                <a:schemeClr val="bg1"/>
              </a:solidFill>
              <a:latin typeface="+mj-lt"/>
            </a:endParaRPr>
          </a:p>
        </p:txBody>
      </p:sp>
    </p:spTree>
    <p:custDataLst>
      <p:tags r:id="rId1"/>
    </p:custData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Trauma Alert</a:t>
            </a:r>
            <a:endParaRPr lang="en-US" sz="4400" dirty="0"/>
          </a:p>
        </p:txBody>
      </p:sp>
      <p:graphicFrame>
        <p:nvGraphicFramePr>
          <p:cNvPr id="3" name="Content Placeholder 3"/>
          <p:cNvGraphicFramePr>
            <a:graphicFrameLocks/>
          </p:cNvGraphicFramePr>
          <p:nvPr>
            <p:custDataLst>
              <p:tags r:id="rId2"/>
            </p:custDataLst>
          </p:nvPr>
        </p:nvGraphicFramePr>
        <p:xfrm>
          <a:off x="533400" y="1371600"/>
          <a:ext cx="8229600" cy="5029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ustDataLst>
      <p:tags r:id="rId1"/>
    </p:custData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Neonatal Resuscitation Program (NRP STAT)</a:t>
            </a:r>
            <a:endParaRPr lang="en-US" dirty="0"/>
          </a:p>
        </p:txBody>
      </p:sp>
      <p:sp>
        <p:nvSpPr>
          <p:cNvPr id="4" name="Content Placeholder 2"/>
          <p:cNvSpPr>
            <a:spLocks noGrp="1"/>
          </p:cNvSpPr>
          <p:nvPr>
            <p:ph idx="1"/>
          </p:nvPr>
        </p:nvSpPr>
        <p:spPr/>
        <p:txBody>
          <a:bodyPr/>
          <a:lstStyle/>
          <a:p>
            <a:r>
              <a:rPr lang="en-US" dirty="0" smtClean="0"/>
              <a:t>Also referred to as “NRP Level 3”</a:t>
            </a:r>
          </a:p>
          <a:p>
            <a:endParaRPr lang="en-US" dirty="0" smtClean="0"/>
          </a:p>
          <a:p>
            <a:pPr lvl="1"/>
            <a:r>
              <a:rPr lang="en-US" dirty="0" smtClean="0"/>
              <a:t>The NRP STAT team is called when an infant unexpectedly requires resuscitation.</a:t>
            </a:r>
            <a:endParaRPr lang="en-US" dirty="0"/>
          </a:p>
        </p:txBody>
      </p:sp>
      <p:pic>
        <p:nvPicPr>
          <p:cNvPr id="5" name="Picture 4" descr="C:\Documents and Settings\avowles\Local Settings\Temporary Internet Files\Content.IE5\8Q9OOXZ4\MP900262956[1].jpg"/>
          <p:cNvPicPr>
            <a:picLocks noChangeAspect="1" noChangeArrowheads="1"/>
          </p:cNvPicPr>
          <p:nvPr>
            <p:custDataLst>
              <p:tags r:id="rId2"/>
            </p:custDataLst>
          </p:nvPr>
        </p:nvPicPr>
        <p:blipFill>
          <a:blip r:embed="rId5" cstate="print"/>
          <a:srcRect/>
          <a:stretch>
            <a:fillRect/>
          </a:stretch>
        </p:blipFill>
        <p:spPr bwMode="auto">
          <a:xfrm>
            <a:off x="3048000" y="4267200"/>
            <a:ext cx="2974097" cy="1972818"/>
          </a:xfrm>
          <a:prstGeom prst="rect">
            <a:avLst/>
          </a:prstGeom>
          <a:ln>
            <a:noFill/>
          </a:ln>
          <a:effectLst>
            <a:softEdge rad="112500"/>
          </a:effectLst>
        </p:spPr>
      </p:pic>
    </p:spTree>
    <p:custDataLst>
      <p:tags r:id="rId1"/>
    </p:custData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NRP Level 3</a:t>
            </a:r>
            <a:endParaRPr lang="en-US" sz="4400" dirty="0"/>
          </a:p>
        </p:txBody>
      </p:sp>
      <p:sp>
        <p:nvSpPr>
          <p:cNvPr id="4" name="Content Placeholder 2"/>
          <p:cNvSpPr>
            <a:spLocks noGrp="1"/>
          </p:cNvSpPr>
          <p:nvPr>
            <p:ph idx="1"/>
          </p:nvPr>
        </p:nvSpPr>
        <p:spPr>
          <a:xfrm>
            <a:off x="304800" y="1828800"/>
            <a:ext cx="8458200" cy="4114800"/>
          </a:xfrm>
        </p:spPr>
        <p:txBody>
          <a:bodyPr/>
          <a:lstStyle/>
          <a:p>
            <a:r>
              <a:rPr lang="en-US" dirty="0" smtClean="0"/>
              <a:t>Should be used for neonates born outside of Labor &amp; Delivery</a:t>
            </a:r>
          </a:p>
          <a:p>
            <a:pPr lvl="1"/>
            <a:r>
              <a:rPr lang="en-US" dirty="0" smtClean="0"/>
              <a:t>For example, if an infant is born in the Emergency Department</a:t>
            </a:r>
          </a:p>
          <a:p>
            <a:endParaRPr lang="en-US" dirty="0" smtClean="0"/>
          </a:p>
          <a:p>
            <a:r>
              <a:rPr lang="en-US" dirty="0" smtClean="0"/>
              <a:t>Also used for any neonatal distress outside of Labor &amp; Delivery (any other unit in the hospital)</a:t>
            </a:r>
          </a:p>
        </p:txBody>
      </p:sp>
    </p:spTree>
    <p:custDataLst>
      <p:tags r:id="rId1"/>
    </p:custData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to Page an NRP Level 3…</a:t>
            </a:r>
            <a:endParaRPr lang="en-US" dirty="0"/>
          </a:p>
        </p:txBody>
      </p:sp>
      <p:sp>
        <p:nvSpPr>
          <p:cNvPr id="4" name="Content Placeholder 2"/>
          <p:cNvSpPr>
            <a:spLocks noGrp="1"/>
          </p:cNvSpPr>
          <p:nvPr>
            <p:ph idx="1"/>
          </p:nvPr>
        </p:nvSpPr>
        <p:spPr/>
        <p:txBody>
          <a:bodyPr/>
          <a:lstStyle/>
          <a:p>
            <a:r>
              <a:rPr lang="en-US" dirty="0" smtClean="0"/>
              <a:t>Call the STAT line at 4-6020</a:t>
            </a:r>
          </a:p>
          <a:p>
            <a:endParaRPr lang="en-US" dirty="0" smtClean="0"/>
          </a:p>
          <a:p>
            <a:r>
              <a:rPr lang="en-US" dirty="0" smtClean="0"/>
              <a:t>State: “NRP Level 3”  and state your location of the NRP STAT situation</a:t>
            </a:r>
          </a:p>
          <a:p>
            <a:endParaRPr lang="en-US" dirty="0" smtClean="0"/>
          </a:p>
          <a:p>
            <a:r>
              <a:rPr lang="en-US" dirty="0" smtClean="0"/>
              <a:t>The NRP Level 3 will be paged overhead and also on the NRP STAT team pagers</a:t>
            </a:r>
          </a:p>
          <a:p>
            <a:endParaRPr lang="en-US" dirty="0" smtClean="0"/>
          </a:p>
          <a:p>
            <a:r>
              <a:rPr lang="en-US" dirty="0" smtClean="0"/>
              <a:t>NRP Stat Team will then respond to the location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1000"/>
                                  </p:stCondLst>
                                  <p:childTnLst>
                                    <p:set>
                                      <p:cBhvr>
                                        <p:cTn id="11" dur="1" fill="hold">
                                          <p:stCondLst>
                                            <p:cond delay="0"/>
                                          </p:stCondLst>
                                        </p:cTn>
                                        <p:tgtEl>
                                          <p:spTgt spid="4">
                                            <p:txEl>
                                              <p:pRg st="2" end="2"/>
                                            </p:txEl>
                                          </p:spTgt>
                                        </p:tgtEl>
                                        <p:attrNameLst>
                                          <p:attrName>style.visibility</p:attrName>
                                        </p:attrNameLst>
                                      </p:cBhvr>
                                      <p:to>
                                        <p:strVal val="visible"/>
                                      </p:to>
                                    </p:set>
                                    <p:anim calcmode="lin" valueType="num">
                                      <p:cBhvr additive="base">
                                        <p:cTn id="12"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1000"/>
                                  </p:stCondLst>
                                  <p:childTnLst>
                                    <p:set>
                                      <p:cBhvr>
                                        <p:cTn id="16" dur="1" fill="hold">
                                          <p:stCondLst>
                                            <p:cond delay="0"/>
                                          </p:stCondLst>
                                        </p:cTn>
                                        <p:tgtEl>
                                          <p:spTgt spid="4">
                                            <p:txEl>
                                              <p:pRg st="4" end="4"/>
                                            </p:txEl>
                                          </p:spTgt>
                                        </p:tgtEl>
                                        <p:attrNameLst>
                                          <p:attrName>style.visibility</p:attrName>
                                        </p:attrNameLst>
                                      </p:cBhvr>
                                      <p:to>
                                        <p:strVal val="visible"/>
                                      </p:to>
                                    </p:set>
                                    <p:anim calcmode="lin" valueType="num">
                                      <p:cBhvr additive="base">
                                        <p:cTn id="17" dur="5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par>
                          <p:cTn id="19" fill="hold">
                            <p:stCondLst>
                              <p:cond delay="3500"/>
                            </p:stCondLst>
                            <p:childTnLst>
                              <p:par>
                                <p:cTn id="20" presetID="2" presetClass="entr" presetSubtype="8" fill="hold" grpId="0" nodeType="afterEffect">
                                  <p:stCondLst>
                                    <p:cond delay="1000"/>
                                  </p:stCondLst>
                                  <p:childTnLst>
                                    <p:set>
                                      <p:cBhvr>
                                        <p:cTn id="21" dur="1" fill="hold">
                                          <p:stCondLst>
                                            <p:cond delay="0"/>
                                          </p:stCondLst>
                                        </p:cTn>
                                        <p:tgtEl>
                                          <p:spTgt spid="4">
                                            <p:txEl>
                                              <p:pRg st="6" end="6"/>
                                            </p:txEl>
                                          </p:spTgt>
                                        </p:tgtEl>
                                        <p:attrNameLst>
                                          <p:attrName>style.visibility</p:attrName>
                                        </p:attrNameLst>
                                      </p:cBhvr>
                                      <p:to>
                                        <p:strVal val="visible"/>
                                      </p:to>
                                    </p:set>
                                    <p:anim calcmode="lin" valueType="num">
                                      <p:cBhvr additive="base">
                                        <p:cTn id="22" dur="5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4400" dirty="0" smtClean="0"/>
              <a:t>STEMI Alert</a:t>
            </a:r>
            <a:endParaRPr lang="en-US" sz="4400" dirty="0"/>
          </a:p>
        </p:txBody>
      </p:sp>
      <p:sp>
        <p:nvSpPr>
          <p:cNvPr id="5" name="Content Placeholder 2"/>
          <p:cNvSpPr>
            <a:spLocks noGrp="1"/>
          </p:cNvSpPr>
          <p:nvPr>
            <p:ph idx="1"/>
          </p:nvPr>
        </p:nvSpPr>
        <p:spPr>
          <a:xfrm>
            <a:off x="304800" y="1600200"/>
            <a:ext cx="8534400" cy="1371600"/>
          </a:xfrm>
        </p:spPr>
        <p:txBody>
          <a:bodyPr>
            <a:normAutofit/>
          </a:bodyPr>
          <a:lstStyle/>
          <a:p>
            <a:pPr marL="0" indent="0" algn="ctr">
              <a:buNone/>
            </a:pPr>
            <a:r>
              <a:rPr lang="en-US" sz="3200" dirty="0" smtClean="0"/>
              <a:t>Akron General is the 1</a:t>
            </a:r>
            <a:r>
              <a:rPr lang="en-US" sz="3200" baseline="30000" dirty="0" smtClean="0"/>
              <a:t>st</a:t>
            </a:r>
            <a:r>
              <a:rPr lang="en-US" sz="3200" dirty="0" smtClean="0"/>
              <a:t> and longest standing Accredited Chest Pain Center in Summit County</a:t>
            </a:r>
            <a:endParaRPr lang="en-US" sz="3200" dirty="0"/>
          </a:p>
        </p:txBody>
      </p:sp>
      <p:sp>
        <p:nvSpPr>
          <p:cNvPr id="6" name="PPTShape_2"/>
          <p:cNvSpPr txBox="1">
            <a:spLocks/>
          </p:cNvSpPr>
          <p:nvPr/>
        </p:nvSpPr>
        <p:spPr bwMode="auto">
          <a:xfrm>
            <a:off x="533400" y="3962400"/>
            <a:ext cx="4038600" cy="2362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R="0" lvl="0" algn="ctr" defTabSz="914400" rtl="0" eaLnBrk="1" fontAlgn="base" latinLnBrk="0" hangingPunct="1">
              <a:lnSpc>
                <a:spcPct val="100000"/>
              </a:lnSpc>
              <a:spcBef>
                <a:spcPct val="20000"/>
              </a:spcBef>
              <a:spcAft>
                <a:spcPct val="0"/>
              </a:spcAft>
              <a:buClrTx/>
              <a:buSzTx/>
              <a:tabLst/>
              <a:defRPr/>
            </a:pPr>
            <a:r>
              <a:rPr kumimoji="0" lang="en-US" sz="2800" b="0" i="0" u="none" strike="noStrike" kern="0" cap="none" spc="0" normalizeH="0" baseline="0" noProof="0" dirty="0" smtClean="0">
                <a:ln>
                  <a:noFill/>
                </a:ln>
                <a:solidFill>
                  <a:schemeClr val="tx1"/>
                </a:solidFill>
                <a:effectLst/>
                <a:uLnTx/>
                <a:uFillTx/>
                <a:latin typeface="Calibri" pitchFamily="34" charset="0"/>
                <a:ea typeface="+mn-ea"/>
                <a:cs typeface="+mn-cs"/>
              </a:rPr>
              <a:t>A STEMI Alert</a:t>
            </a:r>
            <a:r>
              <a:rPr kumimoji="0" lang="en-US" sz="2800" b="0" i="0" u="none" strike="noStrike" kern="0" cap="none" spc="0" normalizeH="0" noProof="0" dirty="0" smtClean="0">
                <a:ln>
                  <a:noFill/>
                </a:ln>
                <a:solidFill>
                  <a:schemeClr val="tx1"/>
                </a:solidFill>
                <a:effectLst/>
                <a:uLnTx/>
                <a:uFillTx/>
                <a:latin typeface="Calibri" pitchFamily="34" charset="0"/>
                <a:ea typeface="+mn-ea"/>
                <a:cs typeface="+mn-cs"/>
              </a:rPr>
              <a:t> is called when a patient presents with a heart attack</a:t>
            </a:r>
            <a:endParaRPr kumimoji="0" lang="en-US" sz="2800" b="0" i="0" u="none" strike="noStrike" kern="0" cap="none" spc="0" normalizeH="0" baseline="0" noProof="0" dirty="0">
              <a:ln>
                <a:noFill/>
              </a:ln>
              <a:solidFill>
                <a:schemeClr val="tx1"/>
              </a:solidFill>
              <a:effectLst/>
              <a:uLnTx/>
              <a:uFillTx/>
              <a:latin typeface="Calibri" pitchFamily="34" charset="0"/>
              <a:ea typeface="+mn-ea"/>
              <a:cs typeface="+mn-cs"/>
            </a:endParaRPr>
          </a:p>
        </p:txBody>
      </p:sp>
      <p:sp>
        <p:nvSpPr>
          <p:cNvPr id="7" name="PPTShape_0"/>
          <p:cNvSpPr txBox="1">
            <a:spLocks/>
          </p:cNvSpPr>
          <p:nvPr/>
        </p:nvSpPr>
        <p:spPr bwMode="auto">
          <a:xfrm>
            <a:off x="4648200" y="3962400"/>
            <a:ext cx="4114800" cy="2438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R="0" lvl="0" algn="ctr" defTabSz="914400" rtl="0" eaLnBrk="1" fontAlgn="base" latinLnBrk="0" hangingPunct="1">
              <a:lnSpc>
                <a:spcPct val="100000"/>
              </a:lnSpc>
              <a:spcBef>
                <a:spcPct val="20000"/>
              </a:spcBef>
              <a:spcAft>
                <a:spcPct val="0"/>
              </a:spcAft>
              <a:buClrTx/>
              <a:buSzTx/>
              <a:tabLst/>
              <a:defRPr/>
            </a:pPr>
            <a:r>
              <a:rPr kumimoji="0" lang="en-US" sz="2800" b="0" i="0" u="none" strike="noStrike" kern="0" cap="none" spc="0" normalizeH="0" baseline="0" noProof="0" dirty="0" smtClean="0">
                <a:ln>
                  <a:noFill/>
                </a:ln>
                <a:solidFill>
                  <a:schemeClr val="tx1"/>
                </a:solidFill>
                <a:effectLst/>
                <a:uLnTx/>
                <a:uFillTx/>
                <a:latin typeface="Calibri" pitchFamily="34" charset="0"/>
                <a:ea typeface="+mn-ea"/>
                <a:cs typeface="+mn-cs"/>
              </a:rPr>
              <a:t>The STEMI Alert team responds to quickly open arteries and stop potential heart damage</a:t>
            </a:r>
            <a:endParaRPr kumimoji="0" lang="en-US" sz="2800" b="0" i="0" u="none" strike="noStrike" kern="0" cap="none" spc="0" normalizeH="0" baseline="0" noProof="0" dirty="0">
              <a:ln>
                <a:noFill/>
              </a:ln>
              <a:solidFill>
                <a:schemeClr val="tx1"/>
              </a:solidFill>
              <a:effectLst/>
              <a:uLnTx/>
              <a:uFillTx/>
              <a:latin typeface="Calibri" pitchFamily="34" charset="0"/>
              <a:ea typeface="+mn-ea"/>
              <a:cs typeface="+mn-cs"/>
            </a:endParaRPr>
          </a:p>
        </p:txBody>
      </p:sp>
      <p:cxnSp>
        <p:nvCxnSpPr>
          <p:cNvPr id="8" name="Straight Connector 7"/>
          <p:cNvCxnSpPr/>
          <p:nvPr/>
        </p:nvCxnSpPr>
        <p:spPr>
          <a:xfrm rot="5400000">
            <a:off x="3314700" y="3086100"/>
            <a:ext cx="838200" cy="609600"/>
          </a:xfrm>
          <a:prstGeom prst="line">
            <a:avLst/>
          </a:prstGeom>
          <a:ln w="635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5029200" y="3048000"/>
            <a:ext cx="838200" cy="685800"/>
          </a:xfrm>
          <a:prstGeom prst="line">
            <a:avLst/>
          </a:prstGeom>
          <a:ln w="63500">
            <a:solidFill>
              <a:srgbClr val="FF0000"/>
            </a:solidFill>
            <a:prstDash val="sysDash"/>
          </a:ln>
        </p:spPr>
        <p:style>
          <a:lnRef idx="1">
            <a:schemeClr val="accent1"/>
          </a:lnRef>
          <a:fillRef idx="0">
            <a:schemeClr val="accent1"/>
          </a:fillRef>
          <a:effectRef idx="0">
            <a:schemeClr val="accent1"/>
          </a:effectRef>
          <a:fontRef idx="minor">
            <a:schemeClr val="tx1"/>
          </a:fontRef>
        </p:style>
      </p:cxnSp>
      <p:pic>
        <p:nvPicPr>
          <p:cNvPr id="10" name="Picture 2" descr="C:\Program Files\Microsoft Office\MEDIA\CAGCAT10\j0235241.wmf"/>
          <p:cNvPicPr>
            <a:picLocks noChangeAspect="1" noChangeArrowheads="1"/>
          </p:cNvPicPr>
          <p:nvPr>
            <p:custDataLst>
              <p:tags r:id="rId2"/>
            </p:custDataLst>
          </p:nvPr>
        </p:nvPicPr>
        <p:blipFill>
          <a:blip r:embed="rId6" cstate="print"/>
          <a:srcRect/>
          <a:stretch>
            <a:fillRect/>
          </a:stretch>
        </p:blipFill>
        <p:spPr bwMode="auto">
          <a:xfrm>
            <a:off x="7696200" y="457200"/>
            <a:ext cx="1219200" cy="838854"/>
          </a:xfrm>
          <a:prstGeom prst="rect">
            <a:avLst/>
          </a:prstGeom>
          <a:ln>
            <a:noFill/>
          </a:ln>
          <a:effectLst>
            <a:outerShdw blurRad="292100" dist="139700" dir="2700000" algn="tl" rotWithShape="0">
              <a:srgbClr val="333333">
                <a:alpha val="65000"/>
              </a:srgbClr>
            </a:outerShdw>
          </a:effectLst>
        </p:spPr>
      </p:pic>
      <p:pic>
        <p:nvPicPr>
          <p:cNvPr id="11" name="PPTShape_1" descr="C:\Program Files\Microsoft Office\MEDIA\CAGCAT10\j0235241.wmf"/>
          <p:cNvPicPr>
            <a:picLocks noChangeAspect="1" noChangeArrowheads="1"/>
          </p:cNvPicPr>
          <p:nvPr>
            <p:custDataLst>
              <p:tags r:id="rId3"/>
            </p:custDataLst>
          </p:nvPr>
        </p:nvPicPr>
        <p:blipFill>
          <a:blip r:embed="rId6" cstate="print"/>
          <a:srcRect/>
          <a:stretch>
            <a:fillRect/>
          </a:stretch>
        </p:blipFill>
        <p:spPr bwMode="auto">
          <a:xfrm>
            <a:off x="228600" y="533400"/>
            <a:ext cx="1219200" cy="838854"/>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par>
                          <p:cTn id="11" fill="hold">
                            <p:stCondLst>
                              <p:cond delay="1500"/>
                            </p:stCondLst>
                            <p:childTnLst>
                              <p:par>
                                <p:cTn id="12" presetID="9" presetClass="entr" presetSubtype="0" fill="hold" nodeType="afterEffect">
                                  <p:stCondLst>
                                    <p:cond delay="150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150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sz="4400" dirty="0"/>
              <a:t>Clearing of Codes</a:t>
            </a:r>
          </a:p>
        </p:txBody>
      </p:sp>
      <p:sp>
        <p:nvSpPr>
          <p:cNvPr id="79875" name="Rectangle 3"/>
          <p:cNvSpPr>
            <a:spLocks noGrp="1" noChangeArrowheads="1"/>
          </p:cNvSpPr>
          <p:nvPr>
            <p:ph idx="1"/>
          </p:nvPr>
        </p:nvSpPr>
        <p:spPr/>
        <p:txBody>
          <a:bodyPr/>
          <a:lstStyle/>
          <a:p>
            <a:r>
              <a:rPr lang="en-US" sz="2800" dirty="0">
                <a:cs typeface="Times New Roman" pitchFamily="18" charset="0"/>
              </a:rPr>
              <a:t>The Page Operator will announce “All Clear” and the code color once the event has passed or the situation has been resolved. </a:t>
            </a:r>
          </a:p>
          <a:p>
            <a:endParaRPr lang="en-US" sz="2800" i="1" dirty="0" smtClean="0">
              <a:cs typeface="Times New Roman" pitchFamily="18" charset="0"/>
            </a:endParaRPr>
          </a:p>
          <a:p>
            <a:endParaRPr lang="en-US" i="1" dirty="0" smtClean="0">
              <a:cs typeface="Times New Roman" pitchFamily="18" charset="0"/>
            </a:endParaRPr>
          </a:p>
          <a:p>
            <a:r>
              <a:rPr lang="en-US" sz="2800" i="1" dirty="0" smtClean="0">
                <a:cs typeface="Times New Roman" pitchFamily="18" charset="0"/>
              </a:rPr>
              <a:t>For Example</a:t>
            </a:r>
            <a:r>
              <a:rPr lang="en-US" sz="2800" i="1" dirty="0">
                <a:cs typeface="Times New Roman" pitchFamily="18" charset="0"/>
              </a:rPr>
              <a:t>:</a:t>
            </a:r>
            <a:r>
              <a:rPr lang="en-US" sz="2800" dirty="0">
                <a:cs typeface="Times New Roman" pitchFamily="18" charset="0"/>
              </a:rPr>
              <a:t> “All Clear Code Red”</a:t>
            </a:r>
          </a:p>
          <a:p>
            <a:pPr>
              <a:buFontTx/>
              <a:buNone/>
            </a:pPr>
            <a:endParaRPr lang="en-US" sz="2800" dirty="0">
              <a:solidFill>
                <a:schemeClr val="tx2"/>
              </a:solidFill>
            </a:endParaRPr>
          </a:p>
        </p:txBody>
      </p:sp>
    </p:spTree>
    <p:custDataLst>
      <p:tags r:id="rId1"/>
    </p:custData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81000" y="0"/>
            <a:ext cx="8305800" cy="1143000"/>
          </a:xfrm>
          <a:noFill/>
          <a:ln/>
        </p:spPr>
        <p:txBody>
          <a:bodyPr lIns="90488" tIns="44450" rIns="90488" bIns="44450"/>
          <a:lstStyle/>
          <a:p>
            <a:r>
              <a:rPr lang="en-US" sz="3200" dirty="0"/>
              <a:t>Why do we have drills and what is involved?</a:t>
            </a:r>
          </a:p>
        </p:txBody>
      </p:sp>
      <p:sp>
        <p:nvSpPr>
          <p:cNvPr id="36867" name="Rectangle 3"/>
          <p:cNvSpPr>
            <a:spLocks noGrp="1" noChangeArrowheads="1"/>
          </p:cNvSpPr>
          <p:nvPr>
            <p:ph idx="1"/>
          </p:nvPr>
        </p:nvSpPr>
        <p:spPr>
          <a:xfrm>
            <a:off x="457200" y="1524000"/>
            <a:ext cx="8001000" cy="4191000"/>
          </a:xfrm>
          <a:noFill/>
          <a:ln/>
        </p:spPr>
        <p:txBody>
          <a:bodyPr lIns="90488" tIns="44450" rIns="90488" bIns="44450"/>
          <a:lstStyle/>
          <a:p>
            <a:pPr>
              <a:lnSpc>
                <a:spcPct val="90000"/>
              </a:lnSpc>
              <a:spcBef>
                <a:spcPct val="40000"/>
              </a:spcBef>
            </a:pPr>
            <a:r>
              <a:rPr lang="en-US" sz="2800" dirty="0"/>
              <a:t>Drills provide an opportunity to make improvements to our current disaster plans.</a:t>
            </a:r>
          </a:p>
          <a:p>
            <a:pPr>
              <a:lnSpc>
                <a:spcPct val="90000"/>
              </a:lnSpc>
              <a:spcBef>
                <a:spcPct val="40000"/>
              </a:spcBef>
            </a:pPr>
            <a:r>
              <a:rPr lang="en-US" sz="2800" dirty="0"/>
              <a:t>Drills must be scheduled on different shifts, all days of the week.</a:t>
            </a:r>
          </a:p>
          <a:p>
            <a:pPr>
              <a:lnSpc>
                <a:spcPct val="90000"/>
              </a:lnSpc>
              <a:spcBef>
                <a:spcPct val="40000"/>
              </a:spcBef>
            </a:pPr>
            <a:r>
              <a:rPr lang="en-US" sz="2800" dirty="0"/>
              <a:t>Drills are required twice a year by the Joint Commission.</a:t>
            </a:r>
          </a:p>
          <a:p>
            <a:pPr>
              <a:lnSpc>
                <a:spcPct val="90000"/>
              </a:lnSpc>
              <a:buFontTx/>
              <a:buNone/>
            </a:pPr>
            <a:endParaRPr lang="en-US" sz="2800" dirty="0"/>
          </a:p>
        </p:txBody>
      </p:sp>
      <p:pic>
        <p:nvPicPr>
          <p:cNvPr id="144386" name="Picture 2" descr="C:\Documents and Settings\avowles\Local Settings\Temporary Internet Files\Content.IE5\OTK527HH\MP900201641[1].jpg"/>
          <p:cNvPicPr>
            <a:picLocks noChangeAspect="1" noChangeArrowheads="1"/>
          </p:cNvPicPr>
          <p:nvPr>
            <p:custDataLst>
              <p:tags r:id="rId2"/>
            </p:custDataLst>
          </p:nvPr>
        </p:nvPicPr>
        <p:blipFill>
          <a:blip r:embed="rId5" cstate="print"/>
          <a:srcRect/>
          <a:stretch>
            <a:fillRect/>
          </a:stretch>
        </p:blipFill>
        <p:spPr bwMode="auto">
          <a:xfrm>
            <a:off x="5943600" y="4343400"/>
            <a:ext cx="2667000" cy="1791335"/>
          </a:xfrm>
          <a:prstGeom prst="rect">
            <a:avLst/>
          </a:prstGeom>
          <a:ln>
            <a:noFill/>
          </a:ln>
          <a:effectLst>
            <a:softEdge rad="112500"/>
          </a:effectLst>
        </p:spPr>
      </p:pic>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4"/>
          <p:cNvSpPr>
            <a:spLocks noGrp="1" noChangeArrowheads="1"/>
          </p:cNvSpPr>
          <p:nvPr>
            <p:ph type="title"/>
          </p:nvPr>
        </p:nvSpPr>
        <p:spPr/>
        <p:txBody>
          <a:bodyPr/>
          <a:lstStyle/>
          <a:p>
            <a:r>
              <a:rPr lang="en-US" sz="4400" b="1" dirty="0" smtClean="0"/>
              <a:t>I.D. Badge Replacement</a:t>
            </a:r>
          </a:p>
        </p:txBody>
      </p:sp>
      <p:sp>
        <p:nvSpPr>
          <p:cNvPr id="115714" name="Rectangle 5"/>
          <p:cNvSpPr>
            <a:spLocks noGrp="1" noChangeArrowheads="1"/>
          </p:cNvSpPr>
          <p:nvPr>
            <p:ph idx="1"/>
          </p:nvPr>
        </p:nvSpPr>
        <p:spPr/>
        <p:txBody>
          <a:bodyPr/>
          <a:lstStyle/>
          <a:p>
            <a:r>
              <a:rPr lang="en-US" dirty="0" smtClean="0"/>
              <a:t>All students are required to wear a school I.D. badge.</a:t>
            </a:r>
          </a:p>
          <a:p>
            <a:r>
              <a:rPr lang="en-US" dirty="0" smtClean="0"/>
              <a:t>These must be worn </a:t>
            </a:r>
            <a:r>
              <a:rPr lang="en-US" b="1" dirty="0" smtClean="0"/>
              <a:t>above the waist</a:t>
            </a:r>
            <a:r>
              <a:rPr lang="en-US" dirty="0" smtClean="0"/>
              <a:t>, </a:t>
            </a:r>
            <a:r>
              <a:rPr lang="en-US" b="1" dirty="0" smtClean="0"/>
              <a:t>face out</a:t>
            </a:r>
            <a:r>
              <a:rPr lang="en-US" dirty="0" smtClean="0"/>
              <a:t> at all times.</a:t>
            </a:r>
          </a:p>
        </p:txBody>
      </p:sp>
      <p:pic>
        <p:nvPicPr>
          <p:cNvPr id="5" name="Picture 4" descr="celebrate_group_72crop.jpg"/>
          <p:cNvPicPr>
            <a:picLocks noChangeAspect="1"/>
          </p:cNvPicPr>
          <p:nvPr/>
        </p:nvPicPr>
        <p:blipFill>
          <a:blip r:embed="rId4" cstate="print"/>
          <a:stretch>
            <a:fillRect/>
          </a:stretch>
        </p:blipFill>
        <p:spPr>
          <a:xfrm>
            <a:off x="2895600" y="2971800"/>
            <a:ext cx="2844800" cy="3035300"/>
          </a:xfrm>
          <a:prstGeom prst="rect">
            <a:avLst/>
          </a:prstGeom>
        </p:spPr>
      </p:pic>
    </p:spTree>
    <p:custDataLst>
      <p:tags r:id="rId1"/>
    </p:custData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noFill/>
          <a:ln/>
        </p:spPr>
        <p:txBody>
          <a:bodyPr lIns="90488" tIns="44450" rIns="90488" bIns="44450"/>
          <a:lstStyle/>
          <a:p>
            <a:r>
              <a:rPr lang="en-US" sz="4000" dirty="0" smtClean="0"/>
              <a:t>How will I know it is a drill?</a:t>
            </a:r>
            <a:endParaRPr lang="en-US" sz="4000" dirty="0"/>
          </a:p>
        </p:txBody>
      </p:sp>
      <p:sp>
        <p:nvSpPr>
          <p:cNvPr id="34819" name="Rectangle 3"/>
          <p:cNvSpPr>
            <a:spLocks noGrp="1" noChangeArrowheads="1"/>
          </p:cNvSpPr>
          <p:nvPr>
            <p:ph idx="1"/>
          </p:nvPr>
        </p:nvSpPr>
        <p:spPr>
          <a:xfrm>
            <a:off x="304800" y="1600200"/>
            <a:ext cx="5867400" cy="4800600"/>
          </a:xfrm>
          <a:noFill/>
          <a:ln/>
        </p:spPr>
        <p:txBody>
          <a:bodyPr lIns="90488" tIns="44450" rIns="90488" bIns="44450">
            <a:normAutofit/>
          </a:bodyPr>
          <a:lstStyle/>
          <a:p>
            <a:pPr>
              <a:spcBef>
                <a:spcPct val="40000"/>
              </a:spcBef>
            </a:pPr>
            <a:r>
              <a:rPr lang="en-US" dirty="0" smtClean="0"/>
              <a:t>The hospital operator will make the same overhead announcement but will add the word “drill” following the announcement.</a:t>
            </a:r>
          </a:p>
          <a:p>
            <a:pPr>
              <a:spcBef>
                <a:spcPct val="40000"/>
              </a:spcBef>
            </a:pPr>
            <a:endParaRPr lang="en-US" b="1" dirty="0" smtClean="0"/>
          </a:p>
          <a:p>
            <a:pPr>
              <a:spcBef>
                <a:spcPct val="40000"/>
              </a:spcBef>
            </a:pPr>
            <a:r>
              <a:rPr lang="en-US" b="1" dirty="0" smtClean="0"/>
              <a:t>For example:</a:t>
            </a:r>
            <a:r>
              <a:rPr lang="en-US" dirty="0" smtClean="0"/>
              <a:t> </a:t>
            </a:r>
          </a:p>
          <a:p>
            <a:pPr lvl="1">
              <a:spcBef>
                <a:spcPct val="40000"/>
              </a:spcBef>
            </a:pPr>
            <a:r>
              <a:rPr lang="en-US" dirty="0" smtClean="0"/>
              <a:t>“Code Yellow Dr. Major, Level 3.  We are now in the red phase of an external disaster drill.  </a:t>
            </a:r>
            <a:r>
              <a:rPr lang="en-US" u="sng" dirty="0" smtClean="0"/>
              <a:t>This is only a drill, I repeat, this is only a drill.</a:t>
            </a:r>
            <a:r>
              <a:rPr lang="en-US" dirty="0" smtClean="0"/>
              <a:t>”</a:t>
            </a:r>
          </a:p>
          <a:p>
            <a:endParaRPr lang="en-US" sz="4000" b="1" dirty="0"/>
          </a:p>
        </p:txBody>
      </p:sp>
      <p:pic>
        <p:nvPicPr>
          <p:cNvPr id="145410" name="Picture 2" descr="C:\Documents and Settings\avowles\Local Settings\Temporary Internet Files\Content.IE5\PV0COT0C\MP900402550[1].jpg"/>
          <p:cNvPicPr>
            <a:picLocks noChangeAspect="1" noChangeArrowheads="1"/>
          </p:cNvPicPr>
          <p:nvPr>
            <p:custDataLst>
              <p:tags r:id="rId2"/>
            </p:custDataLst>
          </p:nvPr>
        </p:nvPicPr>
        <p:blipFill>
          <a:blip r:embed="rId5" cstate="print"/>
          <a:srcRect/>
          <a:stretch>
            <a:fillRect/>
          </a:stretch>
        </p:blipFill>
        <p:spPr bwMode="auto">
          <a:xfrm>
            <a:off x="6172200" y="2667000"/>
            <a:ext cx="2706217" cy="1905000"/>
          </a:xfrm>
          <a:prstGeom prst="rect">
            <a:avLst/>
          </a:prstGeom>
          <a:ln>
            <a:noFill/>
          </a:ln>
          <a:effectLst>
            <a:softEdge rad="112500"/>
          </a:effectLst>
        </p:spPr>
      </p:pic>
    </p:spTree>
    <p:custDataLst>
      <p:tags r:id="rId1"/>
    </p:custDataLst>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762000" y="304800"/>
            <a:ext cx="7772400" cy="685800"/>
          </a:xfrm>
          <a:noFill/>
          <a:ln/>
        </p:spPr>
        <p:txBody>
          <a:bodyPr lIns="90488" tIns="44450" rIns="90488" bIns="44450"/>
          <a:lstStyle/>
          <a:p>
            <a:r>
              <a:rPr lang="en-US" sz="3200" dirty="0" smtClean="0">
                <a:solidFill>
                  <a:schemeClr val="bg1"/>
                </a:solidFill>
              </a:rPr>
              <a:t>Drills General Guidelines</a:t>
            </a:r>
            <a:endParaRPr lang="en-US" sz="3200" dirty="0">
              <a:solidFill>
                <a:schemeClr val="bg1"/>
              </a:solidFill>
            </a:endParaRPr>
          </a:p>
        </p:txBody>
      </p:sp>
      <p:sp>
        <p:nvSpPr>
          <p:cNvPr id="37891" name="Rectangle 3"/>
          <p:cNvSpPr>
            <a:spLocks noGrp="1" noChangeArrowheads="1"/>
          </p:cNvSpPr>
          <p:nvPr>
            <p:ph sz="half" idx="1"/>
          </p:nvPr>
        </p:nvSpPr>
        <p:spPr>
          <a:xfrm>
            <a:off x="304800" y="1600200"/>
            <a:ext cx="8534400" cy="4648200"/>
          </a:xfrm>
          <a:noFill/>
          <a:ln/>
        </p:spPr>
        <p:txBody>
          <a:bodyPr lIns="90488" tIns="44450" rIns="90488" bIns="44450">
            <a:normAutofit/>
          </a:bodyPr>
          <a:lstStyle/>
          <a:p>
            <a:pPr>
              <a:spcBef>
                <a:spcPct val="40000"/>
              </a:spcBef>
            </a:pPr>
            <a:r>
              <a:rPr lang="en-US" sz="2400" dirty="0"/>
              <a:t>Participation  by </a:t>
            </a:r>
            <a:r>
              <a:rPr lang="en-US" sz="2400" dirty="0" smtClean="0">
                <a:solidFill>
                  <a:srgbClr val="FF0000"/>
                </a:solidFill>
              </a:rPr>
              <a:t>everyone </a:t>
            </a:r>
            <a:r>
              <a:rPr lang="en-US" sz="2400" dirty="0" smtClean="0"/>
              <a:t>is </a:t>
            </a:r>
            <a:r>
              <a:rPr lang="en-US" sz="2400" dirty="0"/>
              <a:t>expected during a drill.</a:t>
            </a:r>
          </a:p>
          <a:p>
            <a:pPr>
              <a:spcBef>
                <a:spcPct val="40000"/>
              </a:spcBef>
            </a:pPr>
            <a:r>
              <a:rPr lang="en-US" sz="2400" dirty="0"/>
              <a:t>Care of actual patients should not be compromised during an MCI drill situation</a:t>
            </a:r>
            <a:r>
              <a:rPr lang="en-US" sz="2400" dirty="0" smtClean="0"/>
              <a:t>.</a:t>
            </a:r>
          </a:p>
          <a:p>
            <a:pPr>
              <a:spcBef>
                <a:spcPct val="40000"/>
              </a:spcBef>
            </a:pPr>
            <a:r>
              <a:rPr lang="en-US" sz="2400" dirty="0" smtClean="0"/>
              <a:t>Patients and visitors should NOT be asked to evacuate or leave rooms or buildings during the drill situation.</a:t>
            </a:r>
          </a:p>
          <a:p>
            <a:pPr>
              <a:spcBef>
                <a:spcPct val="40000"/>
              </a:spcBef>
            </a:pPr>
            <a:r>
              <a:rPr lang="en-US" sz="2400" dirty="0" smtClean="0"/>
              <a:t>You should be certain to inform visitors and patients that this is only a DRILL and is not an actual emergency.</a:t>
            </a:r>
          </a:p>
          <a:p>
            <a:endParaRPr lang="en-US" sz="2400" dirty="0" smtClean="0"/>
          </a:p>
          <a:p>
            <a:pPr>
              <a:spcBef>
                <a:spcPct val="40000"/>
              </a:spcBef>
            </a:pPr>
            <a:endParaRPr lang="en-US" dirty="0"/>
          </a:p>
        </p:txBody>
      </p:sp>
      <p:sp>
        <p:nvSpPr>
          <p:cNvPr id="37893" name="Text Box 5"/>
          <p:cNvSpPr txBox="1">
            <a:spLocks noChangeArrowheads="1"/>
          </p:cNvSpPr>
          <p:nvPr/>
        </p:nvSpPr>
        <p:spPr bwMode="auto">
          <a:xfrm>
            <a:off x="1905000" y="1295400"/>
            <a:ext cx="6858000" cy="1311275"/>
          </a:xfrm>
          <a:prstGeom prst="rect">
            <a:avLst/>
          </a:prstGeom>
          <a:noFill/>
          <a:ln w="12700">
            <a:noFill/>
            <a:miter lim="800000"/>
            <a:headEnd/>
            <a:tailEnd/>
          </a:ln>
          <a:effectLst/>
        </p:spPr>
        <p:txBody>
          <a:bodyPr>
            <a:spAutoFit/>
          </a:bodyPr>
          <a:lstStyle/>
          <a:p>
            <a:pPr>
              <a:spcBef>
                <a:spcPct val="20000"/>
              </a:spcBef>
            </a:pPr>
            <a:endParaRPr lang="en-US" sz="3200" b="1">
              <a:effectLst>
                <a:outerShdw blurRad="38100" dist="38100" dir="2700000" algn="tl">
                  <a:srgbClr val="C0C0C0"/>
                </a:outerShdw>
              </a:effectLst>
            </a:endParaRPr>
          </a:p>
          <a:p>
            <a:pPr>
              <a:spcBef>
                <a:spcPct val="50000"/>
              </a:spcBef>
            </a:pPr>
            <a:endParaRPr lang="en-US" sz="3200"/>
          </a:p>
        </p:txBody>
      </p:sp>
    </p:spTree>
    <p:custDataLst>
      <p:tags r:id="rId1"/>
    </p:custDataLst>
  </p:cSld>
  <p:clrMapOvr>
    <a:masterClrMapping/>
  </p:clrMapOv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050"/>
          <p:cNvSpPr>
            <a:spLocks noGrp="1" noChangeArrowheads="1"/>
          </p:cNvSpPr>
          <p:nvPr>
            <p:ph type="ctrTitle"/>
          </p:nvPr>
        </p:nvSpPr>
        <p:spPr>
          <a:xfrm>
            <a:off x="762000" y="2743200"/>
            <a:ext cx="7543800" cy="1143000"/>
          </a:xfrm>
        </p:spPr>
        <p:txBody>
          <a:bodyPr>
            <a:normAutofit/>
          </a:bodyPr>
          <a:lstStyle/>
          <a:p>
            <a:pPr eaLnBrk="1" hangingPunct="1">
              <a:defRPr/>
            </a:pPr>
            <a:r>
              <a:rPr lang="en-US" dirty="0" smtClean="0">
                <a:effectLst>
                  <a:outerShdw blurRad="38100" dist="38100" dir="2700000" algn="tl">
                    <a:srgbClr val="000000"/>
                  </a:outerShdw>
                </a:effectLst>
                <a:latin typeface="Tahoma" pitchFamily="34" charset="0"/>
                <a:cs typeface="Tahoma" pitchFamily="34" charset="0"/>
              </a:rPr>
              <a:t>Electrical Safety</a:t>
            </a:r>
            <a:endParaRPr lang="en-US" dirty="0">
              <a:effectLst>
                <a:outerShdw blurRad="38100" dist="38100" dir="2700000" algn="tl">
                  <a:srgbClr val="000000"/>
                </a:outerShdw>
              </a:effectLst>
              <a:latin typeface="Tahoma" pitchFamily="34" charset="0"/>
              <a:cs typeface="Tahoma" pitchFamily="34" charset="0"/>
            </a:endParaRPr>
          </a:p>
        </p:txBody>
      </p:sp>
    </p:spTree>
    <p:custDataLst>
      <p:tags r:id="rId1"/>
    </p:custData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Grp="1" noChangeArrowheads="1"/>
          </p:cNvSpPr>
          <p:nvPr>
            <p:ph type="title"/>
          </p:nvPr>
        </p:nvSpPr>
        <p:spPr>
          <a:xfrm>
            <a:off x="914400" y="228600"/>
            <a:ext cx="7543800" cy="914400"/>
          </a:xfrm>
          <a:noFill/>
        </p:spPr>
        <p:txBody>
          <a:bodyPr/>
          <a:lstStyle/>
          <a:p>
            <a:pPr eaLnBrk="1" hangingPunct="1"/>
            <a:r>
              <a:rPr lang="en-US" dirty="0" smtClean="0"/>
              <a:t>Electrical Safety</a:t>
            </a:r>
          </a:p>
        </p:txBody>
      </p:sp>
      <p:sp>
        <p:nvSpPr>
          <p:cNvPr id="4101" name="Rectangle 5"/>
          <p:cNvSpPr>
            <a:spLocks noGrp="1" noChangeArrowheads="1"/>
          </p:cNvSpPr>
          <p:nvPr>
            <p:ph idx="1"/>
          </p:nvPr>
        </p:nvSpPr>
        <p:spPr>
          <a:xfrm>
            <a:off x="533400" y="1676400"/>
            <a:ext cx="8382000" cy="4648200"/>
          </a:xfrm>
          <a:noFill/>
        </p:spPr>
        <p:txBody>
          <a:bodyPr/>
          <a:lstStyle/>
          <a:p>
            <a:pPr eaLnBrk="1" hangingPunct="1">
              <a:spcBef>
                <a:spcPct val="40000"/>
              </a:spcBef>
            </a:pPr>
            <a:r>
              <a:rPr lang="en-US" smtClean="0"/>
              <a:t>As part of the environment of care, Biomedical Engineering and Plant Operations perform many inspections of equipment to ensure your safety and the safety of our patients.</a:t>
            </a:r>
          </a:p>
          <a:p>
            <a:pPr eaLnBrk="1" hangingPunct="1">
              <a:spcBef>
                <a:spcPct val="40000"/>
              </a:spcBef>
              <a:buFontTx/>
              <a:buNone/>
            </a:pPr>
            <a:endParaRPr lang="en-US" smtClean="0"/>
          </a:p>
          <a:p>
            <a:pPr eaLnBrk="1" hangingPunct="1">
              <a:spcBef>
                <a:spcPct val="40000"/>
              </a:spcBef>
              <a:buFont typeface="Monotype Sorts" pitchFamily="2" charset="2"/>
              <a:buNone/>
            </a:pPr>
            <a:r>
              <a:rPr lang="en-US" b="1" u="sng" smtClean="0"/>
              <a:t>Regardless of who maintains the equipment...</a:t>
            </a:r>
            <a:endParaRPr lang="en-US" sz="2800" b="1" u="sng" smtClean="0"/>
          </a:p>
          <a:p>
            <a:pPr eaLnBrk="1" hangingPunct="1">
              <a:spcBef>
                <a:spcPct val="40000"/>
              </a:spcBef>
            </a:pPr>
            <a:r>
              <a:rPr lang="en-US" smtClean="0"/>
              <a:t>We are </a:t>
            </a:r>
            <a:r>
              <a:rPr lang="en-US" b="1" smtClean="0"/>
              <a:t>All responsible </a:t>
            </a:r>
            <a:r>
              <a:rPr lang="en-US" smtClean="0"/>
              <a:t>for Electrical Safety!</a:t>
            </a:r>
          </a:p>
        </p:txBody>
      </p:sp>
    </p:spTree>
    <p:custDataLst>
      <p:tags r:id="rId1"/>
    </p:custData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7" name="Picture 7"/>
          <p:cNvPicPr>
            <a:picLocks noChangeAspect="1" noChangeArrowheads="1"/>
          </p:cNvPicPr>
          <p:nvPr>
            <p:custDataLst>
              <p:tags r:id="rId2"/>
            </p:custDataLst>
          </p:nvPr>
        </p:nvPicPr>
        <p:blipFill>
          <a:blip r:embed="rId5" cstate="print"/>
          <a:srcRect/>
          <a:stretch>
            <a:fillRect/>
          </a:stretch>
        </p:blipFill>
        <p:spPr bwMode="auto">
          <a:xfrm>
            <a:off x="685800" y="0"/>
            <a:ext cx="7543800" cy="6858000"/>
          </a:xfrm>
          <a:prstGeom prst="rect">
            <a:avLst/>
          </a:prstGeom>
          <a:ln>
            <a:noFill/>
          </a:ln>
          <a:effectLst>
            <a:softEdge rad="112500"/>
          </a:effectLst>
        </p:spPr>
      </p:pic>
      <p:sp>
        <p:nvSpPr>
          <p:cNvPr id="8" name="Rectangle 7"/>
          <p:cNvSpPr/>
          <p:nvPr/>
        </p:nvSpPr>
        <p:spPr>
          <a:xfrm>
            <a:off x="0" y="0"/>
            <a:ext cx="9144000" cy="685800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97" name="Rectangle 29"/>
          <p:cNvSpPr>
            <a:spLocks noGrp="1" noChangeArrowheads="1"/>
          </p:cNvSpPr>
          <p:nvPr>
            <p:ph sz="half" idx="1"/>
          </p:nvPr>
        </p:nvSpPr>
        <p:spPr>
          <a:xfrm>
            <a:off x="685800" y="1905000"/>
            <a:ext cx="7620000" cy="4038600"/>
          </a:xfrm>
        </p:spPr>
        <p:txBody>
          <a:bodyPr>
            <a:normAutofit/>
          </a:bodyPr>
          <a:lstStyle/>
          <a:p>
            <a:pPr algn="ctr" eaLnBrk="1" hangingPunct="1">
              <a:buFontTx/>
              <a:buNone/>
              <a:defRPr/>
            </a:pPr>
            <a:r>
              <a:rPr lang="en-US" sz="4400" b="1" u="sng" dirty="0" smtClean="0">
                <a:solidFill>
                  <a:srgbClr val="FF0000"/>
                </a:solidFill>
                <a:effectLst>
                  <a:outerShdw blurRad="38100" dist="38100" dir="2700000" algn="tl">
                    <a:srgbClr val="000000"/>
                  </a:outerShdw>
                </a:effectLst>
              </a:rPr>
              <a:t>YOU</a:t>
            </a:r>
          </a:p>
          <a:p>
            <a:pPr algn="ctr" eaLnBrk="1" hangingPunct="1">
              <a:buFontTx/>
              <a:buNone/>
              <a:defRPr/>
            </a:pPr>
            <a:r>
              <a:rPr lang="en-US" sz="3600" b="1" dirty="0" smtClean="0">
                <a:effectLst>
                  <a:outerShdw blurRad="38100" dist="38100" dir="2700000" algn="tl">
                    <a:srgbClr val="000000">
                      <a:alpha val="43137"/>
                    </a:srgbClr>
                  </a:outerShdw>
                </a:effectLst>
              </a:rPr>
              <a:t>are the most important</a:t>
            </a:r>
          </a:p>
          <a:p>
            <a:pPr algn="ctr" eaLnBrk="1" hangingPunct="1">
              <a:buFontTx/>
              <a:buNone/>
              <a:defRPr/>
            </a:pPr>
            <a:r>
              <a:rPr lang="en-US" sz="3600" b="1" dirty="0" smtClean="0">
                <a:effectLst>
                  <a:outerShdw blurRad="38100" dist="38100" dir="2700000" algn="tl">
                    <a:srgbClr val="000000">
                      <a:alpha val="43137"/>
                    </a:srgbClr>
                  </a:outerShdw>
                </a:effectLst>
              </a:rPr>
              <a:t> component</a:t>
            </a:r>
          </a:p>
          <a:p>
            <a:pPr algn="ctr" eaLnBrk="1" hangingPunct="1">
              <a:buFontTx/>
              <a:buNone/>
              <a:defRPr/>
            </a:pPr>
            <a:r>
              <a:rPr lang="en-US" sz="3600" b="1" dirty="0" smtClean="0">
                <a:effectLst>
                  <a:outerShdw blurRad="38100" dist="38100" dir="2700000" algn="tl">
                    <a:srgbClr val="000000">
                      <a:alpha val="43137"/>
                    </a:srgbClr>
                  </a:outerShdw>
                </a:effectLst>
              </a:rPr>
              <a:t>of </a:t>
            </a:r>
          </a:p>
          <a:p>
            <a:pPr algn="ctr" eaLnBrk="1" hangingPunct="1">
              <a:buFontTx/>
              <a:buNone/>
              <a:defRPr/>
            </a:pPr>
            <a:r>
              <a:rPr lang="en-US" sz="3600" b="1" dirty="0" smtClean="0">
                <a:effectLst>
                  <a:outerShdw blurRad="38100" dist="38100" dir="2700000" algn="tl">
                    <a:srgbClr val="000000">
                      <a:alpha val="43137"/>
                    </a:srgbClr>
                  </a:outerShdw>
                </a:effectLst>
              </a:rPr>
              <a:t>Electrical Safety!</a:t>
            </a:r>
          </a:p>
          <a:p>
            <a:pPr eaLnBrk="1" hangingPunct="1">
              <a:buFontTx/>
              <a:buNone/>
              <a:defRPr/>
            </a:pPr>
            <a:endParaRPr lang="en-US" dirty="0" smtClean="0"/>
          </a:p>
        </p:txBody>
      </p:sp>
    </p:spTree>
    <p:custDataLst>
      <p:tags r:id="rId1"/>
    </p:custData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052"/>
          <p:cNvSpPr>
            <a:spLocks noGrp="1" noChangeArrowheads="1"/>
          </p:cNvSpPr>
          <p:nvPr>
            <p:ph type="title"/>
          </p:nvPr>
        </p:nvSpPr>
        <p:spPr>
          <a:xfrm>
            <a:off x="838200" y="0"/>
            <a:ext cx="7543800" cy="1143000"/>
          </a:xfrm>
          <a:noFill/>
        </p:spPr>
        <p:txBody>
          <a:bodyPr/>
          <a:lstStyle/>
          <a:p>
            <a:r>
              <a:rPr lang="en-US" smtClean="0"/>
              <a:t>Why do we say this?</a:t>
            </a:r>
          </a:p>
        </p:txBody>
      </p:sp>
      <p:sp>
        <p:nvSpPr>
          <p:cNvPr id="6149" name="Rectangle 2053"/>
          <p:cNvSpPr>
            <a:spLocks noGrp="1" noChangeArrowheads="1"/>
          </p:cNvSpPr>
          <p:nvPr>
            <p:ph idx="1"/>
          </p:nvPr>
        </p:nvSpPr>
        <p:spPr>
          <a:xfrm>
            <a:off x="533400" y="1905000"/>
            <a:ext cx="6019800" cy="3733800"/>
          </a:xfrm>
          <a:noFill/>
        </p:spPr>
        <p:txBody>
          <a:bodyPr>
            <a:normAutofit/>
          </a:bodyPr>
          <a:lstStyle/>
          <a:p>
            <a:pPr>
              <a:spcBef>
                <a:spcPct val="40000"/>
              </a:spcBef>
            </a:pPr>
            <a:r>
              <a:rPr lang="en-US" sz="3000" dirty="0" smtClean="0"/>
              <a:t>You see the equipment every day, but Plant Operations &amp; Biomed only inspect once or twice a year.</a:t>
            </a:r>
          </a:p>
          <a:p>
            <a:pPr>
              <a:spcBef>
                <a:spcPct val="40000"/>
              </a:spcBef>
            </a:pPr>
            <a:r>
              <a:rPr lang="en-US" sz="3000" dirty="0" smtClean="0"/>
              <a:t>You would recognize a change in operation.</a:t>
            </a:r>
          </a:p>
          <a:p>
            <a:pPr>
              <a:spcBef>
                <a:spcPct val="40000"/>
              </a:spcBef>
            </a:pPr>
            <a:r>
              <a:rPr lang="en-US" sz="3000" dirty="0" smtClean="0"/>
              <a:t>You are interested in the safety of your patients staff, and students.</a:t>
            </a:r>
          </a:p>
          <a:p>
            <a:pPr>
              <a:buFontTx/>
              <a:buNone/>
            </a:pPr>
            <a:endParaRPr lang="en-US" sz="2800" dirty="0" smtClean="0"/>
          </a:p>
        </p:txBody>
      </p:sp>
      <p:pic>
        <p:nvPicPr>
          <p:cNvPr id="6" name="Picture 5" descr="IV%20pump.jpg"/>
          <p:cNvPicPr>
            <a:picLocks noChangeAspect="1"/>
          </p:cNvPicPr>
          <p:nvPr>
            <p:custDataLst>
              <p:tags r:id="rId2"/>
            </p:custDataLst>
          </p:nvPr>
        </p:nvPicPr>
        <p:blipFill>
          <a:blip r:embed="rId5" cstate="print"/>
          <a:srcRect l="23530" r="9244"/>
          <a:stretch>
            <a:fillRect/>
          </a:stretch>
        </p:blipFill>
        <p:spPr>
          <a:xfrm>
            <a:off x="6858000" y="2057400"/>
            <a:ext cx="1524000" cy="3022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2" name="Rectangle 20"/>
          <p:cNvSpPr>
            <a:spLocks noGrp="1" noChangeArrowheads="1"/>
          </p:cNvSpPr>
          <p:nvPr>
            <p:ph type="title"/>
          </p:nvPr>
        </p:nvSpPr>
        <p:spPr>
          <a:xfrm>
            <a:off x="1066800" y="0"/>
            <a:ext cx="7391400" cy="1143000"/>
          </a:xfrm>
        </p:spPr>
        <p:txBody>
          <a:bodyPr/>
          <a:lstStyle/>
          <a:p>
            <a:pPr eaLnBrk="1" hangingPunct="1">
              <a:spcBef>
                <a:spcPct val="50000"/>
              </a:spcBef>
              <a:defRPr/>
            </a:pPr>
            <a:r>
              <a:rPr lang="en-US" dirty="0" smtClean="0"/>
              <a:t>Electricity Returns to its Source</a:t>
            </a:r>
            <a:endParaRPr lang="en-US" dirty="0"/>
          </a:p>
        </p:txBody>
      </p:sp>
      <p:pic>
        <p:nvPicPr>
          <p:cNvPr id="7173" name="Picture 5" descr="L:\RKR\Leakage Current3.tif"/>
          <p:cNvPicPr>
            <a:picLocks noChangeAspect="1" noChangeArrowheads="1"/>
          </p:cNvPicPr>
          <p:nvPr>
            <p:custDataLst>
              <p:tags r:id="rId2"/>
            </p:custDataLst>
          </p:nvPr>
        </p:nvPicPr>
        <p:blipFill>
          <a:blip r:embed="rId5" cstate="print"/>
          <a:srcRect/>
          <a:stretch>
            <a:fillRect/>
          </a:stretch>
        </p:blipFill>
        <p:spPr bwMode="auto">
          <a:xfrm>
            <a:off x="1828800" y="1447800"/>
            <a:ext cx="5791200" cy="4545013"/>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5" name="Rectangle 19"/>
          <p:cNvSpPr>
            <a:spLocks noGrp="1" noChangeArrowheads="1"/>
          </p:cNvSpPr>
          <p:nvPr>
            <p:ph type="title"/>
          </p:nvPr>
        </p:nvSpPr>
        <p:spPr>
          <a:xfrm>
            <a:off x="990600" y="0"/>
            <a:ext cx="7467600" cy="1143000"/>
          </a:xfrm>
        </p:spPr>
        <p:txBody>
          <a:bodyPr/>
          <a:lstStyle/>
          <a:p>
            <a:pPr eaLnBrk="1" hangingPunct="1">
              <a:defRPr/>
            </a:pPr>
            <a:r>
              <a:rPr lang="en-US" dirty="0" smtClean="0">
                <a:effectLst>
                  <a:outerShdw blurRad="38100" dist="38100" dir="2700000" algn="tl">
                    <a:srgbClr val="000000">
                      <a:alpha val="43137"/>
                    </a:srgbClr>
                  </a:outerShdw>
                </a:effectLst>
              </a:rPr>
              <a:t>Electricity Returns to its Source</a:t>
            </a:r>
          </a:p>
        </p:txBody>
      </p:sp>
      <p:sp>
        <p:nvSpPr>
          <p:cNvPr id="8197" name="Rectangle 20"/>
          <p:cNvSpPr>
            <a:spLocks noGrp="1" noChangeArrowheads="1"/>
          </p:cNvSpPr>
          <p:nvPr>
            <p:ph type="body" sz="half" idx="1"/>
          </p:nvPr>
        </p:nvSpPr>
        <p:spPr>
          <a:xfrm>
            <a:off x="990600" y="1981200"/>
            <a:ext cx="3505200" cy="3810000"/>
          </a:xfrm>
        </p:spPr>
        <p:txBody>
          <a:bodyPr/>
          <a:lstStyle/>
          <a:p>
            <a:pPr eaLnBrk="1" hangingPunct="1">
              <a:spcBef>
                <a:spcPts val="600"/>
              </a:spcBef>
              <a:spcAft>
                <a:spcPts val="600"/>
              </a:spcAft>
            </a:pPr>
            <a:r>
              <a:rPr lang="en-US" dirty="0" smtClean="0"/>
              <a:t>Always check for the “round” or third prong on an electrical cord</a:t>
            </a:r>
          </a:p>
          <a:p>
            <a:pPr eaLnBrk="1" hangingPunct="1">
              <a:spcBef>
                <a:spcPts val="600"/>
              </a:spcBef>
              <a:spcAft>
                <a:spcPts val="600"/>
              </a:spcAft>
            </a:pPr>
            <a:r>
              <a:rPr lang="en-US" dirty="0" smtClean="0"/>
              <a:t>If missing this could cause a </a:t>
            </a:r>
            <a:r>
              <a:rPr lang="en-US" i="1" dirty="0" smtClean="0"/>
              <a:t>SHOCK</a:t>
            </a:r>
          </a:p>
        </p:txBody>
      </p:sp>
      <p:pic>
        <p:nvPicPr>
          <p:cNvPr id="8199" name="Picture 3" descr="L:\RKR\Missing Ground Pin.tif"/>
          <p:cNvPicPr>
            <a:picLocks noChangeAspect="1" noChangeArrowheads="1"/>
          </p:cNvPicPr>
          <p:nvPr>
            <p:custDataLst>
              <p:tags r:id="rId2"/>
            </p:custDataLst>
          </p:nvPr>
        </p:nvPicPr>
        <p:blipFill>
          <a:blip r:embed="rId5" cstate="print"/>
          <a:srcRect l="21739" t="18857"/>
          <a:stretch>
            <a:fillRect/>
          </a:stretch>
        </p:blipFill>
        <p:spPr bwMode="auto">
          <a:xfrm>
            <a:off x="5486400" y="2209800"/>
            <a:ext cx="2895600" cy="28339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title"/>
          </p:nvPr>
        </p:nvSpPr>
        <p:spPr>
          <a:xfrm>
            <a:off x="914400" y="0"/>
            <a:ext cx="7543800" cy="1143000"/>
          </a:xfrm>
          <a:noFill/>
        </p:spPr>
        <p:txBody>
          <a:bodyPr/>
          <a:lstStyle/>
          <a:p>
            <a:r>
              <a:rPr lang="en-US" dirty="0" smtClean="0"/>
              <a:t>Items to be Alert for</a:t>
            </a:r>
          </a:p>
        </p:txBody>
      </p:sp>
      <p:sp>
        <p:nvSpPr>
          <p:cNvPr id="9221" name="Rectangle 5"/>
          <p:cNvSpPr>
            <a:spLocks noGrp="1" noChangeArrowheads="1"/>
          </p:cNvSpPr>
          <p:nvPr>
            <p:ph idx="1"/>
          </p:nvPr>
        </p:nvSpPr>
        <p:spPr>
          <a:xfrm>
            <a:off x="609600" y="1676400"/>
            <a:ext cx="6705600" cy="4419600"/>
          </a:xfrm>
          <a:noFill/>
        </p:spPr>
        <p:txBody>
          <a:bodyPr>
            <a:normAutofit fontScale="92500" lnSpcReduction="10000"/>
          </a:bodyPr>
          <a:lstStyle/>
          <a:p>
            <a:pPr>
              <a:lnSpc>
                <a:spcPct val="90000"/>
              </a:lnSpc>
              <a:spcBef>
                <a:spcPct val="40000"/>
              </a:spcBef>
            </a:pPr>
            <a:r>
              <a:rPr lang="en-US" sz="2800" dirty="0" smtClean="0"/>
              <a:t>Equipment or outlets that are hot to the touch</a:t>
            </a:r>
          </a:p>
          <a:p>
            <a:pPr>
              <a:lnSpc>
                <a:spcPct val="90000"/>
              </a:lnSpc>
              <a:spcBef>
                <a:spcPct val="40000"/>
              </a:spcBef>
            </a:pPr>
            <a:r>
              <a:rPr lang="en-US" sz="2800" dirty="0" smtClean="0"/>
              <a:t>Shock</a:t>
            </a:r>
          </a:p>
          <a:p>
            <a:pPr>
              <a:lnSpc>
                <a:spcPct val="90000"/>
              </a:lnSpc>
              <a:spcBef>
                <a:spcPct val="40000"/>
              </a:spcBef>
            </a:pPr>
            <a:r>
              <a:rPr lang="en-US" sz="2800" dirty="0" smtClean="0"/>
              <a:t>Malfunctioning equipment</a:t>
            </a:r>
          </a:p>
          <a:p>
            <a:pPr>
              <a:lnSpc>
                <a:spcPct val="90000"/>
              </a:lnSpc>
              <a:spcBef>
                <a:spcPct val="40000"/>
              </a:spcBef>
            </a:pPr>
            <a:r>
              <a:rPr lang="en-US" sz="2800" dirty="0" smtClean="0"/>
              <a:t>Frayed/damaged cords or loose/damaged plugs</a:t>
            </a:r>
          </a:p>
          <a:p>
            <a:pPr>
              <a:lnSpc>
                <a:spcPct val="90000"/>
              </a:lnSpc>
              <a:spcBef>
                <a:spcPct val="40000"/>
              </a:spcBef>
            </a:pPr>
            <a:r>
              <a:rPr lang="en-US" sz="2800" dirty="0" smtClean="0"/>
              <a:t>Physical damage</a:t>
            </a:r>
          </a:p>
          <a:p>
            <a:pPr algn="ctr">
              <a:lnSpc>
                <a:spcPct val="90000"/>
              </a:lnSpc>
              <a:buFontTx/>
              <a:buNone/>
            </a:pPr>
            <a:endParaRPr lang="en-US" i="1" dirty="0" smtClean="0"/>
          </a:p>
          <a:p>
            <a:pPr algn="ctr">
              <a:lnSpc>
                <a:spcPct val="90000"/>
              </a:lnSpc>
              <a:buFontTx/>
              <a:buNone/>
            </a:pPr>
            <a:endParaRPr lang="en-US" sz="2800" i="1" dirty="0" smtClean="0"/>
          </a:p>
          <a:p>
            <a:pPr algn="ctr">
              <a:lnSpc>
                <a:spcPct val="90000"/>
              </a:lnSpc>
              <a:buFontTx/>
              <a:buNone/>
            </a:pPr>
            <a:r>
              <a:rPr lang="en-US" sz="2800" i="1" dirty="0" smtClean="0"/>
              <a:t>Remove from service and call Plant Operations or Biomedical Engineering ASAP</a:t>
            </a:r>
          </a:p>
        </p:txBody>
      </p:sp>
      <p:pic>
        <p:nvPicPr>
          <p:cNvPr id="43010" name="Picture 2"/>
          <p:cNvPicPr>
            <a:picLocks noChangeAspect="1" noChangeArrowheads="1"/>
          </p:cNvPicPr>
          <p:nvPr>
            <p:custDataLst>
              <p:tags r:id="rId2"/>
            </p:custDataLst>
          </p:nvPr>
        </p:nvPicPr>
        <p:blipFill>
          <a:blip r:embed="rId5" cstate="print"/>
          <a:srcRect/>
          <a:stretch>
            <a:fillRect/>
          </a:stretch>
        </p:blipFill>
        <p:spPr bwMode="auto">
          <a:xfrm>
            <a:off x="6934200" y="2514600"/>
            <a:ext cx="1522413" cy="2133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18"/>
          <p:cNvSpPr>
            <a:spLocks noGrp="1" noChangeArrowheads="1"/>
          </p:cNvSpPr>
          <p:nvPr>
            <p:ph type="title"/>
          </p:nvPr>
        </p:nvSpPr>
        <p:spPr>
          <a:xfrm>
            <a:off x="838200" y="0"/>
            <a:ext cx="7467600" cy="1143000"/>
          </a:xfrm>
        </p:spPr>
        <p:txBody>
          <a:bodyPr/>
          <a:lstStyle/>
          <a:p>
            <a:pPr eaLnBrk="1" hangingPunct="1"/>
            <a:r>
              <a:rPr lang="en-US" dirty="0" smtClean="0"/>
              <a:t>Items to be Alert For</a:t>
            </a:r>
          </a:p>
        </p:txBody>
      </p:sp>
      <p:sp>
        <p:nvSpPr>
          <p:cNvPr id="10245" name="Rectangle 2051"/>
          <p:cNvSpPr txBox="1">
            <a:spLocks noChangeArrowheads="1"/>
          </p:cNvSpPr>
          <p:nvPr/>
        </p:nvSpPr>
        <p:spPr bwMode="auto">
          <a:xfrm>
            <a:off x="609600" y="1600200"/>
            <a:ext cx="7772400" cy="4114800"/>
          </a:xfrm>
          <a:prstGeom prst="rect">
            <a:avLst/>
          </a:prstGeom>
          <a:noFill/>
          <a:ln w="9525">
            <a:noFill/>
            <a:miter lim="800000"/>
            <a:headEnd/>
            <a:tailEnd/>
          </a:ln>
        </p:spPr>
        <p:txBody>
          <a:bodyPr/>
          <a:lstStyle/>
          <a:p>
            <a:pPr marL="342900" indent="-342900">
              <a:lnSpc>
                <a:spcPct val="90000"/>
              </a:lnSpc>
              <a:spcBef>
                <a:spcPct val="40000"/>
              </a:spcBef>
              <a:buClr>
                <a:srgbClr val="FFC000"/>
              </a:buClr>
              <a:buFontTx/>
              <a:buChar char="•"/>
            </a:pPr>
            <a:r>
              <a:rPr lang="en-US" sz="3200" dirty="0">
                <a:solidFill>
                  <a:prstClr val="black"/>
                </a:solidFill>
                <a:latin typeface="Calibri"/>
              </a:rPr>
              <a:t>Do not use equipment on which liquids have been spilled or which have been dropped.</a:t>
            </a:r>
            <a:endParaRPr lang="en-US" sz="2800" dirty="0">
              <a:solidFill>
                <a:prstClr val="black"/>
              </a:solidFill>
              <a:latin typeface="Calibri"/>
            </a:endParaRPr>
          </a:p>
          <a:p>
            <a:pPr marL="342900" indent="-342900">
              <a:spcBef>
                <a:spcPct val="40000"/>
              </a:spcBef>
              <a:buClr>
                <a:srgbClr val="FFC000"/>
              </a:buClr>
              <a:buFontTx/>
              <a:buChar char="•"/>
            </a:pPr>
            <a:r>
              <a:rPr lang="en-US" sz="3200" dirty="0">
                <a:solidFill>
                  <a:prstClr val="black"/>
                </a:solidFill>
                <a:latin typeface="Calibri"/>
              </a:rPr>
              <a:t>Do not block equipment vents.</a:t>
            </a:r>
          </a:p>
          <a:p>
            <a:pPr marL="342900" indent="-342900">
              <a:spcBef>
                <a:spcPct val="40000"/>
              </a:spcBef>
              <a:buClr>
                <a:srgbClr val="FFC000"/>
              </a:buClr>
              <a:buFontTx/>
              <a:buChar char="•"/>
            </a:pPr>
            <a:r>
              <a:rPr lang="en-US" sz="3200" dirty="0">
                <a:solidFill>
                  <a:prstClr val="black"/>
                </a:solidFill>
                <a:latin typeface="Calibri"/>
              </a:rPr>
              <a:t>If you notice a burning smell coming from equipment, call Biomed or Plant Operations.</a:t>
            </a:r>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r>
            <a:br>
              <a:rPr lang="en-US" b="1" dirty="0" smtClean="0"/>
            </a:br>
            <a:r>
              <a:rPr lang="en-US" b="1" dirty="0" smtClean="0"/>
              <a:t>Smoking</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Smoking is prohibited in all areas of the hospital including all entrances.</a:t>
            </a:r>
          </a:p>
          <a:p>
            <a:endParaRPr lang="en-US"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18"/>
          <p:cNvSpPr>
            <a:spLocks noGrp="1" noChangeArrowheads="1"/>
          </p:cNvSpPr>
          <p:nvPr>
            <p:ph type="title"/>
          </p:nvPr>
        </p:nvSpPr>
        <p:spPr>
          <a:xfrm>
            <a:off x="914400" y="0"/>
            <a:ext cx="7467600" cy="1143000"/>
          </a:xfrm>
        </p:spPr>
        <p:txBody>
          <a:bodyPr/>
          <a:lstStyle/>
          <a:p>
            <a:pPr eaLnBrk="1" hangingPunct="1"/>
            <a:r>
              <a:rPr lang="en-US" dirty="0" smtClean="0"/>
              <a:t>Pull on the PLUG not on the CORD</a:t>
            </a:r>
          </a:p>
        </p:txBody>
      </p:sp>
      <p:pic>
        <p:nvPicPr>
          <p:cNvPr id="11269" name="Picture 1029" descr="L:\RKR\Burned Plug.tif"/>
          <p:cNvPicPr>
            <a:picLocks noChangeAspect="1" noChangeArrowheads="1"/>
          </p:cNvPicPr>
          <p:nvPr>
            <p:custDataLst>
              <p:tags r:id="rId2"/>
            </p:custDataLst>
          </p:nvPr>
        </p:nvPicPr>
        <p:blipFill>
          <a:blip r:embed="rId5" cstate="print"/>
          <a:srcRect l="17392"/>
          <a:stretch>
            <a:fillRect/>
          </a:stretch>
        </p:blipFill>
        <p:spPr bwMode="auto">
          <a:xfrm>
            <a:off x="5181600" y="2286000"/>
            <a:ext cx="2971800" cy="25953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Rectangle 20"/>
          <p:cNvSpPr txBox="1">
            <a:spLocks noChangeArrowheads="1"/>
          </p:cNvSpPr>
          <p:nvPr/>
        </p:nvSpPr>
        <p:spPr bwMode="auto">
          <a:xfrm>
            <a:off x="990600" y="2286000"/>
            <a:ext cx="3505200" cy="3429000"/>
          </a:xfrm>
          <a:prstGeom prst="rect">
            <a:avLst/>
          </a:prstGeom>
          <a:noFill/>
          <a:ln w="9525">
            <a:noFill/>
            <a:miter lim="800000"/>
            <a:headEnd/>
            <a:tailEnd/>
          </a:ln>
          <a:effectLst/>
        </p:spPr>
        <p:txBody>
          <a:bodyPr/>
          <a:lstStyle/>
          <a:p>
            <a:pPr marL="342900" indent="-342900">
              <a:spcBef>
                <a:spcPct val="20000"/>
              </a:spcBef>
              <a:buClr>
                <a:srgbClr val="FFC000"/>
              </a:buClr>
              <a:buFontTx/>
              <a:buChar char="•"/>
              <a:defRPr/>
            </a:pPr>
            <a:r>
              <a:rPr lang="en-US" sz="3200" kern="0" dirty="0">
                <a:solidFill>
                  <a:prstClr val="black"/>
                </a:solidFill>
                <a:latin typeface="Calibri"/>
              </a:rPr>
              <a:t>This is a picture of what can happen if you pull on the cord, not the plug</a:t>
            </a:r>
          </a:p>
        </p:txBody>
      </p:sp>
    </p:spTree>
    <p:custDataLst>
      <p:tags r:id="rId1"/>
    </p:custData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17"/>
          <p:cNvSpPr>
            <a:spLocks noGrp="1" noChangeArrowheads="1"/>
          </p:cNvSpPr>
          <p:nvPr>
            <p:ph type="title"/>
          </p:nvPr>
        </p:nvSpPr>
        <p:spPr>
          <a:xfrm>
            <a:off x="990600" y="0"/>
            <a:ext cx="7467600" cy="1143000"/>
          </a:xfrm>
        </p:spPr>
        <p:txBody>
          <a:bodyPr/>
          <a:lstStyle/>
          <a:p>
            <a:pPr eaLnBrk="1" hangingPunct="1"/>
            <a:r>
              <a:rPr lang="en-US" dirty="0" smtClean="0"/>
              <a:t>Extension Cords</a:t>
            </a:r>
          </a:p>
        </p:txBody>
      </p:sp>
      <p:sp>
        <p:nvSpPr>
          <p:cNvPr id="12293" name="Rectangle 5"/>
          <p:cNvSpPr txBox="1">
            <a:spLocks noChangeArrowheads="1"/>
          </p:cNvSpPr>
          <p:nvPr/>
        </p:nvSpPr>
        <p:spPr bwMode="auto">
          <a:xfrm>
            <a:off x="533400" y="1524000"/>
            <a:ext cx="7848600" cy="4114800"/>
          </a:xfrm>
          <a:prstGeom prst="rect">
            <a:avLst/>
          </a:prstGeom>
          <a:noFill/>
          <a:ln w="9525">
            <a:noFill/>
            <a:miter lim="800000"/>
            <a:headEnd/>
            <a:tailEnd/>
          </a:ln>
        </p:spPr>
        <p:txBody>
          <a:bodyPr/>
          <a:lstStyle/>
          <a:p>
            <a:pPr marL="228600" indent="-228600">
              <a:buClr>
                <a:srgbClr val="FFC000"/>
              </a:buClr>
              <a:buFont typeface="Arial" charset="0"/>
              <a:buChar char="•"/>
            </a:pPr>
            <a:r>
              <a:rPr lang="en-US" sz="3200" dirty="0">
                <a:solidFill>
                  <a:prstClr val="black"/>
                </a:solidFill>
                <a:latin typeface="Calibri"/>
              </a:rPr>
              <a:t>Extension cords should only be used on a temporary basis.  </a:t>
            </a:r>
          </a:p>
          <a:p>
            <a:pPr marL="228600" indent="-228600">
              <a:buClr>
                <a:srgbClr val="FFC000"/>
              </a:buClr>
            </a:pPr>
            <a:endParaRPr lang="en-US" sz="3200" dirty="0">
              <a:solidFill>
                <a:prstClr val="black"/>
              </a:solidFill>
              <a:latin typeface="Calibri"/>
            </a:endParaRPr>
          </a:p>
          <a:p>
            <a:pPr marL="228600" indent="-228600">
              <a:buClr>
                <a:srgbClr val="FFC000"/>
              </a:buClr>
              <a:buFont typeface="Arial" charset="0"/>
              <a:buChar char="•"/>
            </a:pPr>
            <a:r>
              <a:rPr lang="en-US" sz="3200" dirty="0">
                <a:solidFill>
                  <a:prstClr val="black"/>
                </a:solidFill>
                <a:latin typeface="Calibri"/>
              </a:rPr>
              <a:t>The cord must be of the three prong type and have a </a:t>
            </a:r>
            <a:r>
              <a:rPr lang="en-US" sz="3200" u="sng" dirty="0">
                <a:solidFill>
                  <a:prstClr val="black"/>
                </a:solidFill>
                <a:latin typeface="Calibri"/>
              </a:rPr>
              <a:t>Next Inspection Due</a:t>
            </a:r>
            <a:r>
              <a:rPr lang="en-US" sz="3200" dirty="0">
                <a:solidFill>
                  <a:prstClr val="black"/>
                </a:solidFill>
                <a:latin typeface="Calibri"/>
              </a:rPr>
              <a:t> tested sticker on it.</a:t>
            </a:r>
          </a:p>
        </p:txBody>
      </p:sp>
      <p:pic>
        <p:nvPicPr>
          <p:cNvPr id="36865" name="Picture 1"/>
          <p:cNvPicPr>
            <a:picLocks noChangeAspect="1" noChangeArrowheads="1"/>
          </p:cNvPicPr>
          <p:nvPr>
            <p:custDataLst>
              <p:tags r:id="rId2"/>
            </p:custDataLst>
          </p:nvPr>
        </p:nvPicPr>
        <p:blipFill>
          <a:blip r:embed="rId5" cstate="print"/>
          <a:srcRect/>
          <a:stretch>
            <a:fillRect/>
          </a:stretch>
        </p:blipFill>
        <p:spPr bwMode="auto">
          <a:xfrm>
            <a:off x="5410200" y="4267200"/>
            <a:ext cx="2514600" cy="1676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18"/>
          <p:cNvSpPr>
            <a:spLocks noGrp="1" noChangeArrowheads="1"/>
          </p:cNvSpPr>
          <p:nvPr>
            <p:ph type="title"/>
          </p:nvPr>
        </p:nvSpPr>
        <p:spPr>
          <a:xfrm>
            <a:off x="228600" y="228600"/>
            <a:ext cx="8686800" cy="1143000"/>
          </a:xfrm>
          <a:solidFill>
            <a:schemeClr val="accent1"/>
          </a:solidFill>
        </p:spPr>
        <p:txBody>
          <a:bodyPr/>
          <a:lstStyle/>
          <a:p>
            <a:pPr eaLnBrk="1" hangingPunct="1"/>
            <a:r>
              <a:rPr lang="en-US" dirty="0" smtClean="0"/>
              <a:t>Call </a:t>
            </a:r>
            <a:r>
              <a:rPr lang="en-US" b="1" dirty="0" smtClean="0"/>
              <a:t>Biomedical Engineering </a:t>
            </a:r>
            <a:r>
              <a:rPr lang="en-US" dirty="0" smtClean="0"/>
              <a:t>for </a:t>
            </a:r>
            <a:br>
              <a:rPr lang="en-US" dirty="0" smtClean="0"/>
            </a:br>
            <a:r>
              <a:rPr lang="en-US" dirty="0" smtClean="0"/>
              <a:t>Patient Care Equipment</a:t>
            </a:r>
          </a:p>
        </p:txBody>
      </p:sp>
      <p:sp>
        <p:nvSpPr>
          <p:cNvPr id="13317" name="Rectangle 2051"/>
          <p:cNvSpPr txBox="1">
            <a:spLocks noChangeArrowheads="1"/>
          </p:cNvSpPr>
          <p:nvPr/>
        </p:nvSpPr>
        <p:spPr bwMode="auto">
          <a:xfrm>
            <a:off x="609600" y="1828800"/>
            <a:ext cx="7772400" cy="4038600"/>
          </a:xfrm>
          <a:prstGeom prst="rect">
            <a:avLst/>
          </a:prstGeom>
          <a:noFill/>
          <a:ln w="9525">
            <a:noFill/>
            <a:miter lim="800000"/>
            <a:headEnd/>
            <a:tailEnd/>
          </a:ln>
        </p:spPr>
        <p:txBody>
          <a:bodyPr/>
          <a:lstStyle/>
          <a:p>
            <a:pPr marL="228600" indent="-228600">
              <a:spcBef>
                <a:spcPts val="600"/>
              </a:spcBef>
              <a:spcAft>
                <a:spcPts val="600"/>
              </a:spcAft>
              <a:buClr>
                <a:srgbClr val="FFC000"/>
              </a:buClr>
              <a:buFont typeface="Arial" charset="0"/>
              <a:buChar char="•"/>
            </a:pPr>
            <a:r>
              <a:rPr lang="en-US" sz="3200" dirty="0">
                <a:solidFill>
                  <a:prstClr val="black"/>
                </a:solidFill>
                <a:latin typeface="Calibri"/>
              </a:rPr>
              <a:t>Patient Monitors</a:t>
            </a:r>
          </a:p>
          <a:p>
            <a:pPr marL="228600" indent="-228600">
              <a:spcBef>
                <a:spcPts val="600"/>
              </a:spcBef>
              <a:spcAft>
                <a:spcPts val="600"/>
              </a:spcAft>
              <a:buClr>
                <a:srgbClr val="FFC000"/>
              </a:buClr>
              <a:buFont typeface="Arial" charset="0"/>
              <a:buChar char="•"/>
            </a:pPr>
            <a:r>
              <a:rPr lang="en-US" sz="3200" dirty="0">
                <a:solidFill>
                  <a:prstClr val="black"/>
                </a:solidFill>
                <a:latin typeface="Calibri"/>
              </a:rPr>
              <a:t>Defibrillators</a:t>
            </a:r>
          </a:p>
          <a:p>
            <a:pPr marL="228600" indent="-228600">
              <a:spcBef>
                <a:spcPts val="600"/>
              </a:spcBef>
              <a:spcAft>
                <a:spcPts val="600"/>
              </a:spcAft>
              <a:buClr>
                <a:srgbClr val="FFC000"/>
              </a:buClr>
              <a:buFont typeface="Arial" charset="0"/>
              <a:buChar char="•"/>
            </a:pPr>
            <a:r>
              <a:rPr lang="en-US" sz="3200" dirty="0">
                <a:solidFill>
                  <a:prstClr val="black"/>
                </a:solidFill>
                <a:latin typeface="Calibri"/>
              </a:rPr>
              <a:t>Infusion Pumps</a:t>
            </a:r>
          </a:p>
          <a:p>
            <a:pPr marL="228600" indent="-228600">
              <a:spcBef>
                <a:spcPts val="600"/>
              </a:spcBef>
              <a:spcAft>
                <a:spcPts val="600"/>
              </a:spcAft>
              <a:buClr>
                <a:srgbClr val="FFC000"/>
              </a:buClr>
              <a:buFont typeface="Arial" charset="0"/>
              <a:buChar char="•"/>
            </a:pPr>
            <a:r>
              <a:rPr lang="en-US" sz="3200" dirty="0">
                <a:solidFill>
                  <a:prstClr val="black"/>
                </a:solidFill>
                <a:latin typeface="Calibri"/>
              </a:rPr>
              <a:t>Pulse </a:t>
            </a:r>
            <a:r>
              <a:rPr lang="en-US" sz="3200" dirty="0" err="1">
                <a:solidFill>
                  <a:prstClr val="black"/>
                </a:solidFill>
                <a:latin typeface="Calibri"/>
              </a:rPr>
              <a:t>Oximeter</a:t>
            </a:r>
            <a:endParaRPr lang="en-US" sz="3200" dirty="0">
              <a:solidFill>
                <a:prstClr val="black"/>
              </a:solidFill>
              <a:latin typeface="Calibri"/>
            </a:endParaRPr>
          </a:p>
          <a:p>
            <a:pPr marL="228600" indent="-228600">
              <a:spcBef>
                <a:spcPts val="600"/>
              </a:spcBef>
              <a:spcAft>
                <a:spcPts val="600"/>
              </a:spcAft>
              <a:buClr>
                <a:srgbClr val="FFC000"/>
              </a:buClr>
              <a:buFont typeface="Arial" charset="0"/>
              <a:buChar char="•"/>
            </a:pPr>
            <a:r>
              <a:rPr lang="en-US" sz="3200" dirty="0">
                <a:solidFill>
                  <a:prstClr val="black"/>
                </a:solidFill>
                <a:latin typeface="Calibri"/>
              </a:rPr>
              <a:t>Anesthesia equipment</a:t>
            </a:r>
          </a:p>
          <a:p>
            <a:pPr marL="228600" indent="-228600">
              <a:spcBef>
                <a:spcPts val="600"/>
              </a:spcBef>
              <a:spcAft>
                <a:spcPts val="600"/>
              </a:spcAft>
              <a:buClr>
                <a:srgbClr val="FFC000"/>
              </a:buClr>
              <a:buFont typeface="Arial" charset="0"/>
              <a:buChar char="•"/>
            </a:pPr>
            <a:r>
              <a:rPr lang="en-US" sz="3200" dirty="0" smtClean="0">
                <a:solidFill>
                  <a:prstClr val="black"/>
                </a:solidFill>
                <a:latin typeface="Calibri"/>
              </a:rPr>
              <a:t>EKG machines</a:t>
            </a:r>
          </a:p>
          <a:p>
            <a:pPr marL="228600" indent="-228600">
              <a:spcBef>
                <a:spcPts val="600"/>
              </a:spcBef>
              <a:spcAft>
                <a:spcPts val="600"/>
              </a:spcAft>
              <a:buClr>
                <a:srgbClr val="FFC000"/>
              </a:buClr>
              <a:buFont typeface="Arial" charset="0"/>
              <a:buChar char="•"/>
            </a:pPr>
            <a:r>
              <a:rPr lang="en-US" sz="3200" dirty="0" smtClean="0">
                <a:solidFill>
                  <a:prstClr val="black"/>
                </a:solidFill>
                <a:latin typeface="Calibri"/>
              </a:rPr>
              <a:t>Respiratory Therapy equipment</a:t>
            </a:r>
          </a:p>
          <a:p>
            <a:pPr>
              <a:buClr>
                <a:srgbClr val="FFC000"/>
              </a:buClr>
              <a:buFont typeface="Arial" charset="0"/>
              <a:buChar char="•"/>
            </a:pPr>
            <a:endParaRPr lang="en-US" sz="3200" dirty="0">
              <a:solidFill>
                <a:prstClr val="black"/>
              </a:solidFill>
              <a:latin typeface="Calibri"/>
            </a:endParaRPr>
          </a:p>
        </p:txBody>
      </p:sp>
      <p:pic>
        <p:nvPicPr>
          <p:cNvPr id="34817" name="Picture 1"/>
          <p:cNvPicPr>
            <a:picLocks noChangeAspect="1" noChangeArrowheads="1"/>
          </p:cNvPicPr>
          <p:nvPr>
            <p:custDataLst>
              <p:tags r:id="rId2"/>
            </p:custDataLst>
          </p:nvPr>
        </p:nvPicPr>
        <p:blipFill>
          <a:blip r:embed="rId5" cstate="print"/>
          <a:srcRect/>
          <a:stretch>
            <a:fillRect/>
          </a:stretch>
        </p:blipFill>
        <p:spPr bwMode="auto">
          <a:xfrm>
            <a:off x="5943600" y="2286000"/>
            <a:ext cx="1547813" cy="23211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2051"/>
          <p:cNvSpPr txBox="1">
            <a:spLocks noChangeArrowheads="1"/>
          </p:cNvSpPr>
          <p:nvPr/>
        </p:nvSpPr>
        <p:spPr bwMode="auto">
          <a:xfrm>
            <a:off x="609600" y="2133600"/>
            <a:ext cx="6096000" cy="3810000"/>
          </a:xfrm>
          <a:prstGeom prst="rect">
            <a:avLst/>
          </a:prstGeom>
          <a:noFill/>
          <a:ln w="9525">
            <a:noFill/>
            <a:miter lim="800000"/>
            <a:headEnd/>
            <a:tailEnd/>
          </a:ln>
        </p:spPr>
        <p:txBody>
          <a:bodyPr/>
          <a:lstStyle/>
          <a:p>
            <a:pPr marL="228600" indent="-228600">
              <a:spcBef>
                <a:spcPts val="600"/>
              </a:spcBef>
              <a:spcAft>
                <a:spcPts val="600"/>
              </a:spcAft>
              <a:buClr>
                <a:srgbClr val="FFC000"/>
              </a:buClr>
              <a:buFontTx/>
              <a:buChar char="•"/>
            </a:pPr>
            <a:r>
              <a:rPr lang="en-US" sz="3200" dirty="0">
                <a:solidFill>
                  <a:prstClr val="black"/>
                </a:solidFill>
                <a:latin typeface="Calibri"/>
              </a:rPr>
              <a:t>Routine Repair Calls - </a:t>
            </a:r>
            <a:r>
              <a:rPr lang="en-US" sz="3200" b="1" dirty="0" smtClean="0">
                <a:solidFill>
                  <a:prstClr val="black"/>
                </a:solidFill>
                <a:latin typeface="Calibri"/>
              </a:rPr>
              <a:t>Call </a:t>
            </a:r>
            <a:r>
              <a:rPr lang="en-US" sz="3200" b="1" dirty="0">
                <a:solidFill>
                  <a:prstClr val="black"/>
                </a:solidFill>
                <a:latin typeface="Calibri"/>
              </a:rPr>
              <a:t>ext. 46723 or 330-344-6723  (between 7:00 and </a:t>
            </a:r>
            <a:r>
              <a:rPr lang="en-US" sz="3200" b="1" dirty="0" smtClean="0">
                <a:solidFill>
                  <a:prstClr val="black"/>
                </a:solidFill>
                <a:latin typeface="Calibri"/>
              </a:rPr>
              <a:t>4:30)</a:t>
            </a:r>
          </a:p>
          <a:p>
            <a:pPr marL="228600" indent="-228600">
              <a:spcBef>
                <a:spcPts val="600"/>
              </a:spcBef>
              <a:spcAft>
                <a:spcPts val="600"/>
              </a:spcAft>
              <a:buClr>
                <a:srgbClr val="FFC000"/>
              </a:buClr>
              <a:buFontTx/>
              <a:buChar char="•"/>
            </a:pPr>
            <a:r>
              <a:rPr lang="en-US" sz="3200" dirty="0" smtClean="0">
                <a:solidFill>
                  <a:prstClr val="black"/>
                </a:solidFill>
                <a:latin typeface="Calibri"/>
              </a:rPr>
              <a:t>Emergency </a:t>
            </a:r>
            <a:r>
              <a:rPr lang="en-US" sz="3200" dirty="0">
                <a:solidFill>
                  <a:prstClr val="black"/>
                </a:solidFill>
                <a:latin typeface="Calibri"/>
              </a:rPr>
              <a:t>Calls or after normal hours - </a:t>
            </a:r>
            <a:r>
              <a:rPr lang="en-US" sz="3200" b="1" dirty="0" smtClean="0">
                <a:solidFill>
                  <a:prstClr val="black"/>
                </a:solidFill>
                <a:latin typeface="Calibri"/>
              </a:rPr>
              <a:t>Call </a:t>
            </a:r>
            <a:r>
              <a:rPr lang="en-US" sz="3200" b="1" dirty="0">
                <a:solidFill>
                  <a:prstClr val="black"/>
                </a:solidFill>
                <a:latin typeface="Calibri"/>
              </a:rPr>
              <a:t>the Hospital Page Operator </a:t>
            </a:r>
            <a:r>
              <a:rPr lang="en-US" sz="3200" b="1" dirty="0" smtClean="0">
                <a:solidFill>
                  <a:prstClr val="black"/>
                </a:solidFill>
                <a:latin typeface="Calibri"/>
              </a:rPr>
              <a:t>at ext</a:t>
            </a:r>
            <a:r>
              <a:rPr lang="en-US" sz="3200" b="1" dirty="0">
                <a:solidFill>
                  <a:prstClr val="black"/>
                </a:solidFill>
                <a:latin typeface="Calibri"/>
              </a:rPr>
              <a:t>. 46111</a:t>
            </a:r>
            <a:endParaRPr lang="en-US" sz="3200" dirty="0">
              <a:solidFill>
                <a:prstClr val="black"/>
              </a:solidFill>
              <a:latin typeface="Calibri"/>
            </a:endParaRPr>
          </a:p>
        </p:txBody>
      </p:sp>
      <p:sp>
        <p:nvSpPr>
          <p:cNvPr id="5" name="Rectangle 18"/>
          <p:cNvSpPr txBox="1">
            <a:spLocks noChangeArrowheads="1"/>
          </p:cNvSpPr>
          <p:nvPr/>
        </p:nvSpPr>
        <p:spPr>
          <a:xfrm>
            <a:off x="228600" y="228600"/>
            <a:ext cx="8686800" cy="1143000"/>
          </a:xfrm>
          <a:prstGeom prst="rect">
            <a:avLst/>
          </a:prstGeom>
          <a:solidFill>
            <a:schemeClr val="accent1"/>
          </a:solidFill>
        </p:spPr>
        <p:txBody>
          <a:bodyPr vert="horz" lIns="91440" tIns="45720" rIns="91440" bIns="45720" rtlCol="0" anchor="ctr">
            <a:noAutofit/>
          </a:bodyPr>
          <a:lstStyle/>
          <a:p>
            <a:pPr algn="ctr" fontAlgn="auto">
              <a:spcAft>
                <a:spcPts val="0"/>
              </a:spcAft>
              <a:defRPr/>
            </a:pPr>
            <a:r>
              <a:rPr lang="en-US" sz="3600" smtClean="0">
                <a:solidFill>
                  <a:srgbClr val="FFFFFF"/>
                </a:solidFill>
                <a:latin typeface="Calibri"/>
              </a:rPr>
              <a:t>Call </a:t>
            </a:r>
            <a:r>
              <a:rPr lang="en-US" sz="3600" b="1" smtClean="0">
                <a:solidFill>
                  <a:srgbClr val="FFFFFF"/>
                </a:solidFill>
                <a:latin typeface="Calibri"/>
              </a:rPr>
              <a:t>Biomedical Engineering </a:t>
            </a:r>
            <a:r>
              <a:rPr lang="en-US" sz="3600" smtClean="0">
                <a:solidFill>
                  <a:srgbClr val="FFFFFF"/>
                </a:solidFill>
                <a:latin typeface="Calibri"/>
              </a:rPr>
              <a:t>for </a:t>
            </a:r>
            <a:br>
              <a:rPr lang="en-US" sz="3600" smtClean="0">
                <a:solidFill>
                  <a:srgbClr val="FFFFFF"/>
                </a:solidFill>
                <a:latin typeface="Calibri"/>
              </a:rPr>
            </a:br>
            <a:r>
              <a:rPr lang="en-US" sz="3600" smtClean="0">
                <a:solidFill>
                  <a:srgbClr val="FFFFFF"/>
                </a:solidFill>
                <a:latin typeface="Calibri"/>
              </a:rPr>
              <a:t>Patient Care Equipment</a:t>
            </a:r>
            <a:endParaRPr lang="en-US" sz="3600" dirty="0" smtClean="0">
              <a:solidFill>
                <a:srgbClr val="FFFFFF"/>
              </a:solidFill>
              <a:latin typeface="Calibri"/>
            </a:endParaRPr>
          </a:p>
        </p:txBody>
      </p:sp>
      <p:pic>
        <p:nvPicPr>
          <p:cNvPr id="32769" name="Picture 1"/>
          <p:cNvPicPr>
            <a:picLocks noChangeAspect="1" noChangeArrowheads="1"/>
          </p:cNvPicPr>
          <p:nvPr>
            <p:custDataLst>
              <p:tags r:id="rId2"/>
            </p:custDataLst>
          </p:nvPr>
        </p:nvPicPr>
        <p:blipFill>
          <a:blip r:embed="rId5" cstate="print"/>
          <a:srcRect/>
          <a:stretch>
            <a:fillRect/>
          </a:stretch>
        </p:blipFill>
        <p:spPr bwMode="auto">
          <a:xfrm>
            <a:off x="6781800" y="2362200"/>
            <a:ext cx="1600200" cy="2133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spcBef>
                <a:spcPts val="1200"/>
              </a:spcBef>
            </a:pPr>
            <a:r>
              <a:rPr lang="en-US" sz="3200" dirty="0" smtClean="0"/>
              <a:t>Patients can call 330-434-1114 for questions and issues related to equipment from VNSES.  </a:t>
            </a:r>
          </a:p>
          <a:p>
            <a:pPr>
              <a:spcBef>
                <a:spcPts val="1200"/>
              </a:spcBef>
            </a:pPr>
            <a:r>
              <a:rPr lang="en-US" sz="3200" dirty="0" smtClean="0"/>
              <a:t>This line is open 24/7.</a:t>
            </a:r>
          </a:p>
          <a:p>
            <a:endParaRPr lang="en-US" dirty="0" smtClean="0"/>
          </a:p>
          <a:p>
            <a:endParaRPr lang="en-US" dirty="0"/>
          </a:p>
        </p:txBody>
      </p:sp>
      <p:sp>
        <p:nvSpPr>
          <p:cNvPr id="5" name="Title 4"/>
          <p:cNvSpPr>
            <a:spLocks noGrp="1"/>
          </p:cNvSpPr>
          <p:nvPr>
            <p:ph type="title"/>
          </p:nvPr>
        </p:nvSpPr>
        <p:spPr/>
        <p:txBody>
          <a:bodyPr/>
          <a:lstStyle/>
          <a:p>
            <a:r>
              <a:rPr lang="en-US" dirty="0" smtClean="0"/>
              <a:t>Visiting Nurse Service Equipment &amp; Supplies</a:t>
            </a:r>
            <a:endParaRPr lang="en-US" dirty="0"/>
          </a:p>
        </p:txBody>
      </p:sp>
      <p:pic>
        <p:nvPicPr>
          <p:cNvPr id="78852" name="Picture 4" descr="http://www.osfhomecare.org/images/home-health/patient-on-telemonitor1.jpg"/>
          <p:cNvPicPr>
            <a:picLocks noChangeAspect="1" noChangeArrowheads="1"/>
          </p:cNvPicPr>
          <p:nvPr>
            <p:custDataLst>
              <p:tags r:id="rId2"/>
            </p:custDataLst>
          </p:nvPr>
        </p:nvPicPr>
        <p:blipFill>
          <a:blip r:embed="rId5" cstate="print"/>
          <a:srcRect/>
          <a:stretch>
            <a:fillRect/>
          </a:stretch>
        </p:blipFill>
        <p:spPr bwMode="auto">
          <a:xfrm>
            <a:off x="5715000" y="3124200"/>
            <a:ext cx="2286000" cy="2124075"/>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18"/>
          <p:cNvSpPr>
            <a:spLocks noGrp="1" noChangeArrowheads="1"/>
          </p:cNvSpPr>
          <p:nvPr>
            <p:ph type="title"/>
          </p:nvPr>
        </p:nvSpPr>
        <p:spPr>
          <a:xfrm>
            <a:off x="228600" y="171450"/>
            <a:ext cx="8686800" cy="1066800"/>
          </a:xfrm>
          <a:solidFill>
            <a:srgbClr val="008080"/>
          </a:solidFill>
        </p:spPr>
        <p:txBody>
          <a:bodyPr/>
          <a:lstStyle/>
          <a:p>
            <a:pPr eaLnBrk="1" hangingPunct="1"/>
            <a:r>
              <a:rPr lang="en-US" dirty="0" smtClean="0"/>
              <a:t>Call </a:t>
            </a:r>
            <a:r>
              <a:rPr lang="en-US" b="1" dirty="0" smtClean="0"/>
              <a:t>Plant Operations </a:t>
            </a:r>
            <a:r>
              <a:rPr lang="en-US" sz="3600" dirty="0" smtClean="0"/>
              <a:t>for</a:t>
            </a:r>
            <a:r>
              <a:rPr lang="en-US" dirty="0" smtClean="0"/>
              <a:t> </a:t>
            </a:r>
            <a:br>
              <a:rPr lang="en-US" dirty="0" smtClean="0"/>
            </a:br>
            <a:r>
              <a:rPr lang="en-US" dirty="0" smtClean="0"/>
              <a:t>Non-Patient Care Equipment (AGMC Only)</a:t>
            </a:r>
          </a:p>
        </p:txBody>
      </p:sp>
      <p:sp>
        <p:nvSpPr>
          <p:cNvPr id="15365" name="Rectangle 2051"/>
          <p:cNvSpPr txBox="1">
            <a:spLocks noChangeArrowheads="1"/>
          </p:cNvSpPr>
          <p:nvPr/>
        </p:nvSpPr>
        <p:spPr bwMode="auto">
          <a:xfrm>
            <a:off x="533400" y="1905000"/>
            <a:ext cx="5867400" cy="4038600"/>
          </a:xfrm>
          <a:prstGeom prst="rect">
            <a:avLst/>
          </a:prstGeom>
          <a:noFill/>
          <a:ln w="9525">
            <a:noFill/>
            <a:miter lim="800000"/>
            <a:headEnd/>
            <a:tailEnd/>
          </a:ln>
        </p:spPr>
        <p:txBody>
          <a:bodyPr/>
          <a:lstStyle/>
          <a:p>
            <a:pPr marL="228600" indent="-228600">
              <a:spcBef>
                <a:spcPts val="600"/>
              </a:spcBef>
              <a:spcAft>
                <a:spcPts val="600"/>
              </a:spcAft>
              <a:buClr>
                <a:srgbClr val="FFC000"/>
              </a:buClr>
              <a:buFont typeface="Arial" charset="0"/>
              <a:buChar char="•"/>
            </a:pPr>
            <a:r>
              <a:rPr lang="en-US" sz="3200" dirty="0">
                <a:solidFill>
                  <a:prstClr val="black"/>
                </a:solidFill>
                <a:latin typeface="Calibri"/>
              </a:rPr>
              <a:t>Exam Tables</a:t>
            </a:r>
          </a:p>
          <a:p>
            <a:pPr marL="228600" indent="-228600">
              <a:spcBef>
                <a:spcPts val="600"/>
              </a:spcBef>
              <a:spcAft>
                <a:spcPts val="600"/>
              </a:spcAft>
              <a:buClr>
                <a:srgbClr val="FFC000"/>
              </a:buClr>
              <a:buFont typeface="Arial" charset="0"/>
              <a:buChar char="•"/>
            </a:pPr>
            <a:r>
              <a:rPr lang="en-US" sz="3200" dirty="0">
                <a:solidFill>
                  <a:prstClr val="black"/>
                </a:solidFill>
                <a:latin typeface="Calibri"/>
              </a:rPr>
              <a:t>Electric Beds</a:t>
            </a:r>
          </a:p>
          <a:p>
            <a:pPr marL="228600" indent="-228600">
              <a:spcBef>
                <a:spcPts val="600"/>
              </a:spcBef>
              <a:spcAft>
                <a:spcPts val="600"/>
              </a:spcAft>
              <a:buClr>
                <a:srgbClr val="FFC000"/>
              </a:buClr>
              <a:buFont typeface="Arial" charset="0"/>
              <a:buChar char="•"/>
            </a:pPr>
            <a:r>
              <a:rPr lang="en-US" sz="3200" dirty="0">
                <a:solidFill>
                  <a:prstClr val="black"/>
                </a:solidFill>
                <a:latin typeface="Calibri"/>
              </a:rPr>
              <a:t>Sterilizers (except Steris)</a:t>
            </a:r>
          </a:p>
          <a:p>
            <a:pPr marL="228600" indent="-228600">
              <a:spcBef>
                <a:spcPts val="600"/>
              </a:spcBef>
              <a:spcAft>
                <a:spcPts val="600"/>
              </a:spcAft>
              <a:buClr>
                <a:srgbClr val="FFC000"/>
              </a:buClr>
              <a:buFont typeface="Arial" charset="0"/>
              <a:buChar char="•"/>
            </a:pPr>
            <a:r>
              <a:rPr lang="en-US" sz="3200" dirty="0">
                <a:solidFill>
                  <a:prstClr val="black"/>
                </a:solidFill>
                <a:latin typeface="Calibri"/>
              </a:rPr>
              <a:t>Intercoms and Nurse Call systems</a:t>
            </a:r>
          </a:p>
          <a:p>
            <a:pPr marL="228600" indent="-228600">
              <a:spcBef>
                <a:spcPts val="600"/>
              </a:spcBef>
              <a:spcAft>
                <a:spcPts val="600"/>
              </a:spcAft>
              <a:buClr>
                <a:srgbClr val="FFC000"/>
              </a:buClr>
              <a:buFont typeface="Arial" charset="0"/>
              <a:buChar char="•"/>
            </a:pPr>
            <a:r>
              <a:rPr lang="en-US" sz="3200" dirty="0" smtClean="0">
                <a:solidFill>
                  <a:prstClr val="black"/>
                </a:solidFill>
                <a:latin typeface="Calibri"/>
              </a:rPr>
              <a:t>Electrical Outlets</a:t>
            </a:r>
          </a:p>
          <a:p>
            <a:pPr marL="228600" indent="-228600">
              <a:spcBef>
                <a:spcPts val="600"/>
              </a:spcBef>
              <a:spcAft>
                <a:spcPts val="600"/>
              </a:spcAft>
              <a:buClr>
                <a:srgbClr val="FFC000"/>
              </a:buClr>
              <a:buFont typeface="Arial" charset="0"/>
              <a:buChar char="•"/>
            </a:pPr>
            <a:r>
              <a:rPr lang="en-US" sz="3200" dirty="0" smtClean="0">
                <a:solidFill>
                  <a:prstClr val="black"/>
                </a:solidFill>
                <a:latin typeface="Calibri"/>
              </a:rPr>
              <a:t>Lighting (including exam lamps)</a:t>
            </a:r>
          </a:p>
          <a:p>
            <a:pPr marL="228600" indent="-228600">
              <a:buClr>
                <a:srgbClr val="FFC000"/>
              </a:buClr>
              <a:buFont typeface="Arial" charset="0"/>
              <a:buChar char="•"/>
            </a:pPr>
            <a:endParaRPr lang="en-US" sz="3200" dirty="0">
              <a:solidFill>
                <a:prstClr val="black"/>
              </a:solidFill>
              <a:latin typeface="Calibri"/>
            </a:endParaRPr>
          </a:p>
        </p:txBody>
      </p:sp>
      <p:pic>
        <p:nvPicPr>
          <p:cNvPr id="30725" name="Picture 5" descr="http://jparadisirn.files.wordpress.com/2010/03/call-light.jpg"/>
          <p:cNvPicPr>
            <a:picLocks noChangeAspect="1" noChangeArrowheads="1"/>
          </p:cNvPicPr>
          <p:nvPr>
            <p:custDataLst>
              <p:tags r:id="rId2"/>
            </p:custDataLst>
          </p:nvPr>
        </p:nvPicPr>
        <p:blipFill>
          <a:blip r:embed="rId6" cstate="print"/>
          <a:srcRect/>
          <a:stretch>
            <a:fillRect/>
          </a:stretch>
        </p:blipFill>
        <p:spPr bwMode="auto">
          <a:xfrm>
            <a:off x="12877800" y="-16992600"/>
            <a:ext cx="5559552" cy="4169664"/>
          </a:xfrm>
          <a:prstGeom prst="rect">
            <a:avLst/>
          </a:prstGeom>
          <a:noFill/>
        </p:spPr>
      </p:pic>
      <p:pic>
        <p:nvPicPr>
          <p:cNvPr id="7" name="Picture 6" descr="call-light.jpg"/>
          <p:cNvPicPr>
            <a:picLocks noChangeAspect="1"/>
          </p:cNvPicPr>
          <p:nvPr>
            <p:custDataLst>
              <p:tags r:id="rId3"/>
            </p:custDataLst>
          </p:nvPr>
        </p:nvPicPr>
        <p:blipFill>
          <a:blip r:embed="rId7" cstate="print"/>
          <a:stretch>
            <a:fillRect/>
          </a:stretch>
        </p:blipFill>
        <p:spPr>
          <a:xfrm>
            <a:off x="5715000" y="2590800"/>
            <a:ext cx="2514600" cy="1885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2051"/>
          <p:cNvSpPr txBox="1">
            <a:spLocks noChangeArrowheads="1"/>
          </p:cNvSpPr>
          <p:nvPr/>
        </p:nvSpPr>
        <p:spPr bwMode="auto">
          <a:xfrm>
            <a:off x="381000" y="1447800"/>
            <a:ext cx="8229600" cy="4648200"/>
          </a:xfrm>
          <a:prstGeom prst="rect">
            <a:avLst/>
          </a:prstGeom>
          <a:noFill/>
          <a:ln w="9525">
            <a:noFill/>
            <a:miter lim="800000"/>
            <a:headEnd/>
            <a:tailEnd/>
          </a:ln>
        </p:spPr>
        <p:txBody>
          <a:bodyPr/>
          <a:lstStyle/>
          <a:p>
            <a:pPr marL="685800" lvl="1" indent="-228600">
              <a:spcBef>
                <a:spcPts val="600"/>
              </a:spcBef>
              <a:spcAft>
                <a:spcPts val="600"/>
              </a:spcAft>
              <a:buClr>
                <a:srgbClr val="FFC000"/>
              </a:buClr>
              <a:buSzPct val="100000"/>
              <a:buFont typeface="Arial" charset="0"/>
              <a:buChar char="•"/>
            </a:pPr>
            <a:r>
              <a:rPr lang="en-US" sz="3200" dirty="0" smtClean="0">
                <a:solidFill>
                  <a:prstClr val="black"/>
                </a:solidFill>
                <a:latin typeface="Calibri"/>
              </a:rPr>
              <a:t>Routine Calls:</a:t>
            </a:r>
            <a:endParaRPr lang="en-US" sz="3200" dirty="0">
              <a:solidFill>
                <a:prstClr val="black"/>
              </a:solidFill>
              <a:latin typeface="Calibri"/>
            </a:endParaRPr>
          </a:p>
          <a:p>
            <a:pPr marL="1143000" lvl="2" indent="-228600">
              <a:spcBef>
                <a:spcPts val="600"/>
              </a:spcBef>
              <a:spcAft>
                <a:spcPts val="600"/>
              </a:spcAft>
              <a:buClr>
                <a:srgbClr val="FFC000"/>
              </a:buClr>
              <a:buFont typeface="Arial" charset="0"/>
              <a:buChar char="•"/>
            </a:pPr>
            <a:r>
              <a:rPr lang="en-US" sz="3200" b="1" dirty="0">
                <a:solidFill>
                  <a:prstClr val="black"/>
                </a:solidFill>
                <a:latin typeface="Calibri"/>
              </a:rPr>
              <a:t>Send Work Order on HIS or...</a:t>
            </a:r>
          </a:p>
          <a:p>
            <a:pPr marL="1143000" lvl="2" indent="-228600">
              <a:spcBef>
                <a:spcPts val="600"/>
              </a:spcBef>
              <a:spcAft>
                <a:spcPts val="600"/>
              </a:spcAft>
              <a:buClr>
                <a:srgbClr val="FFC000"/>
              </a:buClr>
              <a:buFont typeface="Arial" charset="0"/>
              <a:buChar char="•"/>
            </a:pPr>
            <a:r>
              <a:rPr lang="en-US" sz="3200" b="1" dirty="0">
                <a:solidFill>
                  <a:prstClr val="black"/>
                </a:solidFill>
                <a:latin typeface="Calibri"/>
              </a:rPr>
              <a:t>Page your Zone Maintenance Person </a:t>
            </a:r>
            <a:r>
              <a:rPr lang="en-US" sz="3200" b="1" dirty="0" smtClean="0">
                <a:solidFill>
                  <a:prstClr val="black"/>
                </a:solidFill>
                <a:latin typeface="Calibri"/>
              </a:rPr>
              <a:t>or </a:t>
            </a:r>
            <a:r>
              <a:rPr lang="en-US" sz="3200" b="1" dirty="0">
                <a:solidFill>
                  <a:prstClr val="black"/>
                </a:solidFill>
                <a:latin typeface="Calibri"/>
              </a:rPr>
              <a:t>Ext. 46560</a:t>
            </a:r>
          </a:p>
          <a:p>
            <a:pPr>
              <a:lnSpc>
                <a:spcPct val="20000"/>
              </a:lnSpc>
              <a:spcBef>
                <a:spcPts val="600"/>
              </a:spcBef>
              <a:spcAft>
                <a:spcPts val="600"/>
              </a:spcAft>
              <a:buClr>
                <a:srgbClr val="FFC000"/>
              </a:buClr>
              <a:buFont typeface="Monotype Sorts" pitchFamily="2" charset="2"/>
              <a:buNone/>
            </a:pPr>
            <a:endParaRPr lang="en-US" sz="3200" b="1" dirty="0">
              <a:solidFill>
                <a:prstClr val="black"/>
              </a:solidFill>
              <a:latin typeface="Calibri"/>
            </a:endParaRPr>
          </a:p>
          <a:p>
            <a:pPr marL="685800" lvl="1" indent="-228600">
              <a:spcBef>
                <a:spcPts val="600"/>
              </a:spcBef>
              <a:spcAft>
                <a:spcPts val="600"/>
              </a:spcAft>
              <a:buClr>
                <a:srgbClr val="FFC000"/>
              </a:buClr>
              <a:buSzPct val="100000"/>
              <a:buFont typeface="Arial" charset="0"/>
              <a:buChar char="•"/>
            </a:pPr>
            <a:r>
              <a:rPr lang="en-US" sz="3200" dirty="0">
                <a:solidFill>
                  <a:prstClr val="black"/>
                </a:solidFill>
                <a:latin typeface="Calibri"/>
              </a:rPr>
              <a:t>Emergency Calls: </a:t>
            </a:r>
          </a:p>
          <a:p>
            <a:pPr marL="1143000" lvl="2" indent="-228600">
              <a:spcBef>
                <a:spcPts val="600"/>
              </a:spcBef>
              <a:spcAft>
                <a:spcPts val="600"/>
              </a:spcAft>
              <a:buClr>
                <a:srgbClr val="FFC000"/>
              </a:buClr>
              <a:buFont typeface="Arial" charset="0"/>
              <a:buChar char="•"/>
            </a:pPr>
            <a:r>
              <a:rPr lang="en-US" sz="3200" b="1" dirty="0">
                <a:solidFill>
                  <a:prstClr val="black"/>
                </a:solidFill>
                <a:latin typeface="Calibri"/>
              </a:rPr>
              <a:t>Page 1008 , 1009 </a:t>
            </a:r>
            <a:r>
              <a:rPr lang="en-US" sz="3200" b="1" dirty="0" smtClean="0">
                <a:solidFill>
                  <a:prstClr val="black"/>
                </a:solidFill>
                <a:latin typeface="Calibri"/>
              </a:rPr>
              <a:t>or  </a:t>
            </a:r>
            <a:r>
              <a:rPr lang="en-US" sz="3200" b="1" dirty="0">
                <a:solidFill>
                  <a:prstClr val="black"/>
                </a:solidFill>
                <a:latin typeface="Calibri"/>
              </a:rPr>
              <a:t>the Page Operator at ext. 46111</a:t>
            </a:r>
          </a:p>
        </p:txBody>
      </p:sp>
      <p:sp>
        <p:nvSpPr>
          <p:cNvPr id="3" name="Rectangle 17"/>
          <p:cNvSpPr>
            <a:spLocks noGrp="1" noChangeArrowheads="1"/>
          </p:cNvSpPr>
          <p:nvPr>
            <p:ph type="title"/>
          </p:nvPr>
        </p:nvSpPr>
        <p:spPr>
          <a:xfrm>
            <a:off x="990600" y="0"/>
            <a:ext cx="7467600" cy="1143000"/>
          </a:xfrm>
        </p:spPr>
        <p:txBody>
          <a:bodyPr/>
          <a:lstStyle/>
          <a:p>
            <a:pPr eaLnBrk="1" hangingPunct="1"/>
            <a:r>
              <a:rPr lang="en-US" dirty="0" smtClean="0"/>
              <a:t>Plant Operations (AGMC Only)</a:t>
            </a:r>
          </a:p>
        </p:txBody>
      </p:sp>
    </p:spTree>
    <p:custDataLst>
      <p:tags r:id="rId1"/>
    </p:custData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18"/>
          <p:cNvSpPr>
            <a:spLocks noGrp="1" noChangeArrowheads="1"/>
          </p:cNvSpPr>
          <p:nvPr>
            <p:ph type="title"/>
          </p:nvPr>
        </p:nvSpPr>
        <p:spPr>
          <a:xfrm>
            <a:off x="228600" y="171450"/>
            <a:ext cx="8686800" cy="1143000"/>
          </a:xfrm>
          <a:solidFill>
            <a:srgbClr val="009999"/>
          </a:solidFill>
        </p:spPr>
        <p:txBody>
          <a:bodyPr/>
          <a:lstStyle/>
          <a:p>
            <a:pPr eaLnBrk="1" hangingPunct="1"/>
            <a:r>
              <a:rPr lang="en-US" dirty="0" smtClean="0"/>
              <a:t>Plant Operations, Maintenance</a:t>
            </a:r>
            <a:br>
              <a:rPr lang="en-US" dirty="0" smtClean="0"/>
            </a:br>
            <a:r>
              <a:rPr lang="en-US" dirty="0" smtClean="0"/>
              <a:t>(Other than AGMC)</a:t>
            </a:r>
          </a:p>
        </p:txBody>
      </p:sp>
      <p:sp>
        <p:nvSpPr>
          <p:cNvPr id="17413" name="Rectangle 2051"/>
          <p:cNvSpPr txBox="1">
            <a:spLocks noChangeArrowheads="1"/>
          </p:cNvSpPr>
          <p:nvPr/>
        </p:nvSpPr>
        <p:spPr bwMode="auto">
          <a:xfrm>
            <a:off x="533400" y="1752600"/>
            <a:ext cx="7772400" cy="4114800"/>
          </a:xfrm>
          <a:prstGeom prst="rect">
            <a:avLst/>
          </a:prstGeom>
          <a:noFill/>
          <a:ln w="9525">
            <a:noFill/>
            <a:miter lim="800000"/>
            <a:headEnd/>
            <a:tailEnd/>
          </a:ln>
        </p:spPr>
        <p:txBody>
          <a:bodyPr/>
          <a:lstStyle/>
          <a:p>
            <a:endParaRPr lang="en-US" sz="3200" dirty="0">
              <a:solidFill>
                <a:prstClr val="black"/>
              </a:solidFill>
            </a:endParaRPr>
          </a:p>
          <a:p>
            <a:pPr marL="914400" lvl="1" indent="-457200">
              <a:buClr>
                <a:srgbClr val="FFC000"/>
              </a:buClr>
              <a:buFont typeface="Arial" pitchFamily="34" charset="0"/>
              <a:buChar char="•"/>
            </a:pPr>
            <a:r>
              <a:rPr lang="en-US" sz="3200" dirty="0" smtClean="0">
                <a:solidFill>
                  <a:prstClr val="black"/>
                </a:solidFill>
                <a:latin typeface="Calibri"/>
              </a:rPr>
              <a:t>PPG Practices and Edwin Shaw</a:t>
            </a:r>
          </a:p>
          <a:p>
            <a:pPr marL="1257300" lvl="2" indent="-342900">
              <a:buClr>
                <a:srgbClr val="FFC000"/>
              </a:buClr>
              <a:buFont typeface="Arial" charset="0"/>
              <a:buChar char="•"/>
            </a:pPr>
            <a:r>
              <a:rPr lang="en-US" sz="3200" dirty="0" smtClean="0">
                <a:solidFill>
                  <a:prstClr val="black"/>
                </a:solidFill>
                <a:latin typeface="Calibri"/>
              </a:rPr>
              <a:t>330-655-8013 </a:t>
            </a:r>
            <a:r>
              <a:rPr lang="en-US" sz="3200" dirty="0">
                <a:solidFill>
                  <a:prstClr val="black"/>
                </a:solidFill>
                <a:latin typeface="Calibri"/>
              </a:rPr>
              <a:t>or </a:t>
            </a:r>
            <a:r>
              <a:rPr lang="en-US" sz="3200" dirty="0" smtClean="0">
                <a:solidFill>
                  <a:prstClr val="black"/>
                </a:solidFill>
                <a:latin typeface="Calibri"/>
              </a:rPr>
              <a:t>330-655-8015</a:t>
            </a:r>
            <a:endParaRPr lang="en-US" sz="3200" dirty="0">
              <a:solidFill>
                <a:prstClr val="black"/>
              </a:solidFill>
              <a:latin typeface="Calibri"/>
            </a:endParaRPr>
          </a:p>
          <a:p>
            <a:pPr marL="914400" lvl="1" indent="-457200">
              <a:buClr>
                <a:srgbClr val="FFC000"/>
              </a:buClr>
              <a:buFont typeface="Arial" pitchFamily="34" charset="0"/>
              <a:buChar char="•"/>
            </a:pPr>
            <a:endParaRPr lang="en-US" sz="3200" dirty="0" smtClean="0">
              <a:solidFill>
                <a:prstClr val="black"/>
              </a:solidFill>
              <a:latin typeface="Calibri"/>
            </a:endParaRPr>
          </a:p>
          <a:p>
            <a:pPr marL="914400" lvl="1" indent="-457200">
              <a:buClr>
                <a:srgbClr val="FFC000"/>
              </a:buClr>
              <a:buFont typeface="Arial" pitchFamily="34" charset="0"/>
              <a:buChar char="•"/>
            </a:pPr>
            <a:r>
              <a:rPr lang="en-US" sz="3200" dirty="0" smtClean="0">
                <a:solidFill>
                  <a:prstClr val="black"/>
                </a:solidFill>
                <a:latin typeface="Calibri"/>
              </a:rPr>
              <a:t>Lodi Community Hospital</a:t>
            </a:r>
          </a:p>
          <a:p>
            <a:pPr marL="1371600" lvl="2" indent="-457200">
              <a:buClr>
                <a:srgbClr val="FFC000"/>
              </a:buClr>
              <a:buFont typeface="Arial" pitchFamily="34" charset="0"/>
              <a:buChar char="•"/>
            </a:pPr>
            <a:r>
              <a:rPr lang="en-US" sz="3200" dirty="0" smtClean="0">
                <a:solidFill>
                  <a:prstClr val="black"/>
                </a:solidFill>
                <a:latin typeface="Calibri"/>
              </a:rPr>
              <a:t>85503</a:t>
            </a:r>
            <a:endParaRPr lang="en-US" sz="3200" dirty="0">
              <a:solidFill>
                <a:prstClr val="black"/>
              </a:solidFill>
              <a:latin typeface="Calibri"/>
            </a:endParaRPr>
          </a:p>
        </p:txBody>
      </p:sp>
    </p:spTree>
    <p:custDataLst>
      <p:tags r:id="rId1"/>
    </p:custData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17"/>
          <p:cNvSpPr>
            <a:spLocks noGrp="1" noChangeArrowheads="1"/>
          </p:cNvSpPr>
          <p:nvPr>
            <p:ph type="title"/>
          </p:nvPr>
        </p:nvSpPr>
        <p:spPr>
          <a:xfrm>
            <a:off x="990600" y="0"/>
            <a:ext cx="7467600" cy="1066800"/>
          </a:xfrm>
        </p:spPr>
        <p:txBody>
          <a:bodyPr/>
          <a:lstStyle/>
          <a:p>
            <a:pPr eaLnBrk="1" hangingPunct="1"/>
            <a:r>
              <a:rPr lang="en-US" dirty="0" smtClean="0"/>
              <a:t>Equipment Tags</a:t>
            </a:r>
          </a:p>
        </p:txBody>
      </p:sp>
      <p:sp>
        <p:nvSpPr>
          <p:cNvPr id="18437" name="Rectangle 5"/>
          <p:cNvSpPr txBox="1">
            <a:spLocks noChangeArrowheads="1"/>
          </p:cNvSpPr>
          <p:nvPr/>
        </p:nvSpPr>
        <p:spPr bwMode="auto">
          <a:xfrm>
            <a:off x="381000" y="1447800"/>
            <a:ext cx="8305800" cy="4495800"/>
          </a:xfrm>
          <a:prstGeom prst="rect">
            <a:avLst/>
          </a:prstGeom>
          <a:noFill/>
          <a:ln w="9525">
            <a:noFill/>
            <a:miter lim="800000"/>
            <a:headEnd/>
            <a:tailEnd/>
          </a:ln>
        </p:spPr>
        <p:txBody>
          <a:bodyPr/>
          <a:lstStyle/>
          <a:p>
            <a:pPr marL="228600" indent="-228600">
              <a:buClr>
                <a:srgbClr val="FFC000"/>
              </a:buClr>
              <a:buFont typeface="Arial" charset="0"/>
              <a:buChar char="•"/>
            </a:pPr>
            <a:r>
              <a:rPr lang="en-US" sz="3200" dirty="0">
                <a:solidFill>
                  <a:prstClr val="black"/>
                </a:solidFill>
                <a:latin typeface="Calibri"/>
              </a:rPr>
              <a:t>Who maintains this device?</a:t>
            </a:r>
          </a:p>
          <a:p>
            <a:pPr marL="228600" indent="-228600">
              <a:buClr>
                <a:srgbClr val="FFC000"/>
              </a:buClr>
            </a:pPr>
            <a:endParaRPr lang="en-US" sz="3200" dirty="0">
              <a:solidFill>
                <a:prstClr val="black"/>
              </a:solidFill>
              <a:latin typeface="Calibri"/>
            </a:endParaRPr>
          </a:p>
          <a:p>
            <a:pPr marL="228600" indent="-228600">
              <a:buClr>
                <a:srgbClr val="FFC000"/>
              </a:buClr>
            </a:pPr>
            <a:endParaRPr lang="en-US" sz="3200" b="1" dirty="0">
              <a:solidFill>
                <a:prstClr val="black"/>
              </a:solidFill>
              <a:latin typeface="Calibri"/>
            </a:endParaRPr>
          </a:p>
          <a:p>
            <a:pPr marL="228600" indent="-228600">
              <a:buClr>
                <a:srgbClr val="FFC000"/>
              </a:buClr>
            </a:pPr>
            <a:endParaRPr lang="en-US" sz="3200" b="1" dirty="0">
              <a:solidFill>
                <a:prstClr val="black"/>
              </a:solidFill>
              <a:latin typeface="Calibri"/>
            </a:endParaRPr>
          </a:p>
          <a:p>
            <a:pPr marL="228600" indent="-228600">
              <a:buClr>
                <a:srgbClr val="FFC000"/>
              </a:buClr>
            </a:pPr>
            <a:r>
              <a:rPr lang="en-US" sz="3200" dirty="0">
                <a:solidFill>
                  <a:srgbClr val="7F7F7F"/>
                </a:solidFill>
                <a:latin typeface="Calibri"/>
              </a:rPr>
              <a:t>			</a:t>
            </a:r>
            <a:endParaRPr lang="en-US" sz="3200" dirty="0">
              <a:solidFill>
                <a:prstClr val="black"/>
              </a:solidFill>
              <a:latin typeface="Calibri"/>
            </a:endParaRPr>
          </a:p>
          <a:p>
            <a:pPr marL="228600" indent="-228600">
              <a:spcBef>
                <a:spcPct val="40000"/>
              </a:spcBef>
              <a:buClr>
                <a:srgbClr val="FFC000"/>
              </a:buClr>
              <a:buFont typeface="Arial" charset="0"/>
              <a:buChar char="•"/>
            </a:pPr>
            <a:r>
              <a:rPr lang="en-US" sz="3200" dirty="0">
                <a:solidFill>
                  <a:prstClr val="black"/>
                </a:solidFill>
                <a:latin typeface="Calibri"/>
              </a:rPr>
              <a:t>All equipment must have a tag.</a:t>
            </a:r>
          </a:p>
          <a:p>
            <a:pPr marL="228600" indent="-228600">
              <a:spcBef>
                <a:spcPct val="40000"/>
              </a:spcBef>
              <a:buClr>
                <a:srgbClr val="FFC000"/>
              </a:buClr>
              <a:buFont typeface="Arial" charset="0"/>
              <a:buChar char="•"/>
            </a:pPr>
            <a:r>
              <a:rPr lang="en-US" sz="3200" dirty="0">
                <a:solidFill>
                  <a:prstClr val="black"/>
                </a:solidFill>
                <a:latin typeface="Calibri"/>
              </a:rPr>
              <a:t>If a tag is </a:t>
            </a:r>
            <a:r>
              <a:rPr lang="en-US" sz="3200" dirty="0" smtClean="0">
                <a:solidFill>
                  <a:prstClr val="black"/>
                </a:solidFill>
                <a:latin typeface="Calibri"/>
              </a:rPr>
              <a:t>missing, call </a:t>
            </a:r>
            <a:r>
              <a:rPr lang="en-US" sz="3200" dirty="0">
                <a:solidFill>
                  <a:prstClr val="black"/>
                </a:solidFill>
                <a:latin typeface="Calibri"/>
              </a:rPr>
              <a:t>Biomed or </a:t>
            </a:r>
            <a:r>
              <a:rPr lang="en-US" sz="3200" dirty="0" smtClean="0">
                <a:solidFill>
                  <a:prstClr val="black"/>
                </a:solidFill>
                <a:latin typeface="Calibri"/>
              </a:rPr>
              <a:t>Plant Operations</a:t>
            </a:r>
            <a:r>
              <a:rPr lang="en-US" sz="3200" dirty="0">
                <a:solidFill>
                  <a:prstClr val="black"/>
                </a:solidFill>
                <a:latin typeface="Calibri"/>
              </a:rPr>
              <a:t>.</a:t>
            </a:r>
          </a:p>
        </p:txBody>
      </p:sp>
      <p:pic>
        <p:nvPicPr>
          <p:cNvPr id="18438" name="Picture 4"/>
          <p:cNvPicPr>
            <a:picLocks noChangeArrowheads="1"/>
          </p:cNvPicPr>
          <p:nvPr>
            <p:custDataLst>
              <p:tags r:id="rId2"/>
            </p:custDataLst>
          </p:nvPr>
        </p:nvPicPr>
        <p:blipFill>
          <a:blip r:embed="rId6" cstate="print"/>
          <a:srcRect l="9152" t="909" r="7611" b="45503"/>
          <a:stretch>
            <a:fillRect/>
          </a:stretch>
        </p:blipFill>
        <p:spPr bwMode="auto">
          <a:xfrm>
            <a:off x="1905000" y="2286000"/>
            <a:ext cx="1371600" cy="965200"/>
          </a:xfrm>
          <a:prstGeom prst="rect">
            <a:avLst/>
          </a:prstGeom>
          <a:noFill/>
          <a:ln w="12700">
            <a:solidFill>
              <a:schemeClr val="bg2"/>
            </a:solidFill>
            <a:miter lim="800000"/>
            <a:headEnd/>
            <a:tailEnd/>
          </a:ln>
        </p:spPr>
      </p:pic>
      <p:pic>
        <p:nvPicPr>
          <p:cNvPr id="18439" name="Picture 5"/>
          <p:cNvPicPr>
            <a:picLocks noChangeArrowheads="1"/>
          </p:cNvPicPr>
          <p:nvPr>
            <p:custDataLst>
              <p:tags r:id="rId3"/>
            </p:custDataLst>
          </p:nvPr>
        </p:nvPicPr>
        <p:blipFill>
          <a:blip r:embed="rId7" cstate="print"/>
          <a:srcRect t="4283"/>
          <a:stretch>
            <a:fillRect/>
          </a:stretch>
        </p:blipFill>
        <p:spPr bwMode="auto">
          <a:xfrm>
            <a:off x="5029200" y="2667000"/>
            <a:ext cx="2057400" cy="585788"/>
          </a:xfrm>
          <a:prstGeom prst="rect">
            <a:avLst/>
          </a:prstGeom>
          <a:noFill/>
          <a:ln w="12700">
            <a:solidFill>
              <a:schemeClr val="bg2"/>
            </a:solidFill>
            <a:miter lim="800000"/>
            <a:headEnd/>
            <a:tailEnd/>
          </a:ln>
        </p:spPr>
      </p:pic>
      <p:sp>
        <p:nvSpPr>
          <p:cNvPr id="10" name="Rectangle 9"/>
          <p:cNvSpPr/>
          <p:nvPr/>
        </p:nvSpPr>
        <p:spPr>
          <a:xfrm>
            <a:off x="1600200" y="3352800"/>
            <a:ext cx="2274149" cy="461665"/>
          </a:xfrm>
          <a:prstGeom prst="rect">
            <a:avLst/>
          </a:prstGeom>
        </p:spPr>
        <p:txBody>
          <a:bodyPr wrap="none">
            <a:spAutoFit/>
          </a:bodyPr>
          <a:lstStyle/>
          <a:p>
            <a:r>
              <a:rPr lang="en-US" dirty="0" smtClean="0">
                <a:solidFill>
                  <a:prstClr val="black"/>
                </a:solidFill>
                <a:latin typeface="Calibri"/>
              </a:rPr>
              <a:t>Plant Operations</a:t>
            </a:r>
            <a:endParaRPr lang="en-US" dirty="0">
              <a:solidFill>
                <a:prstClr val="black"/>
              </a:solidFill>
              <a:latin typeface="Calibri"/>
            </a:endParaRPr>
          </a:p>
        </p:txBody>
      </p:sp>
      <p:sp>
        <p:nvSpPr>
          <p:cNvPr id="11" name="Rectangle 10"/>
          <p:cNvSpPr/>
          <p:nvPr/>
        </p:nvSpPr>
        <p:spPr>
          <a:xfrm>
            <a:off x="4495800" y="3352800"/>
            <a:ext cx="3276600" cy="461665"/>
          </a:xfrm>
          <a:prstGeom prst="rect">
            <a:avLst/>
          </a:prstGeom>
        </p:spPr>
        <p:txBody>
          <a:bodyPr wrap="square">
            <a:spAutoFit/>
          </a:bodyPr>
          <a:lstStyle/>
          <a:p>
            <a:r>
              <a:rPr lang="en-US" dirty="0" smtClean="0">
                <a:solidFill>
                  <a:prstClr val="black"/>
                </a:solidFill>
                <a:latin typeface="Calibri"/>
              </a:rPr>
              <a:t>Biomedical Engineering</a:t>
            </a:r>
            <a:endParaRPr lang="en-US" dirty="0">
              <a:solidFill>
                <a:prstClr val="black"/>
              </a:solidFill>
              <a:latin typeface="Calibri"/>
            </a:endParaRPr>
          </a:p>
        </p:txBody>
      </p:sp>
    </p:spTree>
    <p:custDataLst>
      <p:tags r:id="rId1"/>
    </p:custData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1043"/>
          <p:cNvSpPr>
            <a:spLocks noGrp="1" noChangeArrowheads="1"/>
          </p:cNvSpPr>
          <p:nvPr>
            <p:ph type="title"/>
          </p:nvPr>
        </p:nvSpPr>
        <p:spPr>
          <a:xfrm>
            <a:off x="685800" y="0"/>
            <a:ext cx="7772400" cy="1143000"/>
          </a:xfrm>
          <a:noFill/>
        </p:spPr>
        <p:txBody>
          <a:bodyPr/>
          <a:lstStyle/>
          <a:p>
            <a:r>
              <a:rPr lang="en-US" dirty="0" smtClean="0"/>
              <a:t>Inspection Stickers (AGMC)</a:t>
            </a:r>
          </a:p>
        </p:txBody>
      </p:sp>
      <p:sp>
        <p:nvSpPr>
          <p:cNvPr id="19461" name="Rectangle 1044"/>
          <p:cNvSpPr>
            <a:spLocks noGrp="1" noChangeArrowheads="1"/>
          </p:cNvSpPr>
          <p:nvPr>
            <p:ph type="body" sz="half" idx="1"/>
          </p:nvPr>
        </p:nvSpPr>
        <p:spPr>
          <a:xfrm>
            <a:off x="685800" y="1676400"/>
            <a:ext cx="4038600" cy="4419600"/>
          </a:xfrm>
          <a:noFill/>
        </p:spPr>
        <p:txBody>
          <a:bodyPr>
            <a:normAutofit/>
          </a:bodyPr>
          <a:lstStyle/>
          <a:p>
            <a:pPr>
              <a:spcBef>
                <a:spcPct val="40000"/>
              </a:spcBef>
            </a:pPr>
            <a:r>
              <a:rPr lang="en-US" sz="2800" dirty="0" smtClean="0"/>
              <a:t>All equipment must have an </a:t>
            </a:r>
            <a:r>
              <a:rPr lang="en-US" sz="2800" b="1" dirty="0" smtClean="0"/>
              <a:t>Inspection Due</a:t>
            </a:r>
            <a:r>
              <a:rPr lang="en-US" sz="2800" dirty="0" smtClean="0"/>
              <a:t> sticker before it can be used.</a:t>
            </a:r>
          </a:p>
          <a:p>
            <a:pPr>
              <a:spcBef>
                <a:spcPct val="40000"/>
              </a:spcBef>
            </a:pPr>
            <a:r>
              <a:rPr lang="en-US" sz="2800" dirty="0" smtClean="0"/>
              <a:t>If the sticker is out of date, you </a:t>
            </a:r>
            <a:r>
              <a:rPr lang="en-US" b="1" dirty="0" smtClean="0"/>
              <a:t>must</a:t>
            </a:r>
            <a:r>
              <a:rPr lang="en-US" dirty="0" smtClean="0"/>
              <a:t> contact </a:t>
            </a:r>
            <a:r>
              <a:rPr lang="en-US" sz="2800" dirty="0" smtClean="0"/>
              <a:t>Biomedical Engineering or Plant Operations.</a:t>
            </a:r>
          </a:p>
        </p:txBody>
      </p:sp>
      <p:pic>
        <p:nvPicPr>
          <p:cNvPr id="19462" name="Picture 1046" descr="Inspection Due - Plant, Yellow"/>
          <p:cNvPicPr>
            <a:picLocks noGrp="1" noChangeAspect="1" noChangeArrowheads="1"/>
          </p:cNvPicPr>
          <p:nvPr>
            <p:ph sz="quarter" idx="2"/>
            <p:custDataLst>
              <p:tags r:id="rId2"/>
            </p:custDataLst>
          </p:nvPr>
        </p:nvPicPr>
        <p:blipFill>
          <a:blip r:embed="rId6" cstate="print"/>
          <a:srcRect t="3421"/>
          <a:stretch>
            <a:fillRect/>
          </a:stretch>
        </p:blipFill>
        <p:spPr>
          <a:xfrm>
            <a:off x="5334000" y="1981200"/>
            <a:ext cx="2514600" cy="1219200"/>
          </a:xfrm>
          <a:noFill/>
        </p:spPr>
      </p:pic>
      <p:pic>
        <p:nvPicPr>
          <p:cNvPr id="19463" name="Picture 1047" descr="Inspection Due - Biomed"/>
          <p:cNvPicPr>
            <a:picLocks noGrp="1" noChangeAspect="1" noChangeArrowheads="1"/>
          </p:cNvPicPr>
          <p:nvPr>
            <p:ph sz="quarter" idx="3"/>
            <p:custDataLst>
              <p:tags r:id="rId3"/>
            </p:custDataLst>
          </p:nvPr>
        </p:nvPicPr>
        <p:blipFill>
          <a:blip r:embed="rId7" cstate="print"/>
          <a:srcRect/>
          <a:stretch>
            <a:fillRect/>
          </a:stretch>
        </p:blipFill>
        <p:spPr>
          <a:xfrm>
            <a:off x="5410200" y="3657600"/>
            <a:ext cx="2514600" cy="1060450"/>
          </a:xfrm>
          <a:noFill/>
        </p:spPr>
      </p:pic>
      <p:sp>
        <p:nvSpPr>
          <p:cNvPr id="19464" name="Text Box 1051"/>
          <p:cNvSpPr txBox="1">
            <a:spLocks noChangeArrowheads="1"/>
          </p:cNvSpPr>
          <p:nvPr/>
        </p:nvSpPr>
        <p:spPr bwMode="auto">
          <a:xfrm>
            <a:off x="5105400" y="5029200"/>
            <a:ext cx="3429000" cy="946150"/>
          </a:xfrm>
          <a:prstGeom prst="rect">
            <a:avLst/>
          </a:prstGeom>
          <a:noFill/>
          <a:ln w="9525">
            <a:noFill/>
            <a:miter lim="800000"/>
            <a:headEnd/>
            <a:tailEnd/>
          </a:ln>
        </p:spPr>
        <p:txBody>
          <a:bodyPr>
            <a:spAutoFit/>
          </a:bodyPr>
          <a:lstStyle/>
          <a:p>
            <a:pPr algn="ctr"/>
            <a:r>
              <a:rPr lang="en-US" sz="2800" i="1">
                <a:solidFill>
                  <a:srgbClr val="FF0000"/>
                </a:solidFill>
              </a:rPr>
              <a:t>Note: Both Stickers are out of date!</a:t>
            </a: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Grp="1" noChangeArrowheads="1"/>
          </p:cNvSpPr>
          <p:nvPr>
            <p:ph type="ctrTitle"/>
          </p:nvPr>
        </p:nvSpPr>
        <p:spPr>
          <a:xfrm>
            <a:off x="838200" y="1828800"/>
            <a:ext cx="7543800" cy="1143000"/>
          </a:xfrm>
        </p:spPr>
        <p:txBody>
          <a:bodyPr>
            <a:normAutofit/>
          </a:bodyPr>
          <a:lstStyle/>
          <a:p>
            <a:r>
              <a:rPr lang="en-US" sz="5400" dirty="0" smtClean="0">
                <a:effectLst>
                  <a:outerShdw blurRad="38100" dist="38100" dir="2700000" algn="tl">
                    <a:srgbClr val="000000">
                      <a:alpha val="43137"/>
                    </a:srgbClr>
                  </a:outerShdw>
                </a:effectLst>
              </a:rPr>
              <a:t>Parking and Security </a:t>
            </a:r>
          </a:p>
        </p:txBody>
      </p:sp>
      <p:pic>
        <p:nvPicPr>
          <p:cNvPr id="105475" name="Picture 11" descr="C:\Program Files\Microsoft Office\Clipart\standard\stddir3\in01101_.wmf"/>
          <p:cNvPicPr>
            <a:picLocks noChangeAspect="1" noChangeArrowheads="1"/>
          </p:cNvPicPr>
          <p:nvPr>
            <p:custDataLst>
              <p:tags r:id="rId2"/>
            </p:custDataLst>
          </p:nvPr>
        </p:nvPicPr>
        <p:blipFill>
          <a:blip r:embed="rId5" cstate="print"/>
          <a:srcRect/>
          <a:stretch>
            <a:fillRect/>
          </a:stretch>
        </p:blipFill>
        <p:spPr bwMode="auto">
          <a:xfrm>
            <a:off x="4038600" y="4800600"/>
            <a:ext cx="1092200" cy="17462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4" name="Rectangle 28"/>
          <p:cNvSpPr>
            <a:spLocks noGrp="1" noChangeArrowheads="1"/>
          </p:cNvSpPr>
          <p:nvPr>
            <p:ph type="title"/>
          </p:nvPr>
        </p:nvSpPr>
        <p:spPr>
          <a:xfrm>
            <a:off x="685800" y="0"/>
            <a:ext cx="7772400" cy="1143000"/>
          </a:xfrm>
          <a:noFill/>
        </p:spPr>
        <p:txBody>
          <a:bodyPr/>
          <a:lstStyle/>
          <a:p>
            <a:r>
              <a:rPr lang="en-US" dirty="0" smtClean="0"/>
              <a:t>Loaner/Rental Equipment</a:t>
            </a:r>
          </a:p>
        </p:txBody>
      </p:sp>
      <p:sp>
        <p:nvSpPr>
          <p:cNvPr id="20485" name="Rectangle 29"/>
          <p:cNvSpPr>
            <a:spLocks noGrp="1" noChangeArrowheads="1"/>
          </p:cNvSpPr>
          <p:nvPr>
            <p:ph type="body" sz="half" idx="1"/>
          </p:nvPr>
        </p:nvSpPr>
        <p:spPr>
          <a:xfrm>
            <a:off x="762000" y="1600200"/>
            <a:ext cx="3810000" cy="2286000"/>
          </a:xfrm>
          <a:noFill/>
        </p:spPr>
        <p:txBody>
          <a:bodyPr/>
          <a:lstStyle/>
          <a:p>
            <a:r>
              <a:rPr lang="en-US" sz="2800" dirty="0" smtClean="0"/>
              <a:t>All Demo, Loaner, Rental Medical Equipment must be inspected and tagged before it can be used.</a:t>
            </a:r>
          </a:p>
        </p:txBody>
      </p:sp>
      <p:graphicFrame>
        <p:nvGraphicFramePr>
          <p:cNvPr id="2050" name="Object 2"/>
          <p:cNvGraphicFramePr>
            <a:graphicFrameLocks noGrp="1" noChangeAspect="1"/>
          </p:cNvGraphicFramePr>
          <p:nvPr>
            <p:ph type="clipArt" sz="half" idx="2"/>
          </p:nvPr>
        </p:nvGraphicFramePr>
        <p:xfrm>
          <a:off x="5257800" y="2133600"/>
          <a:ext cx="2695575" cy="1171575"/>
        </p:xfrm>
        <a:graphic>
          <a:graphicData uri="http://schemas.openxmlformats.org/presentationml/2006/ole">
            <p:oleObj spid="_x0000_s516098" name="Clip" r:id="rId5" imgW="2695238" imgH="1171429" progId="">
              <p:embed/>
            </p:oleObj>
          </a:graphicData>
        </a:graphic>
      </p:graphicFrame>
      <p:sp>
        <p:nvSpPr>
          <p:cNvPr id="20487" name="Text Box 37"/>
          <p:cNvSpPr txBox="1">
            <a:spLocks noChangeArrowheads="1"/>
          </p:cNvSpPr>
          <p:nvPr/>
        </p:nvSpPr>
        <p:spPr bwMode="auto">
          <a:xfrm>
            <a:off x="762000" y="4267200"/>
            <a:ext cx="7162800" cy="457200"/>
          </a:xfrm>
          <a:prstGeom prst="rect">
            <a:avLst/>
          </a:prstGeom>
          <a:noFill/>
          <a:ln w="9525">
            <a:noFill/>
            <a:miter lim="800000"/>
            <a:headEnd/>
            <a:tailEnd/>
          </a:ln>
        </p:spPr>
        <p:txBody>
          <a:bodyPr>
            <a:spAutoFit/>
          </a:bodyPr>
          <a:lstStyle/>
          <a:p>
            <a:endParaRPr lang="en-US">
              <a:solidFill>
                <a:prstClr val="black"/>
              </a:solidFill>
            </a:endParaRPr>
          </a:p>
        </p:txBody>
      </p:sp>
      <p:sp>
        <p:nvSpPr>
          <p:cNvPr id="20488" name="Rectangle 38"/>
          <p:cNvSpPr>
            <a:spLocks noChangeArrowheads="1"/>
          </p:cNvSpPr>
          <p:nvPr/>
        </p:nvSpPr>
        <p:spPr bwMode="auto">
          <a:xfrm>
            <a:off x="685800" y="4038600"/>
            <a:ext cx="7315200" cy="2209800"/>
          </a:xfrm>
          <a:prstGeom prst="rect">
            <a:avLst/>
          </a:prstGeom>
          <a:noFill/>
          <a:ln w="9525">
            <a:noFill/>
            <a:miter lim="800000"/>
            <a:headEnd/>
            <a:tailEnd/>
          </a:ln>
        </p:spPr>
        <p:txBody>
          <a:bodyPr/>
          <a:lstStyle/>
          <a:p>
            <a:pPr marL="342900" indent="-342900">
              <a:spcBef>
                <a:spcPct val="20000"/>
              </a:spcBef>
              <a:buClr>
                <a:srgbClr val="FFC000"/>
              </a:buClr>
              <a:buFontTx/>
              <a:buChar char="•"/>
            </a:pPr>
            <a:r>
              <a:rPr lang="en-US" sz="2800" dirty="0">
                <a:solidFill>
                  <a:prstClr val="black"/>
                </a:solidFill>
                <a:latin typeface="Calibri"/>
              </a:rPr>
              <a:t>For a CPAP device, Respiratory Therapy will determine if Akron General has an equivalent. If not, Biomedical Engineering and /or Respiratory Therapy will test it for Electrical Safety. </a:t>
            </a: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ssolv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18"/>
          <p:cNvSpPr>
            <a:spLocks noGrp="1" noChangeArrowheads="1"/>
          </p:cNvSpPr>
          <p:nvPr>
            <p:ph type="title"/>
          </p:nvPr>
        </p:nvSpPr>
        <p:spPr>
          <a:xfrm>
            <a:off x="838200" y="0"/>
            <a:ext cx="7696200" cy="1447800"/>
          </a:xfrm>
        </p:spPr>
        <p:txBody>
          <a:bodyPr/>
          <a:lstStyle/>
          <a:p>
            <a:pPr eaLnBrk="1" hangingPunct="1"/>
            <a:r>
              <a:rPr lang="en-US" dirty="0" smtClean="0"/>
              <a:t>If Equipment is Defective!</a:t>
            </a:r>
          </a:p>
        </p:txBody>
      </p:sp>
      <p:sp>
        <p:nvSpPr>
          <p:cNvPr id="21509" name="Rectangle 2051"/>
          <p:cNvSpPr txBox="1">
            <a:spLocks noChangeArrowheads="1"/>
          </p:cNvSpPr>
          <p:nvPr/>
        </p:nvSpPr>
        <p:spPr bwMode="auto">
          <a:xfrm>
            <a:off x="762000" y="1828800"/>
            <a:ext cx="4419600" cy="4114800"/>
          </a:xfrm>
          <a:prstGeom prst="rect">
            <a:avLst/>
          </a:prstGeom>
          <a:noFill/>
          <a:ln w="9525">
            <a:noFill/>
            <a:miter lim="800000"/>
            <a:headEnd/>
            <a:tailEnd/>
          </a:ln>
        </p:spPr>
        <p:txBody>
          <a:bodyPr/>
          <a:lstStyle/>
          <a:p>
            <a:pPr marL="228600" indent="-228600">
              <a:spcBef>
                <a:spcPct val="40000"/>
              </a:spcBef>
              <a:buClr>
                <a:srgbClr val="FFC000"/>
              </a:buClr>
              <a:buFont typeface="Arial" charset="0"/>
              <a:buChar char="•"/>
            </a:pPr>
            <a:r>
              <a:rPr lang="en-US" sz="3200" dirty="0">
                <a:solidFill>
                  <a:prstClr val="black"/>
                </a:solidFill>
                <a:latin typeface="Calibri"/>
              </a:rPr>
              <a:t>Tag defective equipment and call correct </a:t>
            </a:r>
            <a:r>
              <a:rPr lang="en-US" sz="3200" dirty="0" smtClean="0">
                <a:solidFill>
                  <a:prstClr val="black"/>
                </a:solidFill>
                <a:latin typeface="Calibri"/>
              </a:rPr>
              <a:t>department.</a:t>
            </a:r>
            <a:endParaRPr lang="en-US" sz="3200" dirty="0">
              <a:solidFill>
                <a:prstClr val="black"/>
              </a:solidFill>
              <a:latin typeface="Calibri"/>
            </a:endParaRPr>
          </a:p>
          <a:p>
            <a:pPr marL="228600" indent="-228600">
              <a:spcBef>
                <a:spcPct val="40000"/>
              </a:spcBef>
              <a:buClr>
                <a:srgbClr val="FFC000"/>
              </a:buClr>
              <a:buFontTx/>
              <a:buChar char="•"/>
            </a:pPr>
            <a:r>
              <a:rPr lang="en-US" sz="3200" b="1" dirty="0">
                <a:solidFill>
                  <a:prstClr val="black"/>
                </a:solidFill>
                <a:latin typeface="Calibri"/>
              </a:rPr>
              <a:t>DO NOT USE     </a:t>
            </a:r>
            <a:r>
              <a:rPr lang="en-US" sz="3200" b="1" dirty="0" smtClean="0">
                <a:solidFill>
                  <a:prstClr val="black"/>
                </a:solidFill>
                <a:latin typeface="Calibri"/>
              </a:rPr>
              <a:t>EQUIPMENT.</a:t>
            </a:r>
            <a:endParaRPr lang="en-US" sz="3200" dirty="0">
              <a:solidFill>
                <a:prstClr val="black"/>
              </a:solidFill>
              <a:latin typeface="Calibri"/>
            </a:endParaRPr>
          </a:p>
          <a:p>
            <a:pPr marL="228600" indent="-228600">
              <a:spcBef>
                <a:spcPct val="40000"/>
              </a:spcBef>
              <a:buClr>
                <a:srgbClr val="FFC000"/>
              </a:buClr>
              <a:buFont typeface="Arial" charset="0"/>
              <a:buChar char="•"/>
            </a:pPr>
            <a:r>
              <a:rPr lang="en-US" sz="3200" b="1" dirty="0">
                <a:solidFill>
                  <a:prstClr val="black"/>
                </a:solidFill>
                <a:latin typeface="Calibri"/>
              </a:rPr>
              <a:t>DO NOT REMOVE </a:t>
            </a:r>
            <a:r>
              <a:rPr lang="en-US" sz="3200" b="1" dirty="0" smtClean="0">
                <a:solidFill>
                  <a:prstClr val="black"/>
                </a:solidFill>
                <a:latin typeface="Calibri"/>
              </a:rPr>
              <a:t>TAG. </a:t>
            </a:r>
            <a:endParaRPr lang="en-US" sz="3200" b="1" dirty="0">
              <a:solidFill>
                <a:prstClr val="black"/>
              </a:solidFill>
              <a:latin typeface="Calibri"/>
            </a:endParaRPr>
          </a:p>
        </p:txBody>
      </p:sp>
      <p:pic>
        <p:nvPicPr>
          <p:cNvPr id="21510" name="Picture 3"/>
          <p:cNvPicPr>
            <a:picLocks noChangeArrowheads="1"/>
          </p:cNvPicPr>
          <p:nvPr>
            <p:custDataLst>
              <p:tags r:id="rId2"/>
            </p:custDataLst>
          </p:nvPr>
        </p:nvPicPr>
        <p:blipFill>
          <a:blip r:embed="rId5" cstate="print">
            <a:lum bright="-40000" contrast="62000"/>
          </a:blip>
          <a:srcRect t="829"/>
          <a:stretch>
            <a:fillRect/>
          </a:stretch>
        </p:blipFill>
        <p:spPr bwMode="auto">
          <a:xfrm>
            <a:off x="5181600" y="1828800"/>
            <a:ext cx="3352800" cy="4081463"/>
          </a:xfrm>
          <a:prstGeom prst="rect">
            <a:avLst/>
          </a:prstGeom>
          <a:noFill/>
          <a:ln w="9525">
            <a:solidFill>
              <a:schemeClr val="bg2"/>
            </a:solidFill>
            <a:miter lim="800000"/>
            <a:headEnd/>
            <a:tailEnd/>
          </a:ln>
        </p:spPr>
      </p:pic>
    </p:spTree>
    <p:custDataLst>
      <p:tags r:id="rId1"/>
    </p:custData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18"/>
          <p:cNvSpPr>
            <a:spLocks noGrp="1" noChangeArrowheads="1"/>
          </p:cNvSpPr>
          <p:nvPr>
            <p:ph type="title"/>
          </p:nvPr>
        </p:nvSpPr>
        <p:spPr>
          <a:xfrm>
            <a:off x="838200" y="0"/>
            <a:ext cx="7696200" cy="1447800"/>
          </a:xfrm>
        </p:spPr>
        <p:txBody>
          <a:bodyPr/>
          <a:lstStyle/>
          <a:p>
            <a:pPr eaLnBrk="1" hangingPunct="1"/>
            <a:r>
              <a:rPr lang="en-US" dirty="0" smtClean="0">
                <a:solidFill>
                  <a:schemeClr val="bg1"/>
                </a:solidFill>
                <a:latin typeface="Arial" charset="0"/>
              </a:rPr>
              <a:t>Lock-out / Tag-out</a:t>
            </a:r>
            <a:endParaRPr lang="en-US" dirty="0" smtClean="0">
              <a:solidFill>
                <a:schemeClr val="bg1"/>
              </a:solidFill>
            </a:endParaRPr>
          </a:p>
        </p:txBody>
      </p:sp>
      <p:sp>
        <p:nvSpPr>
          <p:cNvPr id="22533" name="Rectangle 2051"/>
          <p:cNvSpPr txBox="1">
            <a:spLocks noChangeArrowheads="1"/>
          </p:cNvSpPr>
          <p:nvPr/>
        </p:nvSpPr>
        <p:spPr bwMode="auto">
          <a:xfrm>
            <a:off x="609600" y="1752600"/>
            <a:ext cx="6248400" cy="4114800"/>
          </a:xfrm>
          <a:prstGeom prst="rect">
            <a:avLst/>
          </a:prstGeom>
          <a:noFill/>
          <a:ln w="9525">
            <a:noFill/>
            <a:miter lim="800000"/>
            <a:headEnd/>
            <a:tailEnd/>
          </a:ln>
        </p:spPr>
        <p:txBody>
          <a:bodyPr/>
          <a:lstStyle/>
          <a:p>
            <a:pPr marL="228600" indent="-228600">
              <a:spcBef>
                <a:spcPct val="40000"/>
              </a:spcBef>
              <a:buClr>
                <a:srgbClr val="FFC000"/>
              </a:buClr>
              <a:buFont typeface="Arial" charset="0"/>
              <a:buChar char="•"/>
            </a:pPr>
            <a:r>
              <a:rPr lang="en-US" sz="3200" dirty="0">
                <a:solidFill>
                  <a:prstClr val="black"/>
                </a:solidFill>
                <a:latin typeface="Calibri"/>
              </a:rPr>
              <a:t>Tags applied by Maintenance prior to </a:t>
            </a:r>
            <a:r>
              <a:rPr lang="en-US" sz="3200" dirty="0" smtClean="0">
                <a:solidFill>
                  <a:prstClr val="black"/>
                </a:solidFill>
                <a:latin typeface="Calibri"/>
              </a:rPr>
              <a:t>work. </a:t>
            </a:r>
            <a:endParaRPr lang="en-US" sz="3200" dirty="0">
              <a:solidFill>
                <a:prstClr val="black"/>
              </a:solidFill>
              <a:latin typeface="Calibri"/>
            </a:endParaRPr>
          </a:p>
          <a:p>
            <a:pPr marL="228600" indent="-228600">
              <a:spcBef>
                <a:spcPct val="40000"/>
              </a:spcBef>
              <a:buClr>
                <a:srgbClr val="FFC000"/>
              </a:buClr>
              <a:buFont typeface="Arial" charset="0"/>
              <a:buChar char="•"/>
            </a:pPr>
            <a:r>
              <a:rPr lang="en-US" sz="3200" dirty="0">
                <a:solidFill>
                  <a:prstClr val="black"/>
                </a:solidFill>
                <a:latin typeface="Calibri"/>
              </a:rPr>
              <a:t>DO NOT operate, change switches or </a:t>
            </a:r>
            <a:r>
              <a:rPr lang="en-US" sz="3200" dirty="0" smtClean="0">
                <a:solidFill>
                  <a:prstClr val="black"/>
                </a:solidFill>
                <a:latin typeface="Calibri"/>
              </a:rPr>
              <a:t>breakers.</a:t>
            </a:r>
            <a:endParaRPr lang="en-US" sz="3200" dirty="0">
              <a:solidFill>
                <a:prstClr val="black"/>
              </a:solidFill>
              <a:latin typeface="Calibri"/>
            </a:endParaRPr>
          </a:p>
          <a:p>
            <a:pPr marL="228600" indent="-228600">
              <a:spcBef>
                <a:spcPct val="40000"/>
              </a:spcBef>
              <a:buClr>
                <a:srgbClr val="FFC000"/>
              </a:buClr>
              <a:buFont typeface="Arial" charset="0"/>
              <a:buChar char="•"/>
            </a:pPr>
            <a:r>
              <a:rPr lang="en-US" sz="3200" dirty="0">
                <a:solidFill>
                  <a:prstClr val="black"/>
                </a:solidFill>
                <a:latin typeface="Calibri"/>
              </a:rPr>
              <a:t>DO NOT remove locks or </a:t>
            </a:r>
            <a:r>
              <a:rPr lang="en-US" sz="3200" dirty="0" smtClean="0">
                <a:solidFill>
                  <a:prstClr val="black"/>
                </a:solidFill>
                <a:latin typeface="Calibri"/>
              </a:rPr>
              <a:t>tags.</a:t>
            </a:r>
            <a:endParaRPr lang="en-US" sz="3200" dirty="0">
              <a:solidFill>
                <a:prstClr val="black"/>
              </a:solidFill>
              <a:latin typeface="Calibri"/>
            </a:endParaRPr>
          </a:p>
          <a:p>
            <a:pPr marL="228600" indent="-228600">
              <a:spcBef>
                <a:spcPct val="40000"/>
              </a:spcBef>
              <a:buClr>
                <a:srgbClr val="FFC000"/>
              </a:buClr>
              <a:buFont typeface="Arial" charset="0"/>
              <a:buChar char="•"/>
            </a:pPr>
            <a:r>
              <a:rPr lang="en-US" sz="3200" u="sng" dirty="0">
                <a:solidFill>
                  <a:prstClr val="black"/>
                </a:solidFill>
                <a:latin typeface="Calibri"/>
              </a:rPr>
              <a:t>Only the person who applied the tag or his/her supervisor can remove the tag.</a:t>
            </a:r>
            <a:endParaRPr lang="en-US" sz="3200" dirty="0">
              <a:solidFill>
                <a:prstClr val="black"/>
              </a:solidFill>
              <a:latin typeface="Calibri"/>
            </a:endParaRPr>
          </a:p>
        </p:txBody>
      </p:sp>
      <p:pic>
        <p:nvPicPr>
          <p:cNvPr id="22534" name="Picture 4"/>
          <p:cNvPicPr>
            <a:picLocks noChangeArrowheads="1"/>
          </p:cNvPicPr>
          <p:nvPr>
            <p:custDataLst>
              <p:tags r:id="rId2"/>
            </p:custDataLst>
          </p:nvPr>
        </p:nvPicPr>
        <p:blipFill>
          <a:blip r:embed="rId5" cstate="print"/>
          <a:srcRect/>
          <a:stretch>
            <a:fillRect/>
          </a:stretch>
        </p:blipFill>
        <p:spPr bwMode="auto">
          <a:xfrm>
            <a:off x="7010400" y="2286000"/>
            <a:ext cx="1905000" cy="3429000"/>
          </a:xfrm>
          <a:prstGeom prst="rect">
            <a:avLst/>
          </a:prstGeom>
          <a:noFill/>
          <a:ln w="12700">
            <a:solidFill>
              <a:schemeClr val="bg2"/>
            </a:solidFill>
            <a:miter lim="800000"/>
            <a:headEnd/>
            <a:tailEnd/>
          </a:ln>
        </p:spPr>
      </p:pic>
    </p:spTree>
    <p:custDataLst>
      <p:tags r:id="rId1"/>
    </p:custData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18"/>
          <p:cNvSpPr>
            <a:spLocks noGrp="1" noChangeArrowheads="1"/>
          </p:cNvSpPr>
          <p:nvPr>
            <p:ph type="title"/>
          </p:nvPr>
        </p:nvSpPr>
        <p:spPr>
          <a:xfrm>
            <a:off x="838200" y="0"/>
            <a:ext cx="7696200" cy="1447800"/>
          </a:xfrm>
        </p:spPr>
        <p:txBody>
          <a:bodyPr/>
          <a:lstStyle/>
          <a:p>
            <a:pPr eaLnBrk="1" hangingPunct="1"/>
            <a:r>
              <a:rPr lang="en-US" dirty="0" smtClean="0"/>
              <a:t>To Aid us in Equipment Repairs:</a:t>
            </a:r>
          </a:p>
        </p:txBody>
      </p:sp>
      <p:sp>
        <p:nvSpPr>
          <p:cNvPr id="23557" name="Rectangle 2051"/>
          <p:cNvSpPr txBox="1">
            <a:spLocks noChangeArrowheads="1"/>
          </p:cNvSpPr>
          <p:nvPr/>
        </p:nvSpPr>
        <p:spPr bwMode="auto">
          <a:xfrm>
            <a:off x="609600" y="1752600"/>
            <a:ext cx="4572000" cy="4114800"/>
          </a:xfrm>
          <a:prstGeom prst="rect">
            <a:avLst/>
          </a:prstGeom>
          <a:noFill/>
          <a:ln w="9525">
            <a:noFill/>
            <a:miter lim="800000"/>
            <a:headEnd/>
            <a:tailEnd/>
          </a:ln>
        </p:spPr>
        <p:txBody>
          <a:bodyPr/>
          <a:lstStyle/>
          <a:p>
            <a:pPr marL="228600" indent="-228600">
              <a:spcBef>
                <a:spcPct val="40000"/>
              </a:spcBef>
              <a:buClr>
                <a:srgbClr val="FFC000"/>
              </a:buClr>
              <a:buFont typeface="Arial" charset="0"/>
              <a:buChar char="•"/>
            </a:pPr>
            <a:r>
              <a:rPr lang="en-US" sz="3200" b="1" dirty="0">
                <a:solidFill>
                  <a:prstClr val="black"/>
                </a:solidFill>
                <a:latin typeface="Calibri"/>
              </a:rPr>
              <a:t>Please tell us what’s wrong...  </a:t>
            </a:r>
          </a:p>
          <a:p>
            <a:pPr marL="228600" indent="-228600">
              <a:spcBef>
                <a:spcPct val="40000"/>
              </a:spcBef>
              <a:buClr>
                <a:srgbClr val="FFC000"/>
              </a:buClr>
              <a:buFont typeface="Arial" charset="0"/>
              <a:buChar char="•"/>
            </a:pPr>
            <a:r>
              <a:rPr lang="en-US" sz="3200" dirty="0">
                <a:solidFill>
                  <a:prstClr val="black"/>
                </a:solidFill>
                <a:latin typeface="Calibri"/>
              </a:rPr>
              <a:t>This will aid in a faster repair so you have your equipment back sooner!</a:t>
            </a:r>
          </a:p>
          <a:p>
            <a:pPr marL="228600" indent="-228600">
              <a:spcBef>
                <a:spcPct val="40000"/>
              </a:spcBef>
            </a:pPr>
            <a:endParaRPr lang="en-US" sz="3200" dirty="0">
              <a:solidFill>
                <a:prstClr val="black"/>
              </a:solidFill>
            </a:endParaRPr>
          </a:p>
          <a:p>
            <a:pPr marL="228600" indent="-228600"/>
            <a:endParaRPr lang="en-US" sz="3200" dirty="0">
              <a:solidFill>
                <a:prstClr val="black"/>
              </a:solidFill>
            </a:endParaRPr>
          </a:p>
        </p:txBody>
      </p:sp>
      <p:pic>
        <p:nvPicPr>
          <p:cNvPr id="23558" name="Picture 4"/>
          <p:cNvPicPr>
            <a:picLocks noChangeArrowheads="1"/>
          </p:cNvPicPr>
          <p:nvPr>
            <p:custDataLst>
              <p:tags r:id="rId2"/>
            </p:custDataLst>
          </p:nvPr>
        </p:nvPicPr>
        <p:blipFill>
          <a:blip r:embed="rId5" cstate="print"/>
          <a:srcRect/>
          <a:stretch>
            <a:fillRect/>
          </a:stretch>
        </p:blipFill>
        <p:spPr bwMode="auto">
          <a:xfrm>
            <a:off x="5638800" y="1752600"/>
            <a:ext cx="2743200" cy="4111625"/>
          </a:xfrm>
          <a:prstGeom prst="rect">
            <a:avLst/>
          </a:prstGeom>
          <a:ln>
            <a:noFill/>
          </a:ln>
          <a:effectLst>
            <a:outerShdw blurRad="292100" dist="139700" dir="2700000" algn="tl" rotWithShape="0">
              <a:srgbClr val="333333">
                <a:alpha val="65000"/>
              </a:srgbClr>
            </a:outerShdw>
          </a:effectLst>
        </p:spPr>
      </p:pic>
      <p:sp>
        <p:nvSpPr>
          <p:cNvPr id="5" name="&quot;No&quot; Symbol 4"/>
          <p:cNvSpPr/>
          <p:nvPr/>
        </p:nvSpPr>
        <p:spPr>
          <a:xfrm>
            <a:off x="5410200" y="2209800"/>
            <a:ext cx="3276600" cy="3200400"/>
          </a:xfrm>
          <a:prstGeom prst="noSmoking">
            <a:avLst>
              <a:gd name="adj" fmla="val 1154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18"/>
          <p:cNvSpPr>
            <a:spLocks noGrp="1" noChangeArrowheads="1"/>
          </p:cNvSpPr>
          <p:nvPr>
            <p:ph type="title"/>
          </p:nvPr>
        </p:nvSpPr>
        <p:spPr>
          <a:xfrm>
            <a:off x="914400" y="0"/>
            <a:ext cx="7467600" cy="1143000"/>
          </a:xfrm>
        </p:spPr>
        <p:txBody>
          <a:bodyPr/>
          <a:lstStyle/>
          <a:p>
            <a:pPr eaLnBrk="1" hangingPunct="1"/>
            <a:r>
              <a:rPr lang="en-US" smtClean="0"/>
              <a:t>Safe Medical Devices Act</a:t>
            </a:r>
          </a:p>
        </p:txBody>
      </p:sp>
      <p:sp>
        <p:nvSpPr>
          <p:cNvPr id="24581" name="Rectangle 2051"/>
          <p:cNvSpPr txBox="1">
            <a:spLocks noChangeArrowheads="1"/>
          </p:cNvSpPr>
          <p:nvPr/>
        </p:nvSpPr>
        <p:spPr bwMode="auto">
          <a:xfrm>
            <a:off x="838200" y="1828800"/>
            <a:ext cx="7772400" cy="4114800"/>
          </a:xfrm>
          <a:prstGeom prst="rect">
            <a:avLst/>
          </a:prstGeom>
          <a:noFill/>
          <a:ln w="9525">
            <a:noFill/>
            <a:miter lim="800000"/>
            <a:headEnd/>
            <a:tailEnd/>
          </a:ln>
        </p:spPr>
        <p:txBody>
          <a:bodyPr/>
          <a:lstStyle/>
          <a:p>
            <a:pPr marL="228600" indent="-228600">
              <a:buClr>
                <a:srgbClr val="FFC000"/>
              </a:buClr>
              <a:buFont typeface="Arial" charset="0"/>
              <a:buChar char="•"/>
            </a:pPr>
            <a:r>
              <a:rPr lang="en-US" sz="3200" dirty="0">
                <a:solidFill>
                  <a:prstClr val="black"/>
                </a:solidFill>
                <a:latin typeface="Calibri"/>
              </a:rPr>
              <a:t>If equipment causes death or serious injury to patient an investigation and reporting to FDA is required.</a:t>
            </a:r>
          </a:p>
          <a:p>
            <a:pPr marL="228600" indent="-228600">
              <a:buClr>
                <a:srgbClr val="FFC000"/>
              </a:buClr>
            </a:pPr>
            <a:endParaRPr lang="en-US" sz="3200" dirty="0">
              <a:solidFill>
                <a:prstClr val="black"/>
              </a:solidFill>
              <a:latin typeface="Calibri"/>
            </a:endParaRPr>
          </a:p>
          <a:p>
            <a:pPr marL="228600" indent="-228600">
              <a:buClr>
                <a:srgbClr val="FFC000"/>
              </a:buClr>
              <a:buFont typeface="Arial" charset="0"/>
              <a:buChar char="•"/>
            </a:pPr>
            <a:r>
              <a:rPr lang="en-US" sz="3200" dirty="0">
                <a:solidFill>
                  <a:prstClr val="black"/>
                </a:solidFill>
                <a:latin typeface="Calibri"/>
              </a:rPr>
              <a:t>Call Biomedical Engineering at ext. 46723 even for devices that we don’t usually work on.</a:t>
            </a:r>
          </a:p>
          <a:p>
            <a:pPr marL="228600" indent="-228600"/>
            <a:endParaRPr lang="en-US" sz="3200" dirty="0">
              <a:solidFill>
                <a:prstClr val="black"/>
              </a:solidFill>
            </a:endParaRPr>
          </a:p>
          <a:p>
            <a:pPr marL="228600" indent="-228600">
              <a:buFont typeface="Arial" charset="0"/>
              <a:buChar char="•"/>
            </a:pPr>
            <a:endParaRPr lang="en-US" sz="3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18"/>
          <p:cNvSpPr>
            <a:spLocks noGrp="1" noChangeArrowheads="1"/>
          </p:cNvSpPr>
          <p:nvPr>
            <p:ph type="title"/>
          </p:nvPr>
        </p:nvSpPr>
        <p:spPr>
          <a:xfrm>
            <a:off x="304800" y="0"/>
            <a:ext cx="8534400" cy="1143000"/>
          </a:xfrm>
        </p:spPr>
        <p:txBody>
          <a:bodyPr/>
          <a:lstStyle/>
          <a:p>
            <a:pPr eaLnBrk="1" hangingPunct="1"/>
            <a:r>
              <a:rPr lang="en-US" dirty="0" smtClean="0"/>
              <a:t>Safe Medical Devices Act Reporting</a:t>
            </a:r>
          </a:p>
        </p:txBody>
      </p:sp>
      <p:sp>
        <p:nvSpPr>
          <p:cNvPr id="25605" name="Rectangle 2051"/>
          <p:cNvSpPr txBox="1">
            <a:spLocks noChangeArrowheads="1"/>
          </p:cNvSpPr>
          <p:nvPr/>
        </p:nvSpPr>
        <p:spPr bwMode="auto">
          <a:xfrm>
            <a:off x="457200" y="1447800"/>
            <a:ext cx="7772400" cy="4114800"/>
          </a:xfrm>
          <a:prstGeom prst="rect">
            <a:avLst/>
          </a:prstGeom>
          <a:noFill/>
          <a:ln w="9525">
            <a:noFill/>
            <a:miter lim="800000"/>
            <a:headEnd/>
            <a:tailEnd/>
          </a:ln>
        </p:spPr>
        <p:txBody>
          <a:bodyPr/>
          <a:lstStyle/>
          <a:p>
            <a:pPr marL="228600" indent="-228600">
              <a:spcBef>
                <a:spcPts val="600"/>
              </a:spcBef>
              <a:spcAft>
                <a:spcPts val="600"/>
              </a:spcAft>
              <a:buClr>
                <a:srgbClr val="FFC000"/>
              </a:buClr>
              <a:buFont typeface="Arial" charset="0"/>
              <a:buChar char="•"/>
            </a:pPr>
            <a:r>
              <a:rPr lang="en-US" sz="3200" dirty="0">
                <a:solidFill>
                  <a:prstClr val="black"/>
                </a:solidFill>
                <a:latin typeface="Calibri"/>
              </a:rPr>
              <a:t>Call ASAP and report:</a:t>
            </a:r>
          </a:p>
          <a:p>
            <a:pPr marL="685800" lvl="1" indent="-228600">
              <a:spcBef>
                <a:spcPts val="600"/>
              </a:spcBef>
              <a:spcAft>
                <a:spcPts val="600"/>
              </a:spcAft>
              <a:buClr>
                <a:srgbClr val="FFC000"/>
              </a:buClr>
              <a:buFont typeface="Arial" charset="0"/>
              <a:buChar char="•"/>
            </a:pPr>
            <a:r>
              <a:rPr lang="en-US" sz="3200" dirty="0">
                <a:solidFill>
                  <a:prstClr val="black"/>
                </a:solidFill>
                <a:latin typeface="Calibri"/>
              </a:rPr>
              <a:t>A report must be filed with the FDA within 10 days</a:t>
            </a:r>
          </a:p>
          <a:p>
            <a:pPr marL="685800" lvl="1" indent="-228600">
              <a:spcBef>
                <a:spcPts val="600"/>
              </a:spcBef>
              <a:spcAft>
                <a:spcPts val="600"/>
              </a:spcAft>
              <a:buClr>
                <a:srgbClr val="FFC000"/>
              </a:buClr>
              <a:buFont typeface="Arial" charset="0"/>
              <a:buChar char="•"/>
            </a:pPr>
            <a:r>
              <a:rPr lang="en-US" sz="3200" dirty="0">
                <a:solidFill>
                  <a:prstClr val="black"/>
                </a:solidFill>
                <a:latin typeface="Calibri"/>
              </a:rPr>
              <a:t>Could we have other units affected</a:t>
            </a:r>
          </a:p>
          <a:p>
            <a:pPr marL="685800" lvl="1" indent="-228600">
              <a:spcBef>
                <a:spcPts val="600"/>
              </a:spcBef>
              <a:spcAft>
                <a:spcPts val="600"/>
              </a:spcAft>
              <a:buClr>
                <a:srgbClr val="FFC000"/>
              </a:buClr>
              <a:buFont typeface="Arial" charset="0"/>
              <a:buChar char="•"/>
            </a:pPr>
            <a:r>
              <a:rPr lang="en-US" sz="3200" dirty="0">
                <a:solidFill>
                  <a:prstClr val="black"/>
                </a:solidFill>
                <a:latin typeface="Calibri"/>
              </a:rPr>
              <a:t>Information and disposables are still available</a:t>
            </a:r>
          </a:p>
          <a:p>
            <a:pPr>
              <a:buFont typeface="Arial" charset="0"/>
              <a:buChar char="•"/>
            </a:pPr>
            <a:endParaRPr lang="en-US" sz="3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18"/>
          <p:cNvSpPr>
            <a:spLocks noGrp="1" noChangeArrowheads="1"/>
          </p:cNvSpPr>
          <p:nvPr>
            <p:ph type="title"/>
          </p:nvPr>
        </p:nvSpPr>
        <p:spPr>
          <a:xfrm>
            <a:off x="990600" y="0"/>
            <a:ext cx="7467600" cy="1143000"/>
          </a:xfrm>
        </p:spPr>
        <p:txBody>
          <a:bodyPr/>
          <a:lstStyle/>
          <a:p>
            <a:pPr eaLnBrk="1" hangingPunct="1"/>
            <a:r>
              <a:rPr lang="en-US" dirty="0" smtClean="0"/>
              <a:t>Electric Shocks</a:t>
            </a:r>
          </a:p>
        </p:txBody>
      </p:sp>
      <p:sp>
        <p:nvSpPr>
          <p:cNvPr id="26629" name="Rectangle 2051"/>
          <p:cNvSpPr txBox="1">
            <a:spLocks noChangeArrowheads="1"/>
          </p:cNvSpPr>
          <p:nvPr/>
        </p:nvSpPr>
        <p:spPr bwMode="auto">
          <a:xfrm>
            <a:off x="838200" y="1828800"/>
            <a:ext cx="7772400" cy="4114800"/>
          </a:xfrm>
          <a:prstGeom prst="rect">
            <a:avLst/>
          </a:prstGeom>
          <a:noFill/>
          <a:ln w="9525">
            <a:noFill/>
            <a:miter lim="800000"/>
            <a:headEnd/>
            <a:tailEnd/>
          </a:ln>
        </p:spPr>
        <p:txBody>
          <a:bodyPr/>
          <a:lstStyle/>
          <a:p>
            <a:pPr marL="228600" indent="-228600">
              <a:buClr>
                <a:srgbClr val="FFC000"/>
              </a:buClr>
              <a:buFont typeface="Arial" charset="0"/>
              <a:buChar char="•"/>
            </a:pPr>
            <a:r>
              <a:rPr lang="en-US" sz="3200" dirty="0">
                <a:solidFill>
                  <a:prstClr val="black"/>
                </a:solidFill>
                <a:latin typeface="Calibri"/>
              </a:rPr>
              <a:t>Two classifications of shocks:</a:t>
            </a:r>
          </a:p>
          <a:p>
            <a:pPr lvl="1">
              <a:buClr>
                <a:srgbClr val="FFC000"/>
              </a:buClr>
              <a:buFont typeface="Arial" charset="0"/>
              <a:buChar char="•"/>
            </a:pPr>
            <a:endParaRPr lang="en-US" sz="3200" dirty="0">
              <a:solidFill>
                <a:prstClr val="black"/>
              </a:solidFill>
              <a:latin typeface="Calibri"/>
            </a:endParaRPr>
          </a:p>
          <a:p>
            <a:pPr marL="800100" lvl="1" indent="-342900">
              <a:buClr>
                <a:srgbClr val="FFC000"/>
              </a:buClr>
              <a:buFont typeface="Arial" charset="0"/>
              <a:buChar char="•"/>
            </a:pPr>
            <a:r>
              <a:rPr lang="en-US" sz="3200" dirty="0">
                <a:solidFill>
                  <a:prstClr val="black"/>
                </a:solidFill>
                <a:latin typeface="Calibri"/>
              </a:rPr>
              <a:t>Macro Shocks</a:t>
            </a:r>
          </a:p>
          <a:p>
            <a:pPr marL="800100" lvl="1" indent="-342900">
              <a:buClr>
                <a:srgbClr val="FFC000"/>
              </a:buClr>
              <a:buFont typeface="Arial" pitchFamily="34" charset="0"/>
              <a:buChar char="•"/>
            </a:pPr>
            <a:endParaRPr lang="en-US" sz="3200" dirty="0">
              <a:solidFill>
                <a:prstClr val="black"/>
              </a:solidFill>
              <a:latin typeface="Calibri"/>
            </a:endParaRPr>
          </a:p>
          <a:p>
            <a:pPr marL="800100" lvl="1" indent="-342900">
              <a:buClr>
                <a:srgbClr val="FFC000"/>
              </a:buClr>
              <a:buFont typeface="Arial" charset="0"/>
              <a:buChar char="•"/>
            </a:pPr>
            <a:r>
              <a:rPr lang="en-US" sz="3200" dirty="0">
                <a:solidFill>
                  <a:prstClr val="black"/>
                </a:solidFill>
                <a:latin typeface="Calibri"/>
              </a:rPr>
              <a:t>Micro Shocks</a:t>
            </a:r>
          </a:p>
        </p:txBody>
      </p:sp>
      <p:pic>
        <p:nvPicPr>
          <p:cNvPr id="4" name="Picture 3" descr="2738613139_cb7ff354bd_z.jpg"/>
          <p:cNvPicPr>
            <a:picLocks noChangeAspect="1"/>
          </p:cNvPicPr>
          <p:nvPr>
            <p:custDataLst>
              <p:tags r:id="rId2"/>
            </p:custDataLst>
          </p:nvPr>
        </p:nvPicPr>
        <p:blipFill>
          <a:blip r:embed="rId5" cstate="print"/>
          <a:srcRect l="11375" t="10622" r="11846"/>
          <a:stretch>
            <a:fillRect/>
          </a:stretch>
        </p:blipFill>
        <p:spPr>
          <a:xfrm>
            <a:off x="5181600" y="3124200"/>
            <a:ext cx="2057400" cy="192349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ustDataLst>
      <p:tags r:id="rId1"/>
    </p:custData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18"/>
          <p:cNvSpPr>
            <a:spLocks noGrp="1" noChangeArrowheads="1"/>
          </p:cNvSpPr>
          <p:nvPr>
            <p:ph type="title"/>
          </p:nvPr>
        </p:nvSpPr>
        <p:spPr>
          <a:xfrm>
            <a:off x="762000" y="0"/>
            <a:ext cx="7467600" cy="1143000"/>
          </a:xfrm>
        </p:spPr>
        <p:txBody>
          <a:bodyPr/>
          <a:lstStyle/>
          <a:p>
            <a:pPr eaLnBrk="1" hangingPunct="1"/>
            <a:r>
              <a:rPr lang="en-US" dirty="0" smtClean="0"/>
              <a:t>Macro Shocks</a:t>
            </a:r>
          </a:p>
        </p:txBody>
      </p:sp>
      <p:sp>
        <p:nvSpPr>
          <p:cNvPr id="27653" name="Rectangle 2051"/>
          <p:cNvSpPr txBox="1">
            <a:spLocks noChangeArrowheads="1"/>
          </p:cNvSpPr>
          <p:nvPr/>
        </p:nvSpPr>
        <p:spPr bwMode="auto">
          <a:xfrm>
            <a:off x="457200" y="1524000"/>
            <a:ext cx="7772400" cy="4114800"/>
          </a:xfrm>
          <a:prstGeom prst="rect">
            <a:avLst/>
          </a:prstGeom>
          <a:noFill/>
          <a:ln w="9525">
            <a:noFill/>
            <a:miter lim="800000"/>
            <a:headEnd/>
            <a:tailEnd/>
          </a:ln>
        </p:spPr>
        <p:txBody>
          <a:bodyPr/>
          <a:lstStyle/>
          <a:p>
            <a:pPr marL="228600" indent="-228600">
              <a:spcBef>
                <a:spcPct val="40000"/>
              </a:spcBef>
              <a:buClr>
                <a:srgbClr val="FFC000"/>
              </a:buClr>
              <a:buFont typeface="Arial" charset="0"/>
              <a:buChar char="•"/>
            </a:pPr>
            <a:r>
              <a:rPr lang="en-US" sz="3200" dirty="0">
                <a:solidFill>
                  <a:prstClr val="black"/>
                </a:solidFill>
                <a:latin typeface="Calibri"/>
              </a:rPr>
              <a:t>The shock most people know</a:t>
            </a:r>
          </a:p>
          <a:p>
            <a:pPr marL="228600" indent="-228600">
              <a:spcBef>
                <a:spcPct val="40000"/>
              </a:spcBef>
              <a:buClr>
                <a:srgbClr val="FFC000"/>
              </a:buClr>
              <a:buFont typeface="Arial" charset="0"/>
              <a:buChar char="•"/>
            </a:pPr>
            <a:r>
              <a:rPr lang="en-US" sz="3200" dirty="0">
                <a:solidFill>
                  <a:prstClr val="black"/>
                </a:solidFill>
                <a:latin typeface="Calibri"/>
              </a:rPr>
              <a:t>Mildest form causes tingling</a:t>
            </a:r>
          </a:p>
          <a:p>
            <a:pPr marL="228600" indent="-228600">
              <a:spcBef>
                <a:spcPct val="40000"/>
              </a:spcBef>
              <a:buClr>
                <a:srgbClr val="FFC000"/>
              </a:buClr>
              <a:buFont typeface="Arial" charset="0"/>
              <a:buChar char="•"/>
            </a:pPr>
            <a:r>
              <a:rPr lang="en-US" sz="3200" dirty="0">
                <a:solidFill>
                  <a:prstClr val="black"/>
                </a:solidFill>
                <a:latin typeface="Calibri"/>
              </a:rPr>
              <a:t>Moderate causes muscle contraction - can’t let go </a:t>
            </a:r>
          </a:p>
          <a:p>
            <a:pPr marL="228600" indent="-228600">
              <a:spcBef>
                <a:spcPct val="40000"/>
              </a:spcBef>
              <a:buClr>
                <a:srgbClr val="FFC000"/>
              </a:buClr>
              <a:buFont typeface="Arial" charset="0"/>
              <a:buChar char="•"/>
            </a:pPr>
            <a:r>
              <a:rPr lang="en-US" sz="3200" dirty="0">
                <a:solidFill>
                  <a:prstClr val="black"/>
                </a:solidFill>
                <a:latin typeface="Calibri"/>
              </a:rPr>
              <a:t>Respiration stops and cardiac arrest can happen</a:t>
            </a:r>
          </a:p>
          <a:p>
            <a:pPr marL="228600" indent="-228600">
              <a:spcBef>
                <a:spcPct val="40000"/>
              </a:spcBef>
              <a:buClr>
                <a:srgbClr val="FFC000"/>
              </a:buClr>
              <a:buFont typeface="Arial" charset="0"/>
              <a:buChar char="•"/>
            </a:pPr>
            <a:r>
              <a:rPr lang="en-US" sz="3200" dirty="0">
                <a:solidFill>
                  <a:prstClr val="black"/>
                </a:solidFill>
                <a:latin typeface="Calibri"/>
              </a:rPr>
              <a:t>Severe can produce deep and surface burns</a:t>
            </a:r>
          </a:p>
        </p:txBody>
      </p:sp>
    </p:spTree>
    <p:custDataLst>
      <p:tags r:id="rId1"/>
    </p:custData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18"/>
          <p:cNvSpPr>
            <a:spLocks noGrp="1" noChangeArrowheads="1"/>
          </p:cNvSpPr>
          <p:nvPr>
            <p:ph type="title"/>
          </p:nvPr>
        </p:nvSpPr>
        <p:spPr>
          <a:xfrm>
            <a:off x="228600" y="228600"/>
            <a:ext cx="8610600" cy="914400"/>
          </a:xfrm>
        </p:spPr>
        <p:txBody>
          <a:bodyPr/>
          <a:lstStyle/>
          <a:p>
            <a:pPr eaLnBrk="1" hangingPunct="1"/>
            <a:r>
              <a:rPr lang="en-US" sz="3400" dirty="0" smtClean="0"/>
              <a:t>How to safely rescue a MACRO SHOCK VICTIM</a:t>
            </a:r>
          </a:p>
        </p:txBody>
      </p:sp>
      <p:sp>
        <p:nvSpPr>
          <p:cNvPr id="28677" name="Rectangle 2051"/>
          <p:cNvSpPr txBox="1">
            <a:spLocks noChangeArrowheads="1"/>
          </p:cNvSpPr>
          <p:nvPr/>
        </p:nvSpPr>
        <p:spPr bwMode="auto">
          <a:xfrm>
            <a:off x="457200" y="1447800"/>
            <a:ext cx="8077200" cy="4419600"/>
          </a:xfrm>
          <a:prstGeom prst="rect">
            <a:avLst/>
          </a:prstGeom>
          <a:noFill/>
          <a:ln w="9525">
            <a:noFill/>
            <a:miter lim="800000"/>
            <a:headEnd/>
            <a:tailEnd/>
          </a:ln>
        </p:spPr>
        <p:txBody>
          <a:bodyPr/>
          <a:lstStyle/>
          <a:p>
            <a:pPr marL="228600" indent="-228600">
              <a:spcBef>
                <a:spcPct val="20000"/>
              </a:spcBef>
              <a:buClr>
                <a:srgbClr val="FFC000"/>
              </a:buClr>
              <a:buFont typeface="Arial" charset="0"/>
              <a:buChar char="•"/>
            </a:pPr>
            <a:r>
              <a:rPr lang="en-US" sz="3200" dirty="0">
                <a:solidFill>
                  <a:prstClr val="black"/>
                </a:solidFill>
                <a:latin typeface="Calibri"/>
              </a:rPr>
              <a:t>Get help – call ext. 46020 for STAT (within the hospital), dial 911 (outside the hospital)</a:t>
            </a:r>
          </a:p>
          <a:p>
            <a:pPr marL="228600" indent="-228600">
              <a:spcBef>
                <a:spcPct val="20000"/>
              </a:spcBef>
              <a:buClr>
                <a:srgbClr val="FFC000"/>
              </a:buClr>
              <a:buFont typeface="Arial" charset="0"/>
              <a:buChar char="•"/>
            </a:pPr>
            <a:r>
              <a:rPr lang="en-US" sz="3200" dirty="0">
                <a:solidFill>
                  <a:prstClr val="black"/>
                </a:solidFill>
                <a:latin typeface="Calibri"/>
              </a:rPr>
              <a:t>Unplug the device or turn power off </a:t>
            </a:r>
          </a:p>
          <a:p>
            <a:pPr marL="228600" indent="-228600">
              <a:spcBef>
                <a:spcPct val="20000"/>
              </a:spcBef>
              <a:buClr>
                <a:srgbClr val="FFC000"/>
              </a:buClr>
              <a:buFont typeface="Arial" charset="0"/>
              <a:buChar char="•"/>
            </a:pPr>
            <a:r>
              <a:rPr lang="en-US" sz="3200" dirty="0">
                <a:solidFill>
                  <a:prstClr val="black"/>
                </a:solidFill>
                <a:latin typeface="Calibri"/>
              </a:rPr>
              <a:t>If you can not unplug the device use an insulator to protect yourself and separate victim and device</a:t>
            </a:r>
          </a:p>
          <a:p>
            <a:pPr marL="685800" lvl="1" indent="-228600">
              <a:spcBef>
                <a:spcPct val="20000"/>
              </a:spcBef>
              <a:buClr>
                <a:srgbClr val="FFC000"/>
              </a:buClr>
              <a:buFont typeface="Arial" charset="0"/>
              <a:buChar char="•"/>
            </a:pPr>
            <a:r>
              <a:rPr lang="en-US" sz="3200" dirty="0">
                <a:solidFill>
                  <a:prstClr val="black"/>
                </a:solidFill>
                <a:latin typeface="Calibri"/>
              </a:rPr>
              <a:t>Dry blanket or towel, dry wooden broomstick, rubber object </a:t>
            </a:r>
          </a:p>
          <a:p>
            <a:pPr marL="685800" lvl="1" indent="-228600"/>
            <a:endParaRPr lang="en-US" sz="3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18"/>
          <p:cNvSpPr>
            <a:spLocks noGrp="1" noChangeArrowheads="1"/>
          </p:cNvSpPr>
          <p:nvPr>
            <p:ph type="title"/>
          </p:nvPr>
        </p:nvSpPr>
        <p:spPr>
          <a:xfrm>
            <a:off x="990600" y="0"/>
            <a:ext cx="7467600" cy="1143000"/>
          </a:xfrm>
        </p:spPr>
        <p:txBody>
          <a:bodyPr/>
          <a:lstStyle/>
          <a:p>
            <a:pPr eaLnBrk="1" hangingPunct="1"/>
            <a:r>
              <a:rPr lang="en-US" dirty="0" smtClean="0"/>
              <a:t>Micro Shocks</a:t>
            </a:r>
          </a:p>
        </p:txBody>
      </p:sp>
      <p:sp>
        <p:nvSpPr>
          <p:cNvPr id="29701" name="Rectangle 2051"/>
          <p:cNvSpPr txBox="1">
            <a:spLocks noChangeArrowheads="1"/>
          </p:cNvSpPr>
          <p:nvPr/>
        </p:nvSpPr>
        <p:spPr bwMode="auto">
          <a:xfrm>
            <a:off x="533400" y="1371600"/>
            <a:ext cx="7772400" cy="4876800"/>
          </a:xfrm>
          <a:prstGeom prst="rect">
            <a:avLst/>
          </a:prstGeom>
          <a:noFill/>
          <a:ln w="9525">
            <a:noFill/>
            <a:miter lim="800000"/>
            <a:headEnd/>
            <a:tailEnd/>
          </a:ln>
        </p:spPr>
        <p:txBody>
          <a:bodyPr/>
          <a:lstStyle/>
          <a:p>
            <a:pPr marL="228600" indent="-228600">
              <a:spcBef>
                <a:spcPct val="40000"/>
              </a:spcBef>
              <a:buClr>
                <a:srgbClr val="FFC000"/>
              </a:buClr>
              <a:buFont typeface="Arial" charset="0"/>
              <a:buChar char="•"/>
            </a:pPr>
            <a:r>
              <a:rPr lang="en-US" sz="3200" dirty="0">
                <a:solidFill>
                  <a:prstClr val="black"/>
                </a:solidFill>
                <a:latin typeface="Calibri"/>
              </a:rPr>
              <a:t>Caused by very small currents near the heart</a:t>
            </a:r>
          </a:p>
          <a:p>
            <a:pPr marL="228600" indent="-228600">
              <a:spcBef>
                <a:spcPct val="40000"/>
              </a:spcBef>
              <a:buClr>
                <a:srgbClr val="FFC000"/>
              </a:buClr>
              <a:buFont typeface="Arial" charset="0"/>
              <a:buChar char="•"/>
            </a:pPr>
            <a:r>
              <a:rPr lang="en-US" sz="3200" dirty="0">
                <a:solidFill>
                  <a:prstClr val="black"/>
                </a:solidFill>
                <a:latin typeface="Calibri"/>
              </a:rPr>
              <a:t>Patients with catheters are at risk</a:t>
            </a:r>
          </a:p>
          <a:p>
            <a:pPr marL="228600" indent="-228600">
              <a:spcBef>
                <a:spcPct val="40000"/>
              </a:spcBef>
              <a:buClr>
                <a:srgbClr val="FFC000"/>
              </a:buClr>
              <a:buFont typeface="Arial" charset="0"/>
              <a:buChar char="•"/>
            </a:pPr>
            <a:r>
              <a:rPr lang="en-US" sz="3200" dirty="0">
                <a:solidFill>
                  <a:prstClr val="black"/>
                </a:solidFill>
                <a:latin typeface="Calibri"/>
              </a:rPr>
              <a:t>Can cause cardiac fibrillation</a:t>
            </a:r>
          </a:p>
          <a:p>
            <a:pPr marL="228600" indent="-228600">
              <a:spcBef>
                <a:spcPct val="40000"/>
              </a:spcBef>
              <a:buClr>
                <a:srgbClr val="FFC000"/>
              </a:buClr>
              <a:buFont typeface="Arial" charset="0"/>
              <a:buChar char="•"/>
            </a:pPr>
            <a:r>
              <a:rPr lang="en-US" sz="3200" dirty="0">
                <a:solidFill>
                  <a:prstClr val="black"/>
                </a:solidFill>
                <a:latin typeface="Calibri"/>
              </a:rPr>
              <a:t>No warning – shock level is too small for a person to feel</a:t>
            </a:r>
          </a:p>
          <a:p>
            <a:pPr marL="228600" indent="-228600">
              <a:spcBef>
                <a:spcPct val="40000"/>
              </a:spcBef>
              <a:buClr>
                <a:srgbClr val="FFC000"/>
              </a:buClr>
              <a:buFont typeface="Arial" charset="0"/>
              <a:buChar char="•"/>
            </a:pPr>
            <a:r>
              <a:rPr lang="en-US" sz="3200" dirty="0">
                <a:solidFill>
                  <a:prstClr val="black"/>
                </a:solidFill>
                <a:latin typeface="Calibri"/>
              </a:rPr>
              <a:t>To keep patients </a:t>
            </a:r>
            <a:r>
              <a:rPr lang="en-US" sz="3200" dirty="0" smtClean="0">
                <a:solidFill>
                  <a:prstClr val="black"/>
                </a:solidFill>
                <a:latin typeface="Calibri"/>
              </a:rPr>
              <a:t>safe, </a:t>
            </a:r>
            <a:r>
              <a:rPr lang="en-US" sz="3200" dirty="0">
                <a:solidFill>
                  <a:prstClr val="black"/>
                </a:solidFill>
                <a:latin typeface="Calibri"/>
              </a:rPr>
              <a:t>ALL of the safety grounds must be in good </a:t>
            </a:r>
            <a:r>
              <a:rPr lang="en-US" sz="3200" dirty="0" smtClean="0">
                <a:solidFill>
                  <a:prstClr val="black"/>
                </a:solidFill>
                <a:latin typeface="Calibri"/>
              </a:rPr>
              <a:t>condition</a:t>
            </a:r>
            <a:endParaRPr lang="en-US" sz="3200" dirty="0">
              <a:solidFill>
                <a:prstClr val="black"/>
              </a:solidFill>
              <a:latin typeface="Calibri"/>
            </a:endParaRP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Do I Park?</a:t>
            </a:r>
            <a:endParaRPr lang="en-US" dirty="0"/>
          </a:p>
        </p:txBody>
      </p:sp>
      <p:sp>
        <p:nvSpPr>
          <p:cNvPr id="3" name="Content Placeholder 2"/>
          <p:cNvSpPr>
            <a:spLocks noGrp="1"/>
          </p:cNvSpPr>
          <p:nvPr>
            <p:ph sz="half" idx="1"/>
          </p:nvPr>
        </p:nvSpPr>
        <p:spPr>
          <a:xfrm>
            <a:off x="301752" y="1066800"/>
            <a:ext cx="4160520" cy="5791200"/>
          </a:xfrm>
        </p:spPr>
        <p:txBody>
          <a:bodyPr>
            <a:normAutofit fontScale="47500" lnSpcReduction="20000"/>
          </a:bodyPr>
          <a:lstStyle/>
          <a:p>
            <a:r>
              <a:rPr lang="en-US" sz="4000" i="1" dirty="0" smtClean="0"/>
              <a:t>Please click on the map located to the right for a detailed view.</a:t>
            </a:r>
          </a:p>
          <a:p>
            <a:r>
              <a:rPr lang="en-US" sz="4000" i="1" dirty="0" smtClean="0"/>
              <a:t>All students are to park in the lower half of the Employee Parking "A" Lot</a:t>
            </a:r>
            <a:endParaRPr lang="en-US" sz="4000" dirty="0" smtClean="0"/>
          </a:p>
          <a:p>
            <a:r>
              <a:rPr lang="en-US" sz="4000" dirty="0" smtClean="0"/>
              <a:t>The "A" parking lot can be accessed by one of two gates on</a:t>
            </a:r>
            <a:br>
              <a:rPr lang="en-US" sz="4000" dirty="0" smtClean="0"/>
            </a:br>
            <a:r>
              <a:rPr lang="en-US" sz="4000" dirty="0" smtClean="0"/>
              <a:t>Wabash Avenue. The upper and lower gates will be open between</a:t>
            </a:r>
            <a:br>
              <a:rPr lang="en-US" sz="4000" dirty="0" smtClean="0"/>
            </a:br>
            <a:r>
              <a:rPr lang="en-US" sz="4000" dirty="0" smtClean="0"/>
              <a:t>the approximate hours of 6:15 — 9:00 a.m.</a:t>
            </a:r>
          </a:p>
          <a:p>
            <a:r>
              <a:rPr lang="en-US" sz="4000" dirty="0" smtClean="0"/>
              <a:t>No entrance key card will be required for entrance or exit.</a:t>
            </a:r>
          </a:p>
          <a:p>
            <a:r>
              <a:rPr lang="en-US" sz="4000" dirty="0" smtClean="0"/>
              <a:t>Parking is free of charge.</a:t>
            </a:r>
          </a:p>
          <a:p>
            <a:r>
              <a:rPr lang="en-US" sz="4000" dirty="0" smtClean="0"/>
              <a:t>Please know that Security Personnel monitor employee and student parking.</a:t>
            </a:r>
          </a:p>
          <a:p>
            <a:r>
              <a:rPr lang="en-US" sz="4000" dirty="0" smtClean="0"/>
              <a:t>All other parking lots and decks are reserved.</a:t>
            </a:r>
          </a:p>
          <a:p>
            <a:r>
              <a:rPr lang="en-US" sz="4000" dirty="0" smtClean="0"/>
              <a:t>Please contact your Instructor or Security at ext. 4-6681 if you have additional questions about parking.</a:t>
            </a:r>
          </a:p>
          <a:p>
            <a:endParaRPr lang="en-US" dirty="0"/>
          </a:p>
        </p:txBody>
      </p:sp>
      <p:graphicFrame>
        <p:nvGraphicFramePr>
          <p:cNvPr id="524290" name="Object 2"/>
          <p:cNvGraphicFramePr>
            <a:graphicFrameLocks noChangeAspect="1"/>
          </p:cNvGraphicFramePr>
          <p:nvPr>
            <p:ph sz="half" idx="2"/>
          </p:nvPr>
        </p:nvGraphicFramePr>
        <p:xfrm>
          <a:off x="4891628" y="1600200"/>
          <a:ext cx="3673981" cy="4754563"/>
        </p:xfrm>
        <a:graphic>
          <a:graphicData uri="http://schemas.openxmlformats.org/presentationml/2006/ole">
            <p:oleObj spid="_x0000_s524290" name="Acrobat Document" r:id="rId3" imgW="5829300" imgH="7543800" progId="AcroExch.Document.7">
              <p:embed/>
            </p:oleObj>
          </a:graphicData>
        </a:graphic>
      </p:graphicFrame>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18"/>
          <p:cNvSpPr>
            <a:spLocks noGrp="1" noChangeArrowheads="1"/>
          </p:cNvSpPr>
          <p:nvPr>
            <p:ph type="title"/>
          </p:nvPr>
        </p:nvSpPr>
        <p:spPr>
          <a:xfrm>
            <a:off x="914400" y="0"/>
            <a:ext cx="7467600" cy="1143000"/>
          </a:xfrm>
        </p:spPr>
        <p:txBody>
          <a:bodyPr/>
          <a:lstStyle/>
          <a:p>
            <a:pPr eaLnBrk="1" hangingPunct="1"/>
            <a:r>
              <a:rPr lang="en-US" dirty="0" smtClean="0">
                <a:solidFill>
                  <a:srgbClr val="FF0000"/>
                </a:solidFill>
                <a:effectLst>
                  <a:outerShdw blurRad="38100" dist="38100" dir="2700000" algn="tl">
                    <a:srgbClr val="000000">
                      <a:alpha val="43137"/>
                    </a:srgbClr>
                  </a:outerShdw>
                </a:effectLst>
              </a:rPr>
              <a:t>Red Outlets</a:t>
            </a:r>
          </a:p>
        </p:txBody>
      </p:sp>
      <p:sp>
        <p:nvSpPr>
          <p:cNvPr id="30725" name="Rectangle 2051"/>
          <p:cNvSpPr txBox="1">
            <a:spLocks noChangeArrowheads="1"/>
          </p:cNvSpPr>
          <p:nvPr/>
        </p:nvSpPr>
        <p:spPr bwMode="auto">
          <a:xfrm>
            <a:off x="457200" y="1524000"/>
            <a:ext cx="6324600" cy="3200400"/>
          </a:xfrm>
          <a:prstGeom prst="rect">
            <a:avLst/>
          </a:prstGeom>
          <a:noFill/>
          <a:ln w="9525">
            <a:noFill/>
            <a:miter lim="800000"/>
            <a:headEnd/>
            <a:tailEnd/>
          </a:ln>
        </p:spPr>
        <p:txBody>
          <a:bodyPr/>
          <a:lstStyle/>
          <a:p>
            <a:pPr marL="228600" indent="-228600">
              <a:spcBef>
                <a:spcPct val="40000"/>
              </a:spcBef>
              <a:buClr>
                <a:srgbClr val="FFC000"/>
              </a:buClr>
              <a:buFont typeface="Arial" charset="0"/>
              <a:buChar char="•"/>
            </a:pPr>
            <a:r>
              <a:rPr lang="en-US" sz="3200" dirty="0">
                <a:solidFill>
                  <a:prstClr val="black"/>
                </a:solidFill>
                <a:latin typeface="Calibri"/>
              </a:rPr>
              <a:t>Emergency power outlets used for life support equipment </a:t>
            </a:r>
            <a:r>
              <a:rPr lang="en-US" sz="3200" dirty="0">
                <a:solidFill>
                  <a:srgbClr val="FF0000"/>
                </a:solidFill>
                <a:latin typeface="Calibri"/>
              </a:rPr>
              <a:t>only</a:t>
            </a:r>
          </a:p>
          <a:p>
            <a:pPr marL="228600" indent="-228600">
              <a:spcBef>
                <a:spcPct val="40000"/>
              </a:spcBef>
              <a:buClr>
                <a:srgbClr val="FFC000"/>
              </a:buClr>
              <a:buFont typeface="Arial" charset="0"/>
              <a:buChar char="•"/>
            </a:pPr>
            <a:r>
              <a:rPr lang="en-US" sz="3200" dirty="0">
                <a:solidFill>
                  <a:prstClr val="black"/>
                </a:solidFill>
                <a:latin typeface="Calibri"/>
              </a:rPr>
              <a:t>Connected to Emergency generators</a:t>
            </a:r>
          </a:p>
          <a:p>
            <a:pPr marL="228600" indent="-228600">
              <a:spcBef>
                <a:spcPct val="40000"/>
              </a:spcBef>
              <a:buClr>
                <a:srgbClr val="FFC000"/>
              </a:buClr>
              <a:buFont typeface="Arial" charset="0"/>
              <a:buChar char="•"/>
            </a:pPr>
            <a:r>
              <a:rPr lang="en-US" sz="3200" dirty="0">
                <a:solidFill>
                  <a:prstClr val="black"/>
                </a:solidFill>
                <a:latin typeface="Calibri"/>
              </a:rPr>
              <a:t>Limited amount of power </a:t>
            </a:r>
            <a:r>
              <a:rPr lang="en-US" sz="3200" dirty="0" smtClean="0">
                <a:solidFill>
                  <a:prstClr val="black"/>
                </a:solidFill>
                <a:latin typeface="Calibri"/>
              </a:rPr>
              <a:t>available</a:t>
            </a:r>
          </a:p>
        </p:txBody>
      </p:sp>
      <p:pic>
        <p:nvPicPr>
          <p:cNvPr id="4" name="Picture 3" descr="red_hospitalgrade_20a_gfci_outlets.jpg"/>
          <p:cNvPicPr>
            <a:picLocks noChangeAspect="1"/>
          </p:cNvPicPr>
          <p:nvPr>
            <p:custDataLst>
              <p:tags r:id="rId2"/>
            </p:custDataLst>
          </p:nvPr>
        </p:nvPicPr>
        <p:blipFill>
          <a:blip r:embed="rId5" cstate="print"/>
          <a:srcRect l="14815" r="14815"/>
          <a:stretch>
            <a:fillRect/>
          </a:stretch>
        </p:blipFill>
        <p:spPr>
          <a:xfrm>
            <a:off x="6858000" y="1828800"/>
            <a:ext cx="1662289" cy="2362200"/>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1219200" y="4953000"/>
            <a:ext cx="6781800" cy="1077218"/>
          </a:xfrm>
          <a:prstGeom prst="rect">
            <a:avLst/>
          </a:prstGeom>
        </p:spPr>
        <p:txBody>
          <a:bodyPr wrap="square">
            <a:spAutoFit/>
          </a:bodyPr>
          <a:lstStyle/>
          <a:p>
            <a:pPr marL="228600" indent="-228600" algn="ctr">
              <a:spcBef>
                <a:spcPct val="40000"/>
              </a:spcBef>
              <a:buFont typeface="Arial" charset="0"/>
              <a:buNone/>
            </a:pPr>
            <a:r>
              <a:rPr lang="en-US" sz="3200" b="1" dirty="0" smtClean="0">
                <a:solidFill>
                  <a:prstClr val="black"/>
                </a:solidFill>
                <a:latin typeface="Calibri"/>
              </a:rPr>
              <a:t>DO NOT</a:t>
            </a:r>
            <a:r>
              <a:rPr lang="en-US" sz="3200" dirty="0" smtClean="0">
                <a:solidFill>
                  <a:prstClr val="black"/>
                </a:solidFill>
                <a:latin typeface="Calibri"/>
              </a:rPr>
              <a:t> plug coffee pots, scales, or other items into these outlets!</a:t>
            </a:r>
            <a:endParaRPr lang="en-US" sz="3200" dirty="0">
              <a:solidFill>
                <a:prstClr val="black"/>
              </a:solidFill>
              <a:latin typeface="Calibri"/>
            </a:endParaRPr>
          </a:p>
        </p:txBody>
      </p:sp>
    </p:spTree>
    <p:custDataLst>
      <p:tags r:id="rId1"/>
    </p:custData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1027"/>
          <p:cNvSpPr>
            <a:spLocks noGrp="1" noChangeArrowheads="1"/>
          </p:cNvSpPr>
          <p:nvPr>
            <p:ph type="subTitle" idx="1"/>
          </p:nvPr>
        </p:nvSpPr>
        <p:spPr>
          <a:xfrm>
            <a:off x="685800" y="2209800"/>
            <a:ext cx="7848600" cy="2362200"/>
          </a:xfrm>
        </p:spPr>
        <p:txBody>
          <a:bodyPr/>
          <a:lstStyle/>
          <a:p>
            <a:pPr eaLnBrk="1" hangingPunct="1">
              <a:lnSpc>
                <a:spcPct val="80000"/>
              </a:lnSpc>
            </a:pPr>
            <a:r>
              <a:rPr lang="en-US" b="1" smtClean="0">
                <a:solidFill>
                  <a:srgbClr val="FFFFFF"/>
                </a:solidFill>
              </a:rPr>
              <a:t>INFECTION PREVENTION and CONTROL ISSUES</a:t>
            </a:r>
          </a:p>
          <a:p>
            <a:pPr eaLnBrk="1" hangingPunct="1">
              <a:lnSpc>
                <a:spcPct val="80000"/>
              </a:lnSpc>
            </a:pPr>
            <a:endParaRPr lang="en-US" sz="1400" b="1" smtClean="0">
              <a:solidFill>
                <a:schemeClr val="tx2"/>
              </a:solidFill>
            </a:endParaRPr>
          </a:p>
          <a:p>
            <a:pPr eaLnBrk="1" hangingPunct="1">
              <a:lnSpc>
                <a:spcPct val="80000"/>
              </a:lnSpc>
            </a:pPr>
            <a:endParaRPr lang="en-US" sz="1800" b="1" smtClean="0">
              <a:solidFill>
                <a:schemeClr val="tx2"/>
              </a:solidFill>
            </a:endParaRPr>
          </a:p>
          <a:p>
            <a:pPr eaLnBrk="1" hangingPunct="1">
              <a:lnSpc>
                <a:spcPct val="80000"/>
              </a:lnSpc>
            </a:pPr>
            <a:endParaRPr lang="en-US" sz="1800" b="1" smtClean="0">
              <a:solidFill>
                <a:schemeClr val="tx2"/>
              </a:solidFill>
            </a:endParaRPr>
          </a:p>
        </p:txBody>
      </p:sp>
      <p:sp>
        <p:nvSpPr>
          <p:cNvPr id="26630" name="TextBox 7"/>
          <p:cNvSpPr txBox="1">
            <a:spLocks noChangeArrowheads="1"/>
          </p:cNvSpPr>
          <p:nvPr/>
        </p:nvSpPr>
        <p:spPr bwMode="auto">
          <a:xfrm>
            <a:off x="3200400" y="5257800"/>
            <a:ext cx="5943600" cy="879475"/>
          </a:xfrm>
          <a:prstGeom prst="rect">
            <a:avLst/>
          </a:prstGeom>
          <a:noFill/>
          <a:ln w="9525">
            <a:noFill/>
            <a:miter lim="800000"/>
            <a:headEnd/>
            <a:tailEnd/>
          </a:ln>
        </p:spPr>
        <p:txBody>
          <a:bodyPr>
            <a:spAutoFit/>
          </a:bodyPr>
          <a:lstStyle/>
          <a:p>
            <a:pPr>
              <a:lnSpc>
                <a:spcPct val="80000"/>
              </a:lnSpc>
              <a:buFont typeface="Arial" charset="0"/>
              <a:buChar char="•"/>
            </a:pPr>
            <a:r>
              <a:rPr lang="en-US" sz="1600" b="1">
                <a:solidFill>
                  <a:schemeClr val="bg1"/>
                </a:solidFill>
                <a:latin typeface="Calibri" pitchFamily="34" charset="0"/>
              </a:rPr>
              <a:t> Standard Precautions </a:t>
            </a:r>
          </a:p>
          <a:p>
            <a:pPr>
              <a:lnSpc>
                <a:spcPct val="80000"/>
              </a:lnSpc>
              <a:buFont typeface="Arial" charset="0"/>
              <a:buChar char="•"/>
            </a:pPr>
            <a:r>
              <a:rPr lang="en-US" sz="1600" b="1">
                <a:solidFill>
                  <a:schemeClr val="bg1"/>
                </a:solidFill>
                <a:latin typeface="Calibri" pitchFamily="34" charset="0"/>
              </a:rPr>
              <a:t> Transmission Based Precautions: Resistant Organisms</a:t>
            </a:r>
          </a:p>
          <a:p>
            <a:pPr>
              <a:lnSpc>
                <a:spcPct val="80000"/>
              </a:lnSpc>
              <a:buFont typeface="Arial" charset="0"/>
              <a:buChar char="•"/>
            </a:pPr>
            <a:r>
              <a:rPr lang="en-US" sz="1600" b="1">
                <a:solidFill>
                  <a:schemeClr val="bg1"/>
                </a:solidFill>
                <a:latin typeface="Calibri" pitchFamily="34" charset="0"/>
              </a:rPr>
              <a:t> Tuberculosis</a:t>
            </a:r>
          </a:p>
          <a:p>
            <a:pPr>
              <a:lnSpc>
                <a:spcPct val="80000"/>
              </a:lnSpc>
              <a:buFont typeface="Arial" charset="0"/>
              <a:buChar char="•"/>
            </a:pPr>
            <a:r>
              <a:rPr lang="en-US" sz="1600" b="1">
                <a:solidFill>
                  <a:schemeClr val="bg1"/>
                </a:solidFill>
                <a:latin typeface="Calibri" pitchFamily="34" charset="0"/>
              </a:rPr>
              <a:t> Blood borne Standard Pathogens</a:t>
            </a:r>
          </a:p>
        </p:txBody>
      </p:sp>
    </p:spTree>
    <p:custDataLst>
      <p:tags r:id="rId1"/>
    </p:custData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1026"/>
          <p:cNvSpPr>
            <a:spLocks noGrp="1" noChangeArrowheads="1"/>
          </p:cNvSpPr>
          <p:nvPr>
            <p:ph type="title"/>
          </p:nvPr>
        </p:nvSpPr>
        <p:spPr>
          <a:xfrm>
            <a:off x="762000" y="0"/>
            <a:ext cx="7924800" cy="1143000"/>
          </a:xfrm>
        </p:spPr>
        <p:txBody>
          <a:bodyPr lIns="90488" tIns="44450" rIns="90488" bIns="44450"/>
          <a:lstStyle/>
          <a:p>
            <a:pPr eaLnBrk="1" hangingPunct="1"/>
            <a:r>
              <a:rPr lang="en-US" sz="3200" b="1" dirty="0" smtClean="0"/>
              <a:t>First Line of Prevention &amp; Control </a:t>
            </a:r>
            <a:br>
              <a:rPr lang="en-US" sz="3200" b="1" dirty="0" smtClean="0"/>
            </a:br>
            <a:r>
              <a:rPr lang="en-US" sz="3200" b="1" dirty="0" smtClean="0"/>
              <a:t>Standard Precautions</a:t>
            </a:r>
          </a:p>
        </p:txBody>
      </p:sp>
      <p:sp>
        <p:nvSpPr>
          <p:cNvPr id="1028" name="Rectangle 1032"/>
          <p:cNvSpPr>
            <a:spLocks noGrp="1" noChangeArrowheads="1"/>
          </p:cNvSpPr>
          <p:nvPr>
            <p:ph idx="1"/>
          </p:nvPr>
        </p:nvSpPr>
        <p:spPr/>
        <p:txBody>
          <a:bodyPr/>
          <a:lstStyle/>
          <a:p>
            <a:pPr eaLnBrk="1" hangingPunct="1">
              <a:lnSpc>
                <a:spcPct val="90000"/>
              </a:lnSpc>
              <a:buClr>
                <a:schemeClr val="tx1"/>
              </a:buClr>
              <a:buSzTx/>
              <a:buFontTx/>
              <a:buChar char="•"/>
            </a:pPr>
            <a:r>
              <a:rPr lang="en-US" dirty="0" smtClean="0"/>
              <a:t>Applied to </a:t>
            </a:r>
            <a:r>
              <a:rPr lang="en-US" u="sng" dirty="0" smtClean="0"/>
              <a:t>all</a:t>
            </a:r>
            <a:r>
              <a:rPr lang="en-US" dirty="0" smtClean="0"/>
              <a:t> patients </a:t>
            </a:r>
            <a:r>
              <a:rPr lang="en-US" u="sng" dirty="0" smtClean="0"/>
              <a:t>all</a:t>
            </a:r>
            <a:r>
              <a:rPr lang="en-US" dirty="0" smtClean="0"/>
              <a:t> of the time</a:t>
            </a:r>
          </a:p>
          <a:p>
            <a:pPr eaLnBrk="1" hangingPunct="1">
              <a:lnSpc>
                <a:spcPct val="90000"/>
              </a:lnSpc>
              <a:buClr>
                <a:schemeClr val="tx1"/>
              </a:buClr>
              <a:buSzTx/>
              <a:buFontTx/>
              <a:buChar char="•"/>
            </a:pPr>
            <a:r>
              <a:rPr lang="en-US" dirty="0" smtClean="0"/>
              <a:t>Begins with good personal hygiene</a:t>
            </a:r>
          </a:p>
          <a:p>
            <a:pPr eaLnBrk="1" hangingPunct="1">
              <a:lnSpc>
                <a:spcPct val="90000"/>
              </a:lnSpc>
              <a:buClr>
                <a:schemeClr val="tx1"/>
              </a:buClr>
              <a:buSzTx/>
              <a:buFontTx/>
              <a:buChar char="•"/>
            </a:pPr>
            <a:r>
              <a:rPr lang="en-US" dirty="0" smtClean="0"/>
              <a:t>Includes:</a:t>
            </a:r>
            <a:r>
              <a:rPr lang="en-US" dirty="0" smtClean="0">
                <a:solidFill>
                  <a:srgbClr val="7F787F"/>
                </a:solidFill>
              </a:rPr>
              <a:t>	</a:t>
            </a:r>
            <a:endParaRPr lang="en-US" dirty="0" smtClean="0"/>
          </a:p>
          <a:p>
            <a:pPr lvl="1" eaLnBrk="1" hangingPunct="1">
              <a:lnSpc>
                <a:spcPct val="90000"/>
              </a:lnSpc>
              <a:buSzTx/>
              <a:buFontTx/>
              <a:buChar char="•"/>
            </a:pPr>
            <a:r>
              <a:rPr lang="en-US" dirty="0" smtClean="0"/>
              <a:t>Hand Hygiene</a:t>
            </a:r>
          </a:p>
          <a:p>
            <a:pPr lvl="1" eaLnBrk="1" hangingPunct="1">
              <a:lnSpc>
                <a:spcPct val="90000"/>
              </a:lnSpc>
              <a:buSzTx/>
              <a:buFontTx/>
              <a:buChar char="•"/>
            </a:pPr>
            <a:r>
              <a:rPr lang="en-US" dirty="0" smtClean="0"/>
              <a:t>Personal Protective Equipment (PPE)</a:t>
            </a:r>
          </a:p>
          <a:p>
            <a:pPr lvl="1" eaLnBrk="1" hangingPunct="1">
              <a:lnSpc>
                <a:spcPct val="90000"/>
              </a:lnSpc>
              <a:buSzTx/>
              <a:buFontTx/>
              <a:buChar char="•"/>
            </a:pPr>
            <a:r>
              <a:rPr lang="en-US" dirty="0" smtClean="0"/>
              <a:t>Safe Injection Practices</a:t>
            </a:r>
          </a:p>
          <a:p>
            <a:pPr lvl="1" eaLnBrk="1" hangingPunct="1">
              <a:lnSpc>
                <a:spcPct val="90000"/>
              </a:lnSpc>
              <a:buSzTx/>
              <a:buFontTx/>
              <a:buChar char="•"/>
            </a:pPr>
            <a:r>
              <a:rPr lang="en-US" dirty="0" smtClean="0"/>
              <a:t>Infectious Waste Disposal</a:t>
            </a:r>
          </a:p>
          <a:p>
            <a:pPr lvl="1" eaLnBrk="1" hangingPunct="1">
              <a:lnSpc>
                <a:spcPct val="90000"/>
              </a:lnSpc>
              <a:buSzTx/>
              <a:buFontTx/>
              <a:buChar char="•"/>
            </a:pPr>
            <a:r>
              <a:rPr lang="en-US" dirty="0" smtClean="0"/>
              <a:t>Linen handling</a:t>
            </a:r>
          </a:p>
          <a:p>
            <a:pPr lvl="1" eaLnBrk="1" hangingPunct="1">
              <a:lnSpc>
                <a:spcPct val="90000"/>
              </a:lnSpc>
              <a:buSzTx/>
              <a:buFontTx/>
              <a:buChar char="•"/>
            </a:pPr>
            <a:r>
              <a:rPr lang="en-US" dirty="0" smtClean="0"/>
              <a:t>Respiratory Etiquette</a:t>
            </a:r>
          </a:p>
        </p:txBody>
      </p:sp>
      <p:pic>
        <p:nvPicPr>
          <p:cNvPr id="8" name="Picture 7" descr="safety first sign.jpg"/>
          <p:cNvPicPr>
            <a:picLocks noChangeAspect="1"/>
          </p:cNvPicPr>
          <p:nvPr>
            <p:custDataLst>
              <p:tags r:id="rId2"/>
            </p:custDataLst>
          </p:nvPr>
        </p:nvPicPr>
        <p:blipFill>
          <a:blip r:embed="rId5" cstate="print"/>
          <a:stretch>
            <a:fillRect/>
          </a:stretch>
        </p:blipFill>
        <p:spPr>
          <a:xfrm>
            <a:off x="5791200" y="2819400"/>
            <a:ext cx="3152775" cy="2173402"/>
          </a:xfrm>
          <a:prstGeom prst="rect">
            <a:avLst/>
          </a:prstGeom>
          <a:ln>
            <a:noFill/>
          </a:ln>
          <a:effectLst>
            <a:softEdge rad="112500"/>
          </a:effectLst>
        </p:spPr>
      </p:pic>
    </p:spTree>
    <p:custDataLst>
      <p:tags r:id="rId1"/>
    </p:custDataLst>
  </p:cSld>
  <p:clrMapOvr>
    <a:masterClrMapping/>
  </p:clrMapOvr>
  <p:transition>
    <p:checker dir="vert"/>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685800" y="304800"/>
            <a:ext cx="7772400" cy="685800"/>
          </a:xfrm>
        </p:spPr>
        <p:txBody>
          <a:bodyPr lIns="90488" tIns="44450" rIns="90488" bIns="44450"/>
          <a:lstStyle/>
          <a:p>
            <a:pPr eaLnBrk="1" hangingPunct="1"/>
            <a:r>
              <a:rPr lang="en-US" sz="4000" b="1" dirty="0" smtClean="0"/>
              <a:t>Your RESPONSIBILITIES</a:t>
            </a:r>
          </a:p>
        </p:txBody>
      </p:sp>
      <p:sp>
        <p:nvSpPr>
          <p:cNvPr id="9220" name="Rectangle 3"/>
          <p:cNvSpPr>
            <a:spLocks noChangeArrowheads="1"/>
          </p:cNvSpPr>
          <p:nvPr/>
        </p:nvSpPr>
        <p:spPr bwMode="auto">
          <a:xfrm>
            <a:off x="533400" y="1524000"/>
            <a:ext cx="7924800" cy="4614084"/>
          </a:xfrm>
          <a:prstGeom prst="rect">
            <a:avLst/>
          </a:prstGeom>
          <a:noFill/>
          <a:ln w="12700">
            <a:noFill/>
            <a:miter lim="800000"/>
            <a:headEnd/>
            <a:tailEnd/>
          </a:ln>
        </p:spPr>
        <p:txBody>
          <a:bodyPr lIns="90488" tIns="44450" rIns="90488" bIns="44450">
            <a:spAutoFit/>
          </a:bodyPr>
          <a:lstStyle/>
          <a:p>
            <a:pPr marL="341313" indent="-341313" eaLnBrk="0" hangingPunct="0">
              <a:lnSpc>
                <a:spcPct val="150000"/>
              </a:lnSpc>
              <a:buFontTx/>
              <a:buChar char="•"/>
            </a:pPr>
            <a:r>
              <a:rPr lang="en-US" sz="2800" dirty="0" smtClean="0">
                <a:latin typeface="Calibri" pitchFamily="34" charset="0"/>
              </a:rPr>
              <a:t>Understand </a:t>
            </a:r>
            <a:r>
              <a:rPr lang="en-US" sz="2800" dirty="0">
                <a:latin typeface="Calibri" pitchFamily="34" charset="0"/>
              </a:rPr>
              <a:t>routes of transmission of </a:t>
            </a:r>
            <a:r>
              <a:rPr lang="en-US" sz="2800" dirty="0" smtClean="0">
                <a:latin typeface="Calibri" pitchFamily="34" charset="0"/>
              </a:rPr>
              <a:t>Blood </a:t>
            </a:r>
            <a:r>
              <a:rPr lang="en-US" sz="2800" dirty="0">
                <a:latin typeface="Calibri" pitchFamily="34" charset="0"/>
              </a:rPr>
              <a:t>Borne Pathogens</a:t>
            </a:r>
          </a:p>
          <a:p>
            <a:pPr eaLnBrk="0" hangingPunct="0">
              <a:lnSpc>
                <a:spcPct val="150000"/>
              </a:lnSpc>
              <a:buFontTx/>
              <a:buChar char="•"/>
            </a:pPr>
            <a:r>
              <a:rPr lang="en-US" sz="2800" dirty="0">
                <a:latin typeface="Calibri" pitchFamily="34" charset="0"/>
              </a:rPr>
              <a:t> </a:t>
            </a:r>
            <a:r>
              <a:rPr lang="en-US" sz="2800" dirty="0" smtClean="0">
                <a:latin typeface="Calibri" pitchFamily="34" charset="0"/>
              </a:rPr>
              <a:t> Utilize </a:t>
            </a:r>
            <a:r>
              <a:rPr lang="en-US" sz="2800" dirty="0">
                <a:latin typeface="Calibri" pitchFamily="34" charset="0"/>
              </a:rPr>
              <a:t>Infection Control </a:t>
            </a:r>
            <a:r>
              <a:rPr lang="en-US" sz="2800" dirty="0" smtClean="0">
                <a:latin typeface="Calibri" pitchFamily="34" charset="0"/>
              </a:rPr>
              <a:t>and Safety Manuals</a:t>
            </a:r>
            <a:endParaRPr lang="en-US" sz="2800" dirty="0">
              <a:latin typeface="Calibri" pitchFamily="34" charset="0"/>
            </a:endParaRPr>
          </a:p>
          <a:p>
            <a:pPr eaLnBrk="0" hangingPunct="0">
              <a:lnSpc>
                <a:spcPct val="150000"/>
              </a:lnSpc>
              <a:buFontTx/>
              <a:buChar char="•"/>
            </a:pPr>
            <a:r>
              <a:rPr lang="en-US" sz="2800" dirty="0">
                <a:latin typeface="Calibri" pitchFamily="34" charset="0"/>
              </a:rPr>
              <a:t> </a:t>
            </a:r>
            <a:r>
              <a:rPr lang="en-US" sz="2800" dirty="0" smtClean="0">
                <a:latin typeface="Calibri" pitchFamily="34" charset="0"/>
              </a:rPr>
              <a:t> Follow </a:t>
            </a:r>
            <a:r>
              <a:rPr lang="en-US" sz="2800" dirty="0">
                <a:latin typeface="Calibri" pitchFamily="34" charset="0"/>
              </a:rPr>
              <a:t>established policies</a:t>
            </a:r>
          </a:p>
          <a:p>
            <a:pPr eaLnBrk="0" hangingPunct="0">
              <a:lnSpc>
                <a:spcPct val="150000"/>
              </a:lnSpc>
              <a:buFontTx/>
              <a:buChar char="•"/>
            </a:pPr>
            <a:r>
              <a:rPr lang="en-US" sz="2800" dirty="0">
                <a:latin typeface="Calibri" pitchFamily="34" charset="0"/>
              </a:rPr>
              <a:t> </a:t>
            </a:r>
            <a:r>
              <a:rPr lang="en-US" sz="2800" dirty="0" smtClean="0">
                <a:latin typeface="Calibri" pitchFamily="34" charset="0"/>
              </a:rPr>
              <a:t> Follow </a:t>
            </a:r>
            <a:r>
              <a:rPr lang="en-US" sz="2800" dirty="0">
                <a:latin typeface="Calibri" pitchFamily="34" charset="0"/>
              </a:rPr>
              <a:t>safe work practices</a:t>
            </a:r>
          </a:p>
          <a:p>
            <a:pPr eaLnBrk="0" hangingPunct="0">
              <a:lnSpc>
                <a:spcPct val="150000"/>
              </a:lnSpc>
              <a:buFontTx/>
              <a:buChar char="•"/>
            </a:pPr>
            <a:r>
              <a:rPr lang="en-US" sz="2800" dirty="0">
                <a:latin typeface="Calibri" pitchFamily="34" charset="0"/>
              </a:rPr>
              <a:t> </a:t>
            </a:r>
            <a:r>
              <a:rPr lang="en-US" sz="2800" dirty="0" smtClean="0">
                <a:latin typeface="Calibri" pitchFamily="34" charset="0"/>
              </a:rPr>
              <a:t> Use </a:t>
            </a:r>
            <a:r>
              <a:rPr lang="en-US" sz="2800" dirty="0">
                <a:latin typeface="Calibri" pitchFamily="34" charset="0"/>
              </a:rPr>
              <a:t>PPE provided</a:t>
            </a:r>
          </a:p>
          <a:p>
            <a:pPr eaLnBrk="0" hangingPunct="0">
              <a:lnSpc>
                <a:spcPct val="150000"/>
              </a:lnSpc>
              <a:buFontTx/>
              <a:buChar char="•"/>
            </a:pPr>
            <a:r>
              <a:rPr lang="en-US" sz="2800" dirty="0">
                <a:latin typeface="Calibri" pitchFamily="34" charset="0"/>
              </a:rPr>
              <a:t> </a:t>
            </a:r>
            <a:r>
              <a:rPr lang="en-US" sz="2800" dirty="0" smtClean="0">
                <a:latin typeface="Calibri" pitchFamily="34" charset="0"/>
              </a:rPr>
              <a:t> Report </a:t>
            </a:r>
            <a:r>
              <a:rPr lang="en-US" sz="2800" dirty="0">
                <a:latin typeface="Calibri" pitchFamily="34" charset="0"/>
              </a:rPr>
              <a:t>exposures</a:t>
            </a:r>
            <a:endParaRPr lang="en-US" sz="2800" i="1" dirty="0">
              <a:latin typeface="Calibri" pitchFamily="34" charset="0"/>
            </a:endParaRPr>
          </a:p>
        </p:txBody>
      </p:sp>
      <p:pic>
        <p:nvPicPr>
          <p:cNvPr id="6" name="Picture 5" descr="face up close.jpg"/>
          <p:cNvPicPr>
            <a:picLocks noChangeAspect="1"/>
          </p:cNvPicPr>
          <p:nvPr>
            <p:custDataLst>
              <p:tags r:id="rId2"/>
            </p:custDataLst>
          </p:nvPr>
        </p:nvPicPr>
        <p:blipFill>
          <a:blip r:embed="rId5" cstate="print"/>
          <a:stretch>
            <a:fillRect/>
          </a:stretch>
        </p:blipFill>
        <p:spPr>
          <a:xfrm>
            <a:off x="6172200" y="3962400"/>
            <a:ext cx="2362200" cy="2362200"/>
          </a:xfrm>
          <a:prstGeom prst="rect">
            <a:avLst/>
          </a:prstGeom>
          <a:ln>
            <a:noFill/>
          </a:ln>
          <a:effectLst>
            <a:softEdge rad="112500"/>
          </a:effectLst>
        </p:spPr>
      </p:pic>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20">
                                            <p:txEl>
                                              <p:pRg st="0" end="0"/>
                                            </p:txEl>
                                          </p:spTgt>
                                        </p:tgtEl>
                                        <p:attrNameLst>
                                          <p:attrName>style.visibility</p:attrName>
                                        </p:attrNameLst>
                                      </p:cBhvr>
                                      <p:to>
                                        <p:strVal val="visible"/>
                                      </p:to>
                                    </p:set>
                                    <p:animEffect transition="in" filter="dissolve">
                                      <p:cBhvr>
                                        <p:cTn id="7" dur="500"/>
                                        <p:tgtEl>
                                          <p:spTgt spid="92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220">
                                            <p:txEl>
                                              <p:pRg st="1" end="1"/>
                                            </p:txEl>
                                          </p:spTgt>
                                        </p:tgtEl>
                                        <p:attrNameLst>
                                          <p:attrName>style.visibility</p:attrName>
                                        </p:attrNameLst>
                                      </p:cBhvr>
                                      <p:to>
                                        <p:strVal val="visible"/>
                                      </p:to>
                                    </p:set>
                                    <p:animEffect transition="in" filter="dissolve">
                                      <p:cBhvr>
                                        <p:cTn id="12" dur="500"/>
                                        <p:tgtEl>
                                          <p:spTgt spid="92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220">
                                            <p:txEl>
                                              <p:pRg st="2" end="2"/>
                                            </p:txEl>
                                          </p:spTgt>
                                        </p:tgtEl>
                                        <p:attrNameLst>
                                          <p:attrName>style.visibility</p:attrName>
                                        </p:attrNameLst>
                                      </p:cBhvr>
                                      <p:to>
                                        <p:strVal val="visible"/>
                                      </p:to>
                                    </p:set>
                                    <p:animEffect transition="in" filter="dissolve">
                                      <p:cBhvr>
                                        <p:cTn id="17" dur="500"/>
                                        <p:tgtEl>
                                          <p:spTgt spid="92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220">
                                            <p:txEl>
                                              <p:pRg st="3" end="3"/>
                                            </p:txEl>
                                          </p:spTgt>
                                        </p:tgtEl>
                                        <p:attrNameLst>
                                          <p:attrName>style.visibility</p:attrName>
                                        </p:attrNameLst>
                                      </p:cBhvr>
                                      <p:to>
                                        <p:strVal val="visible"/>
                                      </p:to>
                                    </p:set>
                                    <p:animEffect transition="in" filter="dissolve">
                                      <p:cBhvr>
                                        <p:cTn id="22" dur="500"/>
                                        <p:tgtEl>
                                          <p:spTgt spid="92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220">
                                            <p:txEl>
                                              <p:pRg st="4" end="4"/>
                                            </p:txEl>
                                          </p:spTgt>
                                        </p:tgtEl>
                                        <p:attrNameLst>
                                          <p:attrName>style.visibility</p:attrName>
                                        </p:attrNameLst>
                                      </p:cBhvr>
                                      <p:to>
                                        <p:strVal val="visible"/>
                                      </p:to>
                                    </p:set>
                                    <p:animEffect transition="in" filter="dissolve">
                                      <p:cBhvr>
                                        <p:cTn id="27" dur="500"/>
                                        <p:tgtEl>
                                          <p:spTgt spid="92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9220">
                                            <p:txEl>
                                              <p:pRg st="5" end="5"/>
                                            </p:txEl>
                                          </p:spTgt>
                                        </p:tgtEl>
                                        <p:attrNameLst>
                                          <p:attrName>style.visibility</p:attrName>
                                        </p:attrNameLst>
                                      </p:cBhvr>
                                      <p:to>
                                        <p:strVal val="visible"/>
                                      </p:to>
                                    </p:set>
                                    <p:animEffect transition="in" filter="dissolve">
                                      <p:cBhvr>
                                        <p:cTn id="32" dur="500"/>
                                        <p:tgtEl>
                                          <p:spTgt spid="92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uild="p"/>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xfrm>
            <a:off x="304800" y="0"/>
            <a:ext cx="8610600" cy="1066800"/>
          </a:xfrm>
        </p:spPr>
        <p:txBody>
          <a:bodyPr lIns="90488" tIns="44450" rIns="90488" bIns="44450"/>
          <a:lstStyle/>
          <a:p>
            <a:pPr eaLnBrk="1" hangingPunct="1"/>
            <a:r>
              <a:rPr lang="en-US" b="1" dirty="0" smtClean="0"/>
              <a:t>Infection Prevention &amp; Control Program</a:t>
            </a:r>
          </a:p>
        </p:txBody>
      </p:sp>
      <p:sp>
        <p:nvSpPr>
          <p:cNvPr id="18436" name="Rectangle 6"/>
          <p:cNvSpPr>
            <a:spLocks noGrp="1" noChangeArrowheads="1"/>
          </p:cNvSpPr>
          <p:nvPr>
            <p:ph idx="1"/>
          </p:nvPr>
        </p:nvSpPr>
        <p:spPr>
          <a:xfrm>
            <a:off x="304800" y="1371600"/>
            <a:ext cx="8534400" cy="4800600"/>
          </a:xfrm>
        </p:spPr>
        <p:txBody>
          <a:bodyPr/>
          <a:lstStyle/>
          <a:p>
            <a:pPr eaLnBrk="1" hangingPunct="1">
              <a:buClr>
                <a:schemeClr val="tx1"/>
              </a:buClr>
              <a:buFontTx/>
              <a:buChar char="•"/>
            </a:pPr>
            <a:r>
              <a:rPr lang="en-US" dirty="0" smtClean="0"/>
              <a:t>Includes the BBP and TB plans found in the Safety Manual on the Intranet</a:t>
            </a:r>
          </a:p>
          <a:p>
            <a:pPr eaLnBrk="1" hangingPunct="1">
              <a:buClr>
                <a:schemeClr val="tx1"/>
              </a:buClr>
              <a:buFontTx/>
              <a:buChar char="•"/>
            </a:pPr>
            <a:r>
              <a:rPr lang="en-US" dirty="0" smtClean="0"/>
              <a:t>The Infection Control Policies &amp; Procedures found in the Infection Control Manual on the Intranet</a:t>
            </a:r>
          </a:p>
          <a:p>
            <a:pPr eaLnBrk="1" hangingPunct="1">
              <a:buFont typeface="Wingdings" pitchFamily="2" charset="2"/>
              <a:buNone/>
            </a:pPr>
            <a:endParaRPr lang="en-US" dirty="0" smtClean="0"/>
          </a:p>
        </p:txBody>
      </p:sp>
      <p:pic>
        <p:nvPicPr>
          <p:cNvPr id="5" name="Picture 4" descr="policy tab.jpg"/>
          <p:cNvPicPr>
            <a:picLocks noChangeAspect="1"/>
          </p:cNvPicPr>
          <p:nvPr>
            <p:custDataLst>
              <p:tags r:id="rId2"/>
            </p:custDataLst>
          </p:nvPr>
        </p:nvPicPr>
        <p:blipFill>
          <a:blip r:embed="rId6" cstate="print"/>
          <a:stretch>
            <a:fillRect/>
          </a:stretch>
        </p:blipFill>
        <p:spPr>
          <a:xfrm>
            <a:off x="2438400" y="3332650"/>
            <a:ext cx="4800600" cy="797846"/>
          </a:xfrm>
          <a:prstGeom prst="rect">
            <a:avLst/>
          </a:prstGeom>
        </p:spPr>
      </p:pic>
      <p:pic>
        <p:nvPicPr>
          <p:cNvPr id="6" name="Picture 5" descr="policy tab2.jpg"/>
          <p:cNvPicPr>
            <a:picLocks noChangeAspect="1"/>
          </p:cNvPicPr>
          <p:nvPr>
            <p:custDataLst>
              <p:tags r:id="rId3"/>
            </p:custDataLst>
          </p:nvPr>
        </p:nvPicPr>
        <p:blipFill>
          <a:blip r:embed="rId7" cstate="print"/>
          <a:stretch>
            <a:fillRect/>
          </a:stretch>
        </p:blipFill>
        <p:spPr>
          <a:xfrm>
            <a:off x="3276600" y="4191000"/>
            <a:ext cx="2590800" cy="2040542"/>
          </a:xfrm>
          <a:prstGeom prst="rect">
            <a:avLst/>
          </a:prstGeom>
        </p:spPr>
      </p:pic>
    </p:spTree>
    <p:custDataLst>
      <p:tags r:id="rId1"/>
    </p:custDataLst>
  </p:cSld>
  <p:clrMapOvr>
    <a:masterClrMapping/>
  </p:clrMapOvr>
  <p:transition>
    <p:checker dir="vert"/>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152400"/>
            <a:ext cx="7772400" cy="914400"/>
          </a:xfrm>
        </p:spPr>
        <p:txBody>
          <a:bodyPr lIns="90488" tIns="44450" rIns="90488" bIns="44450"/>
          <a:lstStyle/>
          <a:p>
            <a:pPr eaLnBrk="1" hangingPunct="1"/>
            <a:r>
              <a:rPr lang="en-US" b="1" smtClean="0"/>
              <a:t>When to Perform Hand Hygiene?</a:t>
            </a:r>
          </a:p>
        </p:txBody>
      </p:sp>
      <p:sp>
        <p:nvSpPr>
          <p:cNvPr id="28675" name="Rectangle 7"/>
          <p:cNvSpPr>
            <a:spLocks noGrp="1" noChangeArrowheads="1"/>
          </p:cNvSpPr>
          <p:nvPr>
            <p:ph idx="1"/>
          </p:nvPr>
        </p:nvSpPr>
        <p:spPr>
          <a:xfrm>
            <a:off x="457200" y="1295400"/>
            <a:ext cx="8153400" cy="5105400"/>
          </a:xfrm>
        </p:spPr>
        <p:txBody>
          <a:bodyPr/>
          <a:lstStyle/>
          <a:p>
            <a:pPr eaLnBrk="1" hangingPunct="1">
              <a:buClr>
                <a:schemeClr val="tx1"/>
              </a:buClr>
              <a:buFontTx/>
              <a:buChar char="•"/>
            </a:pPr>
            <a:r>
              <a:rPr lang="en-US" dirty="0" smtClean="0"/>
              <a:t>After gloves are removed</a:t>
            </a:r>
          </a:p>
          <a:p>
            <a:pPr eaLnBrk="1" hangingPunct="1">
              <a:buClr>
                <a:schemeClr val="tx1"/>
              </a:buClr>
              <a:buFontTx/>
              <a:buChar char="•"/>
            </a:pPr>
            <a:r>
              <a:rPr lang="en-US" dirty="0" smtClean="0"/>
              <a:t>After contact with blood or body fluids</a:t>
            </a:r>
          </a:p>
          <a:p>
            <a:pPr eaLnBrk="1" hangingPunct="1">
              <a:buClr>
                <a:schemeClr val="tx1"/>
              </a:buClr>
              <a:buFontTx/>
              <a:buChar char="•"/>
            </a:pPr>
            <a:r>
              <a:rPr lang="en-US" dirty="0" smtClean="0"/>
              <a:t>After handling soiled objects</a:t>
            </a:r>
          </a:p>
          <a:p>
            <a:pPr eaLnBrk="1" hangingPunct="1">
              <a:buClr>
                <a:schemeClr val="tx1"/>
              </a:buClr>
              <a:buFontTx/>
              <a:buChar char="•"/>
            </a:pPr>
            <a:r>
              <a:rPr lang="en-US" dirty="0" smtClean="0"/>
              <a:t>After coughing, sneezing, blowing nose</a:t>
            </a:r>
          </a:p>
          <a:p>
            <a:pPr eaLnBrk="1" hangingPunct="1">
              <a:buClr>
                <a:schemeClr val="tx1"/>
              </a:buClr>
              <a:buFontTx/>
              <a:buChar char="•"/>
            </a:pPr>
            <a:r>
              <a:rPr lang="en-US" dirty="0" smtClean="0"/>
              <a:t>After use of restroom</a:t>
            </a:r>
          </a:p>
          <a:p>
            <a:pPr eaLnBrk="1" hangingPunct="1">
              <a:buClr>
                <a:schemeClr val="tx1"/>
              </a:buClr>
              <a:buFontTx/>
              <a:buChar char="•"/>
            </a:pPr>
            <a:r>
              <a:rPr lang="en-US" dirty="0" smtClean="0"/>
              <a:t>Before eating</a:t>
            </a:r>
          </a:p>
          <a:p>
            <a:pPr eaLnBrk="1" hangingPunct="1">
              <a:buClr>
                <a:schemeClr val="tx1"/>
              </a:buClr>
              <a:buFontTx/>
              <a:buChar char="•"/>
            </a:pPr>
            <a:r>
              <a:rPr lang="en-US" b="1" dirty="0" smtClean="0">
                <a:solidFill>
                  <a:srgbClr val="C00000"/>
                </a:solidFill>
              </a:rPr>
              <a:t>Before entering </a:t>
            </a:r>
            <a:r>
              <a:rPr lang="en-US" b="1" u="sng" dirty="0" smtClean="0">
                <a:solidFill>
                  <a:srgbClr val="C00000"/>
                </a:solidFill>
              </a:rPr>
              <a:t>and</a:t>
            </a:r>
            <a:r>
              <a:rPr lang="en-US" b="1" dirty="0" smtClean="0">
                <a:solidFill>
                  <a:srgbClr val="C00000"/>
                </a:solidFill>
              </a:rPr>
              <a:t> upon leaving patients’ rooms</a:t>
            </a:r>
          </a:p>
          <a:p>
            <a:pPr eaLnBrk="1" hangingPunct="1">
              <a:buClr>
                <a:schemeClr val="tx1"/>
              </a:buClr>
              <a:buFont typeface="Wingdings 2" pitchFamily="18" charset="2"/>
              <a:buNone/>
            </a:pPr>
            <a:endParaRPr lang="en-US" dirty="0" smtClean="0"/>
          </a:p>
        </p:txBody>
      </p:sp>
      <p:pic>
        <p:nvPicPr>
          <p:cNvPr id="8" name="Picture 7" descr="hands.jpg"/>
          <p:cNvPicPr>
            <a:picLocks noChangeAspect="1"/>
          </p:cNvPicPr>
          <p:nvPr>
            <p:custDataLst>
              <p:tags r:id="rId2"/>
            </p:custDataLst>
          </p:nvPr>
        </p:nvPicPr>
        <p:blipFill>
          <a:blip r:embed="rId5" cstate="print"/>
          <a:stretch>
            <a:fillRect/>
          </a:stretch>
        </p:blipFill>
        <p:spPr>
          <a:xfrm>
            <a:off x="3886200" y="5029200"/>
            <a:ext cx="1371600" cy="1371600"/>
          </a:xfrm>
          <a:prstGeom prst="rect">
            <a:avLst/>
          </a:prstGeom>
          <a:ln>
            <a:noFill/>
          </a:ln>
          <a:effectLst>
            <a:softEdge rad="112500"/>
          </a:effectLst>
        </p:spPr>
      </p:pic>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675">
                                            <p:txEl>
                                              <p:pRg st="1" end="1"/>
                                            </p:txEl>
                                          </p:spTgt>
                                        </p:tgtEl>
                                        <p:attrNameLst>
                                          <p:attrName>style.visibility</p:attrName>
                                        </p:attrNameLst>
                                      </p:cBhvr>
                                      <p:to>
                                        <p:strVal val="visible"/>
                                      </p:to>
                                    </p:set>
                                    <p:anim calcmode="lin" valueType="num">
                                      <p:cBhvr additive="base">
                                        <p:cTn id="13" dur="500" fill="hold"/>
                                        <p:tgtEl>
                                          <p:spTgt spid="2867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86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675">
                                            <p:txEl>
                                              <p:pRg st="2" end="2"/>
                                            </p:txEl>
                                          </p:spTgt>
                                        </p:tgtEl>
                                        <p:attrNameLst>
                                          <p:attrName>style.visibility</p:attrName>
                                        </p:attrNameLst>
                                      </p:cBhvr>
                                      <p:to>
                                        <p:strVal val="visible"/>
                                      </p:to>
                                    </p:set>
                                    <p:anim calcmode="lin" valueType="num">
                                      <p:cBhvr additive="base">
                                        <p:cTn id="19" dur="500" fill="hold"/>
                                        <p:tgtEl>
                                          <p:spTgt spid="2867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867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8675">
                                            <p:txEl>
                                              <p:pRg st="3" end="3"/>
                                            </p:txEl>
                                          </p:spTgt>
                                        </p:tgtEl>
                                        <p:attrNameLst>
                                          <p:attrName>style.visibility</p:attrName>
                                        </p:attrNameLst>
                                      </p:cBhvr>
                                      <p:to>
                                        <p:strVal val="visible"/>
                                      </p:to>
                                    </p:set>
                                    <p:anim calcmode="lin" valueType="num">
                                      <p:cBhvr additive="base">
                                        <p:cTn id="25" dur="500" fill="hold"/>
                                        <p:tgtEl>
                                          <p:spTgt spid="2867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867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8675">
                                            <p:txEl>
                                              <p:pRg st="4" end="4"/>
                                            </p:txEl>
                                          </p:spTgt>
                                        </p:tgtEl>
                                        <p:attrNameLst>
                                          <p:attrName>style.visibility</p:attrName>
                                        </p:attrNameLst>
                                      </p:cBhvr>
                                      <p:to>
                                        <p:strVal val="visible"/>
                                      </p:to>
                                    </p:set>
                                    <p:anim calcmode="lin" valueType="num">
                                      <p:cBhvr additive="base">
                                        <p:cTn id="31" dur="500" fill="hold"/>
                                        <p:tgtEl>
                                          <p:spTgt spid="2867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867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8675">
                                            <p:txEl>
                                              <p:pRg st="5" end="5"/>
                                            </p:txEl>
                                          </p:spTgt>
                                        </p:tgtEl>
                                        <p:attrNameLst>
                                          <p:attrName>style.visibility</p:attrName>
                                        </p:attrNameLst>
                                      </p:cBhvr>
                                      <p:to>
                                        <p:strVal val="visible"/>
                                      </p:to>
                                    </p:set>
                                    <p:anim calcmode="lin" valueType="num">
                                      <p:cBhvr additive="base">
                                        <p:cTn id="37" dur="500" fill="hold"/>
                                        <p:tgtEl>
                                          <p:spTgt spid="2867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867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8675">
                                            <p:txEl>
                                              <p:pRg st="6" end="6"/>
                                            </p:txEl>
                                          </p:spTgt>
                                        </p:tgtEl>
                                        <p:attrNameLst>
                                          <p:attrName>style.visibility</p:attrName>
                                        </p:attrNameLst>
                                      </p:cBhvr>
                                      <p:to>
                                        <p:strVal val="visible"/>
                                      </p:to>
                                    </p:set>
                                    <p:anim calcmode="lin" valueType="num">
                                      <p:cBhvr additive="base">
                                        <p:cTn id="43" dur="500" fill="hold"/>
                                        <p:tgtEl>
                                          <p:spTgt spid="28675">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8675">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026"/>
          <p:cNvSpPr>
            <a:spLocks noGrp="1" noChangeArrowheads="1"/>
          </p:cNvSpPr>
          <p:nvPr>
            <p:ph type="title"/>
          </p:nvPr>
        </p:nvSpPr>
        <p:spPr>
          <a:xfrm>
            <a:off x="685800" y="304800"/>
            <a:ext cx="7772400" cy="762000"/>
          </a:xfrm>
        </p:spPr>
        <p:txBody>
          <a:bodyPr/>
          <a:lstStyle/>
          <a:p>
            <a:pPr eaLnBrk="1" hangingPunct="1"/>
            <a:r>
              <a:rPr lang="en-US" b="1" smtClean="0"/>
              <a:t>How Long to Perform Hand Hygiene?</a:t>
            </a:r>
            <a:endParaRPr lang="en-US" b="1" i="1" smtClean="0"/>
          </a:p>
        </p:txBody>
      </p:sp>
      <p:sp>
        <p:nvSpPr>
          <p:cNvPr id="29699" name="Rectangle 1027"/>
          <p:cNvSpPr>
            <a:spLocks noGrp="1" noChangeArrowheads="1"/>
          </p:cNvSpPr>
          <p:nvPr>
            <p:ph idx="1"/>
          </p:nvPr>
        </p:nvSpPr>
        <p:spPr/>
        <p:txBody>
          <a:bodyPr/>
          <a:lstStyle/>
          <a:p>
            <a:pPr eaLnBrk="1" hangingPunct="1">
              <a:lnSpc>
                <a:spcPct val="90000"/>
              </a:lnSpc>
              <a:buClr>
                <a:schemeClr val="tx1"/>
              </a:buClr>
              <a:buSzTx/>
              <a:buFont typeface="Wingdings 2" pitchFamily="18" charset="2"/>
              <a:buNone/>
            </a:pPr>
            <a:r>
              <a:rPr lang="en-US" sz="3200" b="1" dirty="0" smtClean="0"/>
              <a:t>How Long:</a:t>
            </a:r>
            <a:endParaRPr lang="en-US" dirty="0" smtClean="0"/>
          </a:p>
          <a:p>
            <a:pPr lvl="1" eaLnBrk="1" hangingPunct="1">
              <a:lnSpc>
                <a:spcPct val="90000"/>
              </a:lnSpc>
              <a:buClr>
                <a:schemeClr val="tx1"/>
              </a:buClr>
              <a:buSzTx/>
              <a:buFontTx/>
              <a:buChar char="•"/>
            </a:pPr>
            <a:r>
              <a:rPr lang="en-US" sz="2800" dirty="0" smtClean="0"/>
              <a:t>Soap &amp; Water…</a:t>
            </a:r>
          </a:p>
          <a:p>
            <a:pPr lvl="2" eaLnBrk="1" hangingPunct="1">
              <a:lnSpc>
                <a:spcPct val="90000"/>
              </a:lnSpc>
              <a:buClr>
                <a:schemeClr val="tx1"/>
              </a:buClr>
              <a:buFontTx/>
              <a:buChar char="•"/>
            </a:pPr>
            <a:r>
              <a:rPr lang="en-US" sz="2400" dirty="0" smtClean="0"/>
              <a:t>15 seconds of friction</a:t>
            </a:r>
          </a:p>
          <a:p>
            <a:pPr lvl="2" eaLnBrk="1" hangingPunct="1">
              <a:lnSpc>
                <a:spcPct val="90000"/>
              </a:lnSpc>
              <a:buClr>
                <a:schemeClr val="tx1"/>
              </a:buClr>
              <a:buFontTx/>
              <a:buChar char="•"/>
            </a:pPr>
            <a:r>
              <a:rPr lang="en-US" sz="2400" dirty="0" smtClean="0"/>
              <a:t>Rinse well</a:t>
            </a:r>
          </a:p>
          <a:p>
            <a:pPr lvl="2" eaLnBrk="1" hangingPunct="1">
              <a:lnSpc>
                <a:spcPct val="90000"/>
              </a:lnSpc>
              <a:buClr>
                <a:schemeClr val="tx1"/>
              </a:buClr>
              <a:buFontTx/>
              <a:buChar char="•"/>
            </a:pPr>
            <a:r>
              <a:rPr lang="en-US" sz="2400" dirty="0" smtClean="0"/>
              <a:t>Turn faucet off with a paper towel</a:t>
            </a:r>
          </a:p>
          <a:p>
            <a:pPr lvl="1" eaLnBrk="1" hangingPunct="1">
              <a:lnSpc>
                <a:spcPct val="90000"/>
              </a:lnSpc>
              <a:buClr>
                <a:schemeClr val="tx1"/>
              </a:buClr>
              <a:buSzTx/>
              <a:buFont typeface="Wingdings 2" pitchFamily="18" charset="2"/>
              <a:buNone/>
            </a:pPr>
            <a:endParaRPr lang="en-US" dirty="0" smtClean="0"/>
          </a:p>
          <a:p>
            <a:pPr lvl="1" eaLnBrk="1" hangingPunct="1">
              <a:lnSpc>
                <a:spcPct val="90000"/>
              </a:lnSpc>
              <a:buClr>
                <a:schemeClr val="tx1"/>
              </a:buClr>
              <a:buSzTx/>
              <a:buFont typeface="Wingdings 2" pitchFamily="18" charset="2"/>
              <a:buNone/>
            </a:pPr>
            <a:endParaRPr lang="en-US" dirty="0" smtClean="0"/>
          </a:p>
          <a:p>
            <a:pPr lvl="1" eaLnBrk="1" hangingPunct="1">
              <a:lnSpc>
                <a:spcPct val="90000"/>
              </a:lnSpc>
              <a:buClr>
                <a:schemeClr val="tx1"/>
              </a:buClr>
              <a:buSzTx/>
              <a:buFontTx/>
              <a:buChar char="•"/>
            </a:pPr>
            <a:r>
              <a:rPr lang="en-US" sz="2800" dirty="0" smtClean="0"/>
              <a:t>Alcohol-Based Sanitizers…</a:t>
            </a:r>
          </a:p>
          <a:p>
            <a:pPr lvl="2" eaLnBrk="1" hangingPunct="1">
              <a:lnSpc>
                <a:spcPct val="90000"/>
              </a:lnSpc>
              <a:buClr>
                <a:schemeClr val="tx1"/>
              </a:buClr>
              <a:buFontTx/>
              <a:buChar char="•"/>
            </a:pPr>
            <a:r>
              <a:rPr lang="en-US" sz="2400" dirty="0" smtClean="0"/>
              <a:t>Rub hands until they are completely dry</a:t>
            </a:r>
          </a:p>
          <a:p>
            <a:pPr lvl="1" eaLnBrk="1" hangingPunct="1">
              <a:lnSpc>
                <a:spcPct val="90000"/>
              </a:lnSpc>
              <a:buFont typeface="Wingdings 2" pitchFamily="18" charset="2"/>
              <a:buNone/>
            </a:pPr>
            <a:endParaRPr lang="en-US" b="1" dirty="0" smtClean="0"/>
          </a:p>
          <a:p>
            <a:pPr eaLnBrk="1" hangingPunct="1">
              <a:lnSpc>
                <a:spcPct val="90000"/>
              </a:lnSpc>
              <a:buFont typeface="Wingdings 2" pitchFamily="18" charset="2"/>
              <a:buNone/>
            </a:pPr>
            <a:endParaRPr lang="en-US" b="1" dirty="0" smtClean="0"/>
          </a:p>
        </p:txBody>
      </p:sp>
      <p:pic>
        <p:nvPicPr>
          <p:cNvPr id="28677" name="Picture 1030" descr="C:\Documents and Settings\NBuzgan\My Documents\My Pictures\soap dispenser.jpg"/>
          <p:cNvPicPr>
            <a:picLocks noChangeAspect="1" noChangeArrowheads="1"/>
          </p:cNvPicPr>
          <p:nvPr>
            <p:custDataLst>
              <p:tags r:id="rId2"/>
            </p:custDataLst>
          </p:nvPr>
        </p:nvPicPr>
        <p:blipFill>
          <a:blip r:embed="rId6" cstate="print"/>
          <a:srcRect/>
          <a:stretch>
            <a:fillRect/>
          </a:stretch>
        </p:blipFill>
        <p:spPr bwMode="auto">
          <a:xfrm>
            <a:off x="6629400" y="4724400"/>
            <a:ext cx="1371600" cy="1371600"/>
          </a:xfrm>
          <a:prstGeom prst="rect">
            <a:avLst/>
          </a:prstGeom>
          <a:ln>
            <a:noFill/>
          </a:ln>
          <a:effectLst>
            <a:softEdge rad="112500"/>
          </a:effectLst>
        </p:spPr>
      </p:pic>
      <p:pic>
        <p:nvPicPr>
          <p:cNvPr id="13" name="Picture 12" descr="soap hands.jpg"/>
          <p:cNvPicPr>
            <a:picLocks noChangeAspect="1"/>
          </p:cNvPicPr>
          <p:nvPr>
            <p:custDataLst>
              <p:tags r:id="rId3"/>
            </p:custDataLst>
          </p:nvPr>
        </p:nvPicPr>
        <p:blipFill>
          <a:blip r:embed="rId7" cstate="print"/>
          <a:stretch>
            <a:fillRect/>
          </a:stretch>
        </p:blipFill>
        <p:spPr>
          <a:xfrm>
            <a:off x="5943600" y="2209800"/>
            <a:ext cx="2263497" cy="1556004"/>
          </a:xfrm>
          <a:prstGeom prst="rect">
            <a:avLst/>
          </a:prstGeom>
          <a:ln>
            <a:noFill/>
          </a:ln>
          <a:effectLst>
            <a:softEdge rad="112500"/>
          </a:effectLst>
        </p:spPr>
      </p:pic>
      <p:sp>
        <p:nvSpPr>
          <p:cNvPr id="29702" name="TextBox 13"/>
          <p:cNvSpPr txBox="1">
            <a:spLocks noChangeArrowheads="1"/>
          </p:cNvSpPr>
          <p:nvPr/>
        </p:nvSpPr>
        <p:spPr bwMode="auto">
          <a:xfrm>
            <a:off x="609600" y="3886200"/>
            <a:ext cx="7696200" cy="400050"/>
          </a:xfrm>
          <a:prstGeom prst="rect">
            <a:avLst/>
          </a:prstGeom>
          <a:solidFill>
            <a:srgbClr val="FFFF00"/>
          </a:solidFill>
          <a:ln w="9525">
            <a:noFill/>
            <a:miter lim="800000"/>
            <a:headEnd/>
            <a:tailEnd/>
          </a:ln>
        </p:spPr>
        <p:txBody>
          <a:bodyPr>
            <a:spAutoFit/>
          </a:bodyPr>
          <a:lstStyle/>
          <a:p>
            <a:pPr algn="ctr"/>
            <a:r>
              <a:rPr lang="en-US" sz="2000" dirty="0"/>
              <a:t>Soap &amp; Water MUST be used when exiting a </a:t>
            </a:r>
            <a:r>
              <a:rPr lang="en-US" sz="2000" dirty="0" err="1"/>
              <a:t>C.diff</a:t>
            </a:r>
            <a:r>
              <a:rPr lang="en-US" sz="2000" dirty="0"/>
              <a:t> patient room</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dissolve">
                                      <p:cBhvr>
                                        <p:cTn id="7" dur="500"/>
                                        <p:tgtEl>
                                          <p:spTgt spid="29699">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9699">
                                            <p:txEl>
                                              <p:pRg st="1" end="1"/>
                                            </p:txEl>
                                          </p:spTgt>
                                        </p:tgtEl>
                                        <p:attrNameLst>
                                          <p:attrName>style.visibility</p:attrName>
                                        </p:attrNameLst>
                                      </p:cBhvr>
                                      <p:to>
                                        <p:strVal val="visible"/>
                                      </p:to>
                                    </p:set>
                                    <p:animEffect transition="in" filter="dissolve">
                                      <p:cBhvr>
                                        <p:cTn id="10" dur="500"/>
                                        <p:tgtEl>
                                          <p:spTgt spid="29699">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9699">
                                            <p:txEl>
                                              <p:pRg st="2" end="2"/>
                                            </p:txEl>
                                          </p:spTgt>
                                        </p:tgtEl>
                                        <p:attrNameLst>
                                          <p:attrName>style.visibility</p:attrName>
                                        </p:attrNameLst>
                                      </p:cBhvr>
                                      <p:to>
                                        <p:strVal val="visible"/>
                                      </p:to>
                                    </p:set>
                                    <p:animEffect transition="in" filter="dissolve">
                                      <p:cBhvr>
                                        <p:cTn id="13" dur="500"/>
                                        <p:tgtEl>
                                          <p:spTgt spid="29699">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9699">
                                            <p:txEl>
                                              <p:pRg st="3" end="3"/>
                                            </p:txEl>
                                          </p:spTgt>
                                        </p:tgtEl>
                                        <p:attrNameLst>
                                          <p:attrName>style.visibility</p:attrName>
                                        </p:attrNameLst>
                                      </p:cBhvr>
                                      <p:to>
                                        <p:strVal val="visible"/>
                                      </p:to>
                                    </p:set>
                                    <p:animEffect transition="in" filter="dissolve">
                                      <p:cBhvr>
                                        <p:cTn id="16" dur="500"/>
                                        <p:tgtEl>
                                          <p:spTgt spid="29699">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9699">
                                            <p:txEl>
                                              <p:pRg st="4" end="4"/>
                                            </p:txEl>
                                          </p:spTgt>
                                        </p:tgtEl>
                                        <p:attrNameLst>
                                          <p:attrName>style.visibility</p:attrName>
                                        </p:attrNameLst>
                                      </p:cBhvr>
                                      <p:to>
                                        <p:strVal val="visible"/>
                                      </p:to>
                                    </p:set>
                                    <p:animEffect transition="in" filter="dissolve">
                                      <p:cBhvr>
                                        <p:cTn id="19" dur="500"/>
                                        <p:tgtEl>
                                          <p:spTgt spid="29699">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dissolv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5" fill="hold" grpId="0" nodeType="clickEffect">
                                  <p:stCondLst>
                                    <p:cond delay="0"/>
                                  </p:stCondLst>
                                  <p:childTnLst>
                                    <p:set>
                                      <p:cBhvr>
                                        <p:cTn id="28" dur="1" fill="hold">
                                          <p:stCondLst>
                                            <p:cond delay="0"/>
                                          </p:stCondLst>
                                        </p:cTn>
                                        <p:tgtEl>
                                          <p:spTgt spid="29702"/>
                                        </p:tgtEl>
                                        <p:attrNameLst>
                                          <p:attrName>style.visibility</p:attrName>
                                        </p:attrNameLst>
                                      </p:cBhvr>
                                      <p:to>
                                        <p:strVal val="visible"/>
                                      </p:to>
                                    </p:set>
                                    <p:animEffect transition="in" filter="blinds(vertical)">
                                      <p:cBhvr>
                                        <p:cTn id="29" dur="500"/>
                                        <p:tgtEl>
                                          <p:spTgt spid="29702"/>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29699">
                                            <p:txEl>
                                              <p:pRg st="7" end="7"/>
                                            </p:txEl>
                                          </p:spTgt>
                                        </p:tgtEl>
                                        <p:attrNameLst>
                                          <p:attrName>style.visibility</p:attrName>
                                        </p:attrNameLst>
                                      </p:cBhvr>
                                      <p:to>
                                        <p:strVal val="visible"/>
                                      </p:to>
                                    </p:set>
                                    <p:animEffect transition="in" filter="dissolve">
                                      <p:cBhvr>
                                        <p:cTn id="34" dur="500"/>
                                        <p:tgtEl>
                                          <p:spTgt spid="29699">
                                            <p:txEl>
                                              <p:pRg st="7" end="7"/>
                                            </p:txEl>
                                          </p:spTgt>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29699">
                                            <p:txEl>
                                              <p:pRg st="8" end="8"/>
                                            </p:txEl>
                                          </p:spTgt>
                                        </p:tgtEl>
                                        <p:attrNameLst>
                                          <p:attrName>style.visibility</p:attrName>
                                        </p:attrNameLst>
                                      </p:cBhvr>
                                      <p:to>
                                        <p:strVal val="visible"/>
                                      </p:to>
                                    </p:set>
                                    <p:animEffect transition="in" filter="dissolve">
                                      <p:cBhvr>
                                        <p:cTn id="37" dur="500"/>
                                        <p:tgtEl>
                                          <p:spTgt spid="29699">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28677"/>
                                        </p:tgtEl>
                                        <p:attrNameLst>
                                          <p:attrName>style.visibility</p:attrName>
                                        </p:attrNameLst>
                                      </p:cBhvr>
                                      <p:to>
                                        <p:strVal val="visible"/>
                                      </p:to>
                                    </p:set>
                                    <p:animEffect transition="in" filter="dissolve">
                                      <p:cBhvr>
                                        <p:cTn id="42" dur="500"/>
                                        <p:tgtEl>
                                          <p:spTgt spid="2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P spid="29702"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1026"/>
          <p:cNvSpPr>
            <a:spLocks noGrp="1" noChangeArrowheads="1"/>
          </p:cNvSpPr>
          <p:nvPr>
            <p:ph type="title"/>
          </p:nvPr>
        </p:nvSpPr>
        <p:spPr>
          <a:xfrm>
            <a:off x="609600" y="0"/>
            <a:ext cx="7772400" cy="990600"/>
          </a:xfrm>
        </p:spPr>
        <p:txBody>
          <a:bodyPr/>
          <a:lstStyle/>
          <a:p>
            <a:pPr eaLnBrk="1" hangingPunct="1"/>
            <a:r>
              <a:rPr lang="en-US" sz="3200" b="1" smtClean="0"/>
              <a:t>Frequently Missed Areas – Hand Hygiene</a:t>
            </a:r>
          </a:p>
        </p:txBody>
      </p:sp>
      <p:graphicFrame>
        <p:nvGraphicFramePr>
          <p:cNvPr id="2050" name="Object 1024"/>
          <p:cNvGraphicFramePr>
            <a:graphicFrameLocks noChangeAspect="1"/>
          </p:cNvGraphicFramePr>
          <p:nvPr>
            <p:ph type="clipArt" sz="half" idx="1"/>
          </p:nvPr>
        </p:nvGraphicFramePr>
        <p:xfrm>
          <a:off x="368300" y="2514600"/>
          <a:ext cx="4111625" cy="2819400"/>
        </p:xfrm>
        <a:graphic>
          <a:graphicData uri="http://schemas.openxmlformats.org/presentationml/2006/ole">
            <p:oleObj spid="_x0000_s517122" name="Photo Editor Photo" r:id="rId5" imgW="2819794" imgH="1933333" progId="">
              <p:embed/>
            </p:oleObj>
          </a:graphicData>
        </a:graphic>
      </p:graphicFrame>
      <p:sp>
        <p:nvSpPr>
          <p:cNvPr id="2052" name="Rectangle 1028"/>
          <p:cNvSpPr>
            <a:spLocks noGrp="1" noChangeArrowheads="1"/>
          </p:cNvSpPr>
          <p:nvPr>
            <p:ph type="body" sz="half" idx="2"/>
          </p:nvPr>
        </p:nvSpPr>
        <p:spPr>
          <a:xfrm>
            <a:off x="4876800" y="1905000"/>
            <a:ext cx="3810000" cy="4114800"/>
          </a:xfrm>
          <a:ln>
            <a:solidFill>
              <a:schemeClr val="tx1"/>
            </a:solidFill>
          </a:ln>
        </p:spPr>
        <p:txBody>
          <a:bodyPr/>
          <a:lstStyle/>
          <a:p>
            <a:pPr eaLnBrk="1" hangingPunct="1">
              <a:buFont typeface="Wingdings" pitchFamily="2" charset="2"/>
              <a:buNone/>
            </a:pPr>
            <a:endParaRPr lang="en-US" smtClean="0">
              <a:solidFill>
                <a:srgbClr val="FF0000"/>
              </a:solidFill>
              <a:latin typeface="Times New Roman" pitchFamily="18" charset="0"/>
              <a:cs typeface="Times New Roman" pitchFamily="18" charset="0"/>
              <a:sym typeface="Symbol" pitchFamily="18" charset="2"/>
            </a:endParaRPr>
          </a:p>
          <a:p>
            <a:pPr eaLnBrk="1" hangingPunct="1">
              <a:buFont typeface="Wingdings" pitchFamily="2" charset="2"/>
              <a:buNone/>
            </a:pPr>
            <a:endParaRPr lang="en-US" smtClean="0">
              <a:solidFill>
                <a:srgbClr val="FF0000"/>
              </a:solidFill>
              <a:latin typeface="Times New Roman" pitchFamily="18" charset="0"/>
              <a:cs typeface="Times New Roman" pitchFamily="18" charset="0"/>
              <a:sym typeface="Symbol" pitchFamily="18" charset="2"/>
            </a:endParaRPr>
          </a:p>
          <a:p>
            <a:pPr eaLnBrk="1" hangingPunct="1">
              <a:buFont typeface="Wingdings" pitchFamily="2" charset="2"/>
              <a:buNone/>
            </a:pPr>
            <a:r>
              <a:rPr lang="en-US" smtClean="0">
                <a:solidFill>
                  <a:srgbClr val="FF0000"/>
                </a:solidFill>
                <a:latin typeface="Symbol" pitchFamily="18" charset="2"/>
                <a:cs typeface="Times New Roman" pitchFamily="18" charset="0"/>
                <a:sym typeface="Symbol" pitchFamily="18" charset="2"/>
              </a:rPr>
              <a:t></a:t>
            </a:r>
            <a:r>
              <a:rPr lang="en-US" smtClean="0">
                <a:solidFill>
                  <a:srgbClr val="FF0000"/>
                </a:solidFill>
                <a:cs typeface="Times New Roman" pitchFamily="18" charset="0"/>
              </a:rPr>
              <a:t> </a:t>
            </a:r>
            <a:r>
              <a:rPr lang="en-US" smtClean="0">
                <a:cs typeface="Times New Roman" pitchFamily="18" charset="0"/>
              </a:rPr>
              <a:t>Most Frequently</a:t>
            </a:r>
          </a:p>
          <a:p>
            <a:pPr eaLnBrk="1" hangingPunct="1">
              <a:buFont typeface="Wingdings" pitchFamily="2" charset="2"/>
              <a:buNone/>
            </a:pPr>
            <a:r>
              <a:rPr lang="en-US" smtClean="0">
                <a:solidFill>
                  <a:srgbClr val="FFCC99"/>
                </a:solidFill>
                <a:latin typeface="Symbol" pitchFamily="18" charset="2"/>
                <a:cs typeface="Times New Roman" pitchFamily="18" charset="0"/>
                <a:sym typeface="Symbol" pitchFamily="18" charset="2"/>
              </a:rPr>
              <a:t></a:t>
            </a:r>
            <a:r>
              <a:rPr lang="en-US" smtClean="0">
                <a:solidFill>
                  <a:srgbClr val="FFCC99"/>
                </a:solidFill>
                <a:latin typeface="Times New Roman" pitchFamily="18" charset="0"/>
                <a:cs typeface="Times New Roman" pitchFamily="18" charset="0"/>
                <a:sym typeface="Symbol" pitchFamily="18" charset="2"/>
              </a:rPr>
              <a:t> </a:t>
            </a:r>
            <a:r>
              <a:rPr lang="en-US" smtClean="0">
                <a:cs typeface="Times New Roman" pitchFamily="18" charset="0"/>
              </a:rPr>
              <a:t>Frequently</a:t>
            </a:r>
          </a:p>
          <a:p>
            <a:pPr eaLnBrk="1" hangingPunct="1">
              <a:buFont typeface="Wingdings" pitchFamily="2" charset="2"/>
              <a:buNone/>
            </a:pPr>
            <a:r>
              <a:rPr lang="en-US" smtClean="0">
                <a:solidFill>
                  <a:srgbClr val="FFFF00"/>
                </a:solidFill>
                <a:latin typeface="Symbol" pitchFamily="18" charset="2"/>
                <a:cs typeface="Times New Roman" pitchFamily="18" charset="0"/>
                <a:sym typeface="Symbol" pitchFamily="18" charset="2"/>
              </a:rPr>
              <a:t></a:t>
            </a:r>
            <a:r>
              <a:rPr lang="en-US" smtClean="0">
                <a:cs typeface="Times New Roman" pitchFamily="18" charset="0"/>
              </a:rPr>
              <a:t> Less Frequently</a:t>
            </a:r>
          </a:p>
        </p:txBody>
      </p:sp>
    </p:spTree>
    <p:custDataLst>
      <p:tags r:id="rId2"/>
    </p:custData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26"/>
          <p:cNvSpPr>
            <a:spLocks noGrp="1" noChangeArrowheads="1"/>
          </p:cNvSpPr>
          <p:nvPr>
            <p:ph type="title"/>
          </p:nvPr>
        </p:nvSpPr>
        <p:spPr>
          <a:xfrm>
            <a:off x="685800" y="0"/>
            <a:ext cx="7772400" cy="1143000"/>
          </a:xfrm>
        </p:spPr>
        <p:txBody>
          <a:bodyPr/>
          <a:lstStyle/>
          <a:p>
            <a:pPr eaLnBrk="1" hangingPunct="1"/>
            <a:r>
              <a:rPr lang="en-US" sz="3200" b="1" smtClean="0"/>
              <a:t>Other Issues Regarding Hand Hygiene…</a:t>
            </a:r>
          </a:p>
        </p:txBody>
      </p:sp>
      <p:sp>
        <p:nvSpPr>
          <p:cNvPr id="30723" name="Rectangle 1027"/>
          <p:cNvSpPr>
            <a:spLocks noGrp="1" noChangeArrowheads="1"/>
          </p:cNvSpPr>
          <p:nvPr>
            <p:ph idx="1"/>
          </p:nvPr>
        </p:nvSpPr>
        <p:spPr>
          <a:xfrm>
            <a:off x="304800" y="1371600"/>
            <a:ext cx="8534400" cy="5029200"/>
          </a:xfrm>
        </p:spPr>
        <p:txBody>
          <a:bodyPr/>
          <a:lstStyle/>
          <a:p>
            <a:pPr eaLnBrk="1" hangingPunct="1">
              <a:buClr>
                <a:schemeClr val="tx1"/>
              </a:buClr>
              <a:buSzTx/>
              <a:buFontTx/>
              <a:buChar char="•"/>
            </a:pPr>
            <a:r>
              <a:rPr lang="en-US" sz="3200" dirty="0" smtClean="0"/>
              <a:t>No artificial nails for direct care givers</a:t>
            </a:r>
          </a:p>
          <a:p>
            <a:pPr lvl="1" eaLnBrk="1" hangingPunct="1">
              <a:buClr>
                <a:schemeClr val="tx1"/>
              </a:buClr>
              <a:buSzTx/>
              <a:buFontTx/>
              <a:buChar char="•"/>
            </a:pPr>
            <a:r>
              <a:rPr lang="en-US" dirty="0" smtClean="0"/>
              <a:t>Defined as other than natural nail</a:t>
            </a:r>
          </a:p>
          <a:p>
            <a:pPr lvl="1" eaLnBrk="1" hangingPunct="1">
              <a:buClr>
                <a:schemeClr val="tx1"/>
              </a:buClr>
              <a:buSzTx/>
              <a:buFontTx/>
              <a:buChar char="•"/>
            </a:pPr>
            <a:r>
              <a:rPr lang="en-US" dirty="0" smtClean="0"/>
              <a:t>Fresh nail polish is okay</a:t>
            </a:r>
          </a:p>
          <a:p>
            <a:pPr eaLnBrk="1" hangingPunct="1">
              <a:buClr>
                <a:schemeClr val="tx1"/>
              </a:buClr>
              <a:buSzTx/>
              <a:buFontTx/>
              <a:buChar char="•"/>
            </a:pPr>
            <a:r>
              <a:rPr lang="en-US" dirty="0" smtClean="0"/>
              <a:t>Everyone must keep nails short, clean, and well manicured</a:t>
            </a:r>
          </a:p>
          <a:p>
            <a:pPr eaLnBrk="1" hangingPunct="1">
              <a:buClr>
                <a:schemeClr val="tx1"/>
              </a:buClr>
              <a:buSzTx/>
              <a:buFontTx/>
              <a:buChar char="•"/>
            </a:pPr>
            <a:endParaRPr lang="en-US" sz="1400" dirty="0" smtClean="0"/>
          </a:p>
          <a:p>
            <a:pPr eaLnBrk="1" hangingPunct="1">
              <a:buClr>
                <a:schemeClr val="tx1"/>
              </a:buClr>
              <a:buSzTx/>
              <a:buFontTx/>
              <a:buChar char="•"/>
            </a:pPr>
            <a:r>
              <a:rPr lang="en-US" dirty="0" smtClean="0"/>
              <a:t>Limit rings to a minimum</a:t>
            </a:r>
          </a:p>
          <a:p>
            <a:pPr lvl="1" eaLnBrk="1" hangingPunct="1">
              <a:buClr>
                <a:schemeClr val="tx1"/>
              </a:buClr>
              <a:buSzTx/>
              <a:buFontTx/>
              <a:buChar char="•"/>
            </a:pPr>
            <a:r>
              <a:rPr lang="en-US" dirty="0" smtClean="0"/>
              <a:t>Without stones preferred</a:t>
            </a:r>
          </a:p>
          <a:p>
            <a:pPr lvl="1" eaLnBrk="1" hangingPunct="1">
              <a:buClr>
                <a:schemeClr val="tx1"/>
              </a:buClr>
              <a:buSzTx/>
              <a:buFontTx/>
              <a:buChar char="•"/>
            </a:pPr>
            <a:r>
              <a:rPr lang="en-US" u="sng" dirty="0" smtClean="0"/>
              <a:t>Check with your instructor for specific rules</a:t>
            </a:r>
          </a:p>
          <a:p>
            <a:pPr lvl="1" eaLnBrk="1" hangingPunct="1">
              <a:buClr>
                <a:schemeClr val="tx1"/>
              </a:buClr>
              <a:buSzTx/>
              <a:buNone/>
            </a:pPr>
            <a:endParaRPr lang="en-US" dirty="0" smtClean="0"/>
          </a:p>
        </p:txBody>
      </p:sp>
      <p:pic>
        <p:nvPicPr>
          <p:cNvPr id="7" name="Picture 6" descr="finger nails 2.jpg"/>
          <p:cNvPicPr>
            <a:picLocks noChangeAspect="1"/>
          </p:cNvPicPr>
          <p:nvPr>
            <p:custDataLst>
              <p:tags r:id="rId2"/>
            </p:custDataLst>
          </p:nvPr>
        </p:nvPicPr>
        <p:blipFill>
          <a:blip r:embed="rId5" cstate="print"/>
          <a:stretch>
            <a:fillRect/>
          </a:stretch>
        </p:blipFill>
        <p:spPr>
          <a:xfrm>
            <a:off x="5867400" y="2286000"/>
            <a:ext cx="2895600" cy="1860550"/>
          </a:xfrm>
          <a:prstGeom prst="rect">
            <a:avLst/>
          </a:prstGeom>
          <a:ln>
            <a:noFill/>
          </a:ln>
          <a:effectLst>
            <a:outerShdw blurRad="190500" algn="tl" rotWithShape="0">
              <a:srgbClr val="000000">
                <a:alpha val="70000"/>
              </a:srgbClr>
            </a:outerShdw>
          </a:effectLst>
        </p:spPr>
      </p:pic>
    </p:spTree>
    <p:custDataLst>
      <p:tags r:id="rId1"/>
    </p:custData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533400" y="228600"/>
            <a:ext cx="7772400" cy="838200"/>
          </a:xfrm>
        </p:spPr>
        <p:txBody>
          <a:bodyPr lIns="90488" tIns="44450" rIns="90488" bIns="44450"/>
          <a:lstStyle/>
          <a:p>
            <a:pPr eaLnBrk="1" hangingPunct="1"/>
            <a:r>
              <a:rPr lang="en-US" sz="3200" b="1" smtClean="0"/>
              <a:t>Personal Protective Equipment (PPE)</a:t>
            </a:r>
          </a:p>
        </p:txBody>
      </p:sp>
      <p:sp>
        <p:nvSpPr>
          <p:cNvPr id="3076" name="Rectangle 6"/>
          <p:cNvSpPr>
            <a:spLocks noGrp="1" noChangeArrowheads="1"/>
          </p:cNvSpPr>
          <p:nvPr>
            <p:ph idx="1"/>
          </p:nvPr>
        </p:nvSpPr>
        <p:spPr>
          <a:xfrm>
            <a:off x="457200" y="1371600"/>
            <a:ext cx="8001000" cy="2057400"/>
          </a:xfrm>
        </p:spPr>
        <p:txBody>
          <a:bodyPr/>
          <a:lstStyle/>
          <a:p>
            <a:pPr eaLnBrk="1" hangingPunct="1">
              <a:buClr>
                <a:schemeClr val="tx1"/>
              </a:buClr>
              <a:buSzTx/>
              <a:buFontTx/>
              <a:buChar char="•"/>
              <a:defRPr/>
            </a:pPr>
            <a:r>
              <a:rPr lang="en-US" dirty="0" smtClean="0"/>
              <a:t>Base what you wear on your contact with blood and body fluids</a:t>
            </a:r>
          </a:p>
          <a:p>
            <a:pPr lvl="1" eaLnBrk="1" hangingPunct="1">
              <a:buClr>
                <a:schemeClr val="tx1"/>
              </a:buClr>
              <a:buSzTx/>
              <a:buFontTx/>
              <a:buChar char="•"/>
              <a:defRPr/>
            </a:pPr>
            <a:r>
              <a:rPr lang="en-US" dirty="0" smtClean="0"/>
              <a:t>Ask yourself, “Could a splash or spill occur?”</a:t>
            </a:r>
          </a:p>
          <a:p>
            <a:pPr eaLnBrk="1" hangingPunct="1">
              <a:buClr>
                <a:schemeClr val="tx1"/>
              </a:buClr>
              <a:buSzTx/>
              <a:buFontTx/>
              <a:buChar char="•"/>
              <a:defRPr/>
            </a:pPr>
            <a:endParaRPr lang="en-US" b="1" dirty="0" smtClean="0"/>
          </a:p>
        </p:txBody>
      </p:sp>
      <p:sp>
        <p:nvSpPr>
          <p:cNvPr id="4" name="TextBox 3"/>
          <p:cNvSpPr txBox="1"/>
          <p:nvPr/>
        </p:nvSpPr>
        <p:spPr>
          <a:xfrm>
            <a:off x="533400" y="3124200"/>
            <a:ext cx="8001000" cy="2000548"/>
          </a:xfrm>
          <a:prstGeom prst="rect">
            <a:avLst/>
          </a:prstGeom>
          <a:noFill/>
        </p:spPr>
        <p:txBody>
          <a:bodyPr wrap="square" rtlCol="0">
            <a:spAutoFit/>
          </a:bodyPr>
          <a:lstStyle/>
          <a:p>
            <a:pPr eaLnBrk="1" hangingPunct="1">
              <a:buClr>
                <a:schemeClr val="tx1"/>
              </a:buClr>
              <a:buSzTx/>
              <a:buFontTx/>
              <a:buChar char="•"/>
              <a:defRPr/>
            </a:pPr>
            <a:r>
              <a:rPr lang="en-US" sz="2800" b="1" dirty="0" smtClean="0">
                <a:latin typeface="+mn-lt"/>
              </a:rPr>
              <a:t> Equipment</a:t>
            </a:r>
          </a:p>
          <a:p>
            <a:pPr lvl="1" eaLnBrk="1" hangingPunct="1">
              <a:buClr>
                <a:schemeClr val="tx1"/>
              </a:buClr>
              <a:buSzTx/>
              <a:buFontTx/>
              <a:buChar char="•"/>
              <a:defRPr/>
            </a:pPr>
            <a:r>
              <a:rPr lang="en-US" sz="2400" dirty="0" smtClean="0">
                <a:latin typeface="+mn-lt"/>
              </a:rPr>
              <a:t> Disposable Gloves</a:t>
            </a:r>
          </a:p>
          <a:p>
            <a:pPr lvl="1" eaLnBrk="1" hangingPunct="1">
              <a:buClr>
                <a:schemeClr val="tx1"/>
              </a:buClr>
              <a:buSzTx/>
              <a:buFontTx/>
              <a:buChar char="•"/>
              <a:defRPr/>
            </a:pPr>
            <a:r>
              <a:rPr lang="en-US" sz="2400" dirty="0" smtClean="0">
                <a:latin typeface="+mn-lt"/>
              </a:rPr>
              <a:t> Face Protection: masks and face shields</a:t>
            </a:r>
          </a:p>
          <a:p>
            <a:pPr lvl="1" eaLnBrk="1" hangingPunct="1">
              <a:buClr>
                <a:schemeClr val="tx1"/>
              </a:buClr>
              <a:buSzTx/>
              <a:buFontTx/>
              <a:buChar char="•"/>
              <a:defRPr/>
            </a:pPr>
            <a:r>
              <a:rPr lang="en-US" sz="2400" dirty="0" smtClean="0">
                <a:latin typeface="+mn-lt"/>
              </a:rPr>
              <a:t> Gowns or Aprons</a:t>
            </a:r>
          </a:p>
          <a:p>
            <a:pPr marL="338138" lvl="1" indent="-19050" algn="ctr" eaLnBrk="1" hangingPunct="1">
              <a:buClr>
                <a:schemeClr val="tx1"/>
              </a:buClr>
              <a:buSzTx/>
              <a:buFontTx/>
              <a:buNone/>
              <a:defRPr/>
            </a:pPr>
            <a:endParaRPr lang="en-US" sz="2400" dirty="0" smtClean="0">
              <a:latin typeface="+mn-lt"/>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4"/>
          <p:cNvSpPr>
            <a:spLocks noGrp="1" noChangeArrowheads="1"/>
          </p:cNvSpPr>
          <p:nvPr>
            <p:ph type="title"/>
          </p:nvPr>
        </p:nvSpPr>
        <p:spPr>
          <a:xfrm>
            <a:off x="914400" y="304800"/>
            <a:ext cx="7543800" cy="685800"/>
          </a:xfrm>
        </p:spPr>
        <p:txBody>
          <a:bodyPr/>
          <a:lstStyle/>
          <a:p>
            <a:r>
              <a:rPr lang="en-US" b="1" smtClean="0"/>
              <a:t>Security and Parking Department</a:t>
            </a:r>
          </a:p>
        </p:txBody>
      </p:sp>
      <p:sp>
        <p:nvSpPr>
          <p:cNvPr id="107522" name="Rectangle 5"/>
          <p:cNvSpPr>
            <a:spLocks noGrp="1" noChangeArrowheads="1"/>
          </p:cNvSpPr>
          <p:nvPr>
            <p:ph idx="1"/>
          </p:nvPr>
        </p:nvSpPr>
        <p:spPr>
          <a:xfrm>
            <a:off x="381000" y="1752600"/>
            <a:ext cx="8077200" cy="3962400"/>
          </a:xfrm>
        </p:spPr>
        <p:txBody>
          <a:bodyPr/>
          <a:lstStyle/>
          <a:p>
            <a:pPr>
              <a:buFontTx/>
              <a:buNone/>
            </a:pPr>
            <a:r>
              <a:rPr lang="en-US" sz="3200" dirty="0" smtClean="0"/>
              <a:t>Provides a variety of services including:</a:t>
            </a:r>
          </a:p>
          <a:p>
            <a:pPr>
              <a:buFont typeface="Wingdings" pitchFamily="2" charset="2"/>
              <a:buChar char="ü"/>
            </a:pPr>
            <a:r>
              <a:rPr lang="en-US" dirty="0" smtClean="0"/>
              <a:t> Assisting with flat tires</a:t>
            </a:r>
          </a:p>
          <a:p>
            <a:pPr>
              <a:buFont typeface="Wingdings" pitchFamily="2" charset="2"/>
              <a:buChar char="ü"/>
            </a:pPr>
            <a:r>
              <a:rPr lang="en-US" dirty="0" smtClean="0"/>
              <a:t> Jump-starting vehicles</a:t>
            </a:r>
          </a:p>
          <a:p>
            <a:pPr>
              <a:buFont typeface="Wingdings" pitchFamily="2" charset="2"/>
              <a:buChar char="ü"/>
            </a:pPr>
            <a:r>
              <a:rPr lang="en-US" dirty="0" smtClean="0"/>
              <a:t> Providing escorts</a:t>
            </a:r>
          </a:p>
          <a:p>
            <a:pPr>
              <a:buFont typeface="Wingdings" pitchFamily="2" charset="2"/>
              <a:buChar char="ü"/>
            </a:pPr>
            <a:r>
              <a:rPr lang="en-US" dirty="0" smtClean="0"/>
              <a:t> Overseeing the lost &amp; found</a:t>
            </a:r>
          </a:p>
          <a:p>
            <a:pPr>
              <a:buFont typeface="Wingdings" pitchFamily="2" charset="2"/>
              <a:buChar char="ü"/>
            </a:pPr>
            <a:r>
              <a:rPr lang="en-US" dirty="0" smtClean="0"/>
              <a:t> Securing all patient valuables</a:t>
            </a:r>
          </a:p>
          <a:p>
            <a:pPr>
              <a:buFont typeface="Wingdings" pitchFamily="2" charset="2"/>
              <a:buChar char="ü"/>
            </a:pPr>
            <a:r>
              <a:rPr lang="en-US" dirty="0" smtClean="0"/>
              <a:t> Coordinating the parking needs of the facility</a:t>
            </a:r>
          </a:p>
        </p:txBody>
      </p:sp>
      <p:pic>
        <p:nvPicPr>
          <p:cNvPr id="148483" name="Picture 3" descr="C:\Documents and Settings\avowles\Local Settings\Temporary Internet Files\Content.IE5\OTK527HH\MP900403044[1].jpg"/>
          <p:cNvPicPr>
            <a:picLocks noChangeAspect="1" noChangeArrowheads="1"/>
          </p:cNvPicPr>
          <p:nvPr>
            <p:custDataLst>
              <p:tags r:id="rId2"/>
            </p:custDataLst>
          </p:nvPr>
        </p:nvPicPr>
        <p:blipFill>
          <a:blip r:embed="rId5" cstate="print"/>
          <a:srcRect/>
          <a:stretch>
            <a:fillRect/>
          </a:stretch>
        </p:blipFill>
        <p:spPr bwMode="auto">
          <a:xfrm>
            <a:off x="6400800" y="2743200"/>
            <a:ext cx="2197608" cy="147030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a:xfrm>
            <a:off x="685800" y="304800"/>
            <a:ext cx="7772400" cy="685800"/>
          </a:xfrm>
        </p:spPr>
        <p:txBody>
          <a:bodyPr/>
          <a:lstStyle/>
          <a:p>
            <a:pPr eaLnBrk="1" hangingPunct="1"/>
            <a:r>
              <a:rPr lang="en-US" sz="4000" b="1" smtClean="0"/>
              <a:t>Wear Gloves</a:t>
            </a:r>
          </a:p>
        </p:txBody>
      </p:sp>
      <p:pic>
        <p:nvPicPr>
          <p:cNvPr id="31747" name="Picture 5" descr="newblooddraw1"/>
          <p:cNvPicPr>
            <a:picLocks noGrp="1" noChangeAspect="1" noChangeArrowheads="1"/>
          </p:cNvPicPr>
          <p:nvPr>
            <p:ph idx="1"/>
            <p:custDataLst>
              <p:tags r:id="rId2"/>
            </p:custDataLst>
          </p:nvPr>
        </p:nvPicPr>
        <p:blipFill>
          <a:blip r:embed="rId6" cstate="print"/>
          <a:srcRect/>
          <a:stretch>
            <a:fillRect/>
          </a:stretch>
        </p:blipFill>
        <p:spPr>
          <a:xfrm>
            <a:off x="381000" y="1600200"/>
            <a:ext cx="3962400" cy="3679825"/>
          </a:xfrm>
        </p:spPr>
      </p:pic>
      <p:pic>
        <p:nvPicPr>
          <p:cNvPr id="31748" name="Picture 6" descr="iv"/>
          <p:cNvPicPr>
            <a:picLocks noChangeAspect="1" noChangeArrowheads="1"/>
          </p:cNvPicPr>
          <p:nvPr>
            <p:custDataLst>
              <p:tags r:id="rId3"/>
            </p:custDataLst>
          </p:nvPr>
        </p:nvPicPr>
        <p:blipFill>
          <a:blip r:embed="rId7" cstate="print"/>
          <a:srcRect/>
          <a:stretch>
            <a:fillRect/>
          </a:stretch>
        </p:blipFill>
        <p:spPr bwMode="auto">
          <a:xfrm>
            <a:off x="4953000" y="1600200"/>
            <a:ext cx="3962400" cy="3657600"/>
          </a:xfrm>
          <a:prstGeom prst="rect">
            <a:avLst/>
          </a:prstGeom>
          <a:noFill/>
          <a:ln w="9525">
            <a:noFill/>
            <a:miter lim="800000"/>
            <a:headEnd/>
            <a:tailEnd/>
          </a:ln>
        </p:spPr>
      </p:pic>
      <p:sp>
        <p:nvSpPr>
          <p:cNvPr id="31749" name="TextBox 6"/>
          <p:cNvSpPr txBox="1">
            <a:spLocks noChangeArrowheads="1"/>
          </p:cNvSpPr>
          <p:nvPr/>
        </p:nvSpPr>
        <p:spPr bwMode="auto">
          <a:xfrm>
            <a:off x="228600" y="5715000"/>
            <a:ext cx="8610600" cy="400110"/>
          </a:xfrm>
          <a:prstGeom prst="rect">
            <a:avLst/>
          </a:prstGeom>
          <a:noFill/>
          <a:ln w="9525">
            <a:noFill/>
            <a:miter lim="800000"/>
            <a:headEnd/>
            <a:tailEnd/>
          </a:ln>
        </p:spPr>
        <p:txBody>
          <a:bodyPr wrap="square">
            <a:spAutoFit/>
          </a:bodyPr>
          <a:lstStyle/>
          <a:p>
            <a:pPr algn="ctr"/>
            <a:r>
              <a:rPr lang="en-US" sz="2000" dirty="0" smtClean="0"/>
              <a:t>The above are examples of when to wear gloves</a:t>
            </a:r>
            <a:endParaRPr lang="en-US" sz="2000" dirty="0"/>
          </a:p>
        </p:txBody>
      </p:sp>
    </p:spTree>
    <p:custDataLst>
      <p:tags r:id="rId1"/>
    </p:custData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028"/>
          <p:cNvSpPr>
            <a:spLocks noGrp="1" noChangeArrowheads="1"/>
          </p:cNvSpPr>
          <p:nvPr>
            <p:ph type="title"/>
          </p:nvPr>
        </p:nvSpPr>
        <p:spPr>
          <a:xfrm>
            <a:off x="533400" y="304800"/>
            <a:ext cx="7772400" cy="762000"/>
          </a:xfrm>
        </p:spPr>
        <p:txBody>
          <a:bodyPr/>
          <a:lstStyle/>
          <a:p>
            <a:pPr eaLnBrk="1" hangingPunct="1"/>
            <a:r>
              <a:rPr lang="en-US" sz="4000" b="1" smtClean="0"/>
              <a:t>Protect Your Face</a:t>
            </a:r>
          </a:p>
        </p:txBody>
      </p:sp>
      <p:pic>
        <p:nvPicPr>
          <p:cNvPr id="32771" name="Picture 1029" descr="faceprotection"/>
          <p:cNvPicPr>
            <a:picLocks noGrp="1" noChangeAspect="1" noChangeArrowheads="1"/>
          </p:cNvPicPr>
          <p:nvPr>
            <p:ph idx="1"/>
            <p:custDataLst>
              <p:tags r:id="rId2"/>
            </p:custDataLst>
          </p:nvPr>
        </p:nvPicPr>
        <p:blipFill>
          <a:blip r:embed="rId5" cstate="print"/>
          <a:srcRect/>
          <a:stretch>
            <a:fillRect/>
          </a:stretch>
        </p:blipFill>
        <p:spPr>
          <a:xfrm>
            <a:off x="457200" y="1447800"/>
            <a:ext cx="5257800" cy="4643438"/>
          </a:xfrm>
        </p:spPr>
      </p:pic>
      <p:sp>
        <p:nvSpPr>
          <p:cNvPr id="32772" name="TextBox 5"/>
          <p:cNvSpPr txBox="1">
            <a:spLocks noChangeArrowheads="1"/>
          </p:cNvSpPr>
          <p:nvPr/>
        </p:nvSpPr>
        <p:spPr bwMode="auto">
          <a:xfrm>
            <a:off x="5943600" y="2743200"/>
            <a:ext cx="3200400" cy="2246769"/>
          </a:xfrm>
          <a:prstGeom prst="rect">
            <a:avLst/>
          </a:prstGeom>
          <a:noFill/>
          <a:ln w="9525">
            <a:noFill/>
            <a:miter lim="800000"/>
            <a:headEnd/>
            <a:tailEnd/>
          </a:ln>
        </p:spPr>
        <p:txBody>
          <a:bodyPr wrap="square">
            <a:spAutoFit/>
          </a:bodyPr>
          <a:lstStyle/>
          <a:p>
            <a:pPr algn="ctr"/>
            <a:r>
              <a:rPr lang="en-US" sz="2800" dirty="0" smtClean="0">
                <a:latin typeface="+mn-lt"/>
              </a:rPr>
              <a:t>These are examples of face protection, which includes protecting nose, eyes, and mouth</a:t>
            </a:r>
            <a:endParaRPr lang="en-US" sz="2800" dirty="0">
              <a:latin typeface="+mn-lt"/>
            </a:endParaRPr>
          </a:p>
        </p:txBody>
      </p:sp>
    </p:spTree>
    <p:custDataLst>
      <p:tags r:id="rId1"/>
    </p:custData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762000" y="152400"/>
            <a:ext cx="7772400" cy="838200"/>
          </a:xfrm>
        </p:spPr>
        <p:txBody>
          <a:bodyPr lIns="90488" tIns="44450" rIns="90488" bIns="44450"/>
          <a:lstStyle/>
          <a:p>
            <a:pPr eaLnBrk="1" hangingPunct="1"/>
            <a:r>
              <a:rPr lang="en-US" sz="4000" b="1" smtClean="0"/>
              <a:t>Safe Injection Practices</a:t>
            </a:r>
          </a:p>
        </p:txBody>
      </p:sp>
      <p:pic>
        <p:nvPicPr>
          <p:cNvPr id="33795" name="Object 1024"/>
          <p:cNvPicPr>
            <a:picLocks noChangeArrowheads="1"/>
          </p:cNvPicPr>
          <p:nvPr>
            <p:custDataLst>
              <p:tags r:id="rId2"/>
            </p:custDataLst>
          </p:nvPr>
        </p:nvPicPr>
        <p:blipFill>
          <a:blip r:embed="rId7" cstate="print"/>
          <a:srcRect/>
          <a:stretch>
            <a:fillRect/>
          </a:stretch>
        </p:blipFill>
        <p:spPr bwMode="auto">
          <a:xfrm>
            <a:off x="457200" y="4419600"/>
            <a:ext cx="6238875" cy="1779588"/>
          </a:xfrm>
          <a:prstGeom prst="rect">
            <a:avLst/>
          </a:prstGeom>
          <a:noFill/>
          <a:ln w="12700">
            <a:noFill/>
            <a:miter lim="800000"/>
            <a:headEnd/>
            <a:tailEnd/>
          </a:ln>
        </p:spPr>
      </p:pic>
      <p:sp>
        <p:nvSpPr>
          <p:cNvPr id="33796" name="Rectangle 4"/>
          <p:cNvSpPr>
            <a:spLocks noChangeArrowheads="1"/>
          </p:cNvSpPr>
          <p:nvPr/>
        </p:nvSpPr>
        <p:spPr bwMode="auto">
          <a:xfrm>
            <a:off x="1066800" y="2057400"/>
            <a:ext cx="6964363" cy="2058988"/>
          </a:xfrm>
          <a:prstGeom prst="rect">
            <a:avLst/>
          </a:prstGeom>
          <a:noFill/>
          <a:ln w="12700">
            <a:noFill/>
            <a:miter lim="800000"/>
            <a:headEnd/>
            <a:tailEnd/>
          </a:ln>
        </p:spPr>
        <p:txBody>
          <a:bodyPr lIns="90488" tIns="44450" rIns="90488" bIns="44450">
            <a:spAutoFit/>
          </a:bodyPr>
          <a:lstStyle/>
          <a:p>
            <a:pPr eaLnBrk="0" hangingPunct="0">
              <a:buFontTx/>
              <a:buChar char="•"/>
            </a:pPr>
            <a:r>
              <a:rPr lang="en-US" dirty="0">
                <a:latin typeface="Calibri" pitchFamily="34" charset="0"/>
              </a:rPr>
              <a:t> Use single dose vials</a:t>
            </a:r>
          </a:p>
          <a:p>
            <a:pPr eaLnBrk="0" hangingPunct="0">
              <a:buFontTx/>
              <a:buChar char="•"/>
            </a:pPr>
            <a:r>
              <a:rPr lang="en-US" dirty="0">
                <a:latin typeface="Calibri" pitchFamily="34" charset="0"/>
              </a:rPr>
              <a:t> Use syringes &amp; needles only 1 time</a:t>
            </a:r>
          </a:p>
          <a:p>
            <a:pPr eaLnBrk="0" hangingPunct="0">
              <a:buFontTx/>
              <a:buChar char="•"/>
            </a:pPr>
            <a:r>
              <a:rPr lang="en-US" dirty="0">
                <a:latin typeface="Calibri" pitchFamily="34" charset="0"/>
              </a:rPr>
              <a:t> Do not recap needles</a:t>
            </a:r>
          </a:p>
          <a:p>
            <a:pPr eaLnBrk="0" hangingPunct="0">
              <a:buFontTx/>
              <a:buChar char="•"/>
            </a:pPr>
            <a:r>
              <a:rPr lang="en-US" dirty="0">
                <a:latin typeface="Calibri" pitchFamily="34" charset="0"/>
              </a:rPr>
              <a:t> Use safety devices correctly</a:t>
            </a:r>
          </a:p>
        </p:txBody>
      </p:sp>
      <p:pic>
        <p:nvPicPr>
          <p:cNvPr id="33797" name="Object 1025"/>
          <p:cNvPicPr>
            <a:picLocks noChangeArrowheads="1"/>
          </p:cNvPicPr>
          <p:nvPr>
            <p:custDataLst>
              <p:tags r:id="rId3"/>
            </p:custDataLst>
          </p:nvPr>
        </p:nvPicPr>
        <p:blipFill>
          <a:blip r:embed="rId8" cstate="print"/>
          <a:srcRect/>
          <a:stretch>
            <a:fillRect/>
          </a:stretch>
        </p:blipFill>
        <p:spPr bwMode="auto">
          <a:xfrm>
            <a:off x="7924800" y="2514600"/>
            <a:ext cx="636588" cy="3409950"/>
          </a:xfrm>
          <a:prstGeom prst="rect">
            <a:avLst/>
          </a:prstGeom>
          <a:noFill/>
          <a:ln w="12700">
            <a:noFill/>
            <a:miter lim="800000"/>
            <a:headEnd/>
            <a:tailEnd/>
          </a:ln>
        </p:spPr>
      </p:pic>
      <p:pic>
        <p:nvPicPr>
          <p:cNvPr id="33798" name="Object 1026"/>
          <p:cNvPicPr>
            <a:picLocks noChangeArrowheads="1"/>
          </p:cNvPicPr>
          <p:nvPr>
            <p:custDataLst>
              <p:tags r:id="rId4"/>
            </p:custDataLst>
          </p:nvPr>
        </p:nvPicPr>
        <p:blipFill>
          <a:blip r:embed="rId9" cstate="print"/>
          <a:srcRect/>
          <a:stretch>
            <a:fillRect/>
          </a:stretch>
        </p:blipFill>
        <p:spPr bwMode="auto">
          <a:xfrm>
            <a:off x="1219200" y="5867400"/>
            <a:ext cx="4797425" cy="361950"/>
          </a:xfrm>
          <a:prstGeom prst="rect">
            <a:avLst/>
          </a:prstGeom>
          <a:noFill/>
          <a:ln w="12700">
            <a:noFill/>
            <a:miter lim="800000"/>
            <a:headEnd/>
            <a:tailEnd/>
          </a:ln>
        </p:spPr>
      </p:pic>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dissolve">
                                      <p:cBhvr>
                                        <p:cTn id="7" dur="500"/>
                                        <p:tgtEl>
                                          <p:spTgt spid="337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3796">
                                            <p:txEl>
                                              <p:pRg st="1" end="1"/>
                                            </p:txEl>
                                          </p:spTgt>
                                        </p:tgtEl>
                                        <p:attrNameLst>
                                          <p:attrName>style.visibility</p:attrName>
                                        </p:attrNameLst>
                                      </p:cBhvr>
                                      <p:to>
                                        <p:strVal val="visible"/>
                                      </p:to>
                                    </p:set>
                                    <p:animEffect transition="in" filter="dissolve">
                                      <p:cBhvr>
                                        <p:cTn id="12" dur="500"/>
                                        <p:tgtEl>
                                          <p:spTgt spid="3379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3796">
                                            <p:txEl>
                                              <p:pRg st="2" end="2"/>
                                            </p:txEl>
                                          </p:spTgt>
                                        </p:tgtEl>
                                        <p:attrNameLst>
                                          <p:attrName>style.visibility</p:attrName>
                                        </p:attrNameLst>
                                      </p:cBhvr>
                                      <p:to>
                                        <p:strVal val="visible"/>
                                      </p:to>
                                    </p:set>
                                    <p:animEffect transition="in" filter="dissolve">
                                      <p:cBhvr>
                                        <p:cTn id="17" dur="500"/>
                                        <p:tgtEl>
                                          <p:spTgt spid="3379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3796">
                                            <p:txEl>
                                              <p:pRg st="3" end="3"/>
                                            </p:txEl>
                                          </p:spTgt>
                                        </p:tgtEl>
                                        <p:attrNameLst>
                                          <p:attrName>style.visibility</p:attrName>
                                        </p:attrNameLst>
                                      </p:cBhvr>
                                      <p:to>
                                        <p:strVal val="visible"/>
                                      </p:to>
                                    </p:set>
                                    <p:animEffect transition="in" filter="dissolve">
                                      <p:cBhvr>
                                        <p:cTn id="22" dur="500"/>
                                        <p:tgtEl>
                                          <p:spTgt spid="3379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uild="p"/>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2"/>
          <p:cNvSpPr>
            <a:spLocks noGrp="1" noChangeArrowheads="1"/>
          </p:cNvSpPr>
          <p:nvPr>
            <p:ph type="title"/>
          </p:nvPr>
        </p:nvSpPr>
        <p:spPr>
          <a:xfrm>
            <a:off x="762000" y="152400"/>
            <a:ext cx="7772400" cy="838200"/>
          </a:xfrm>
        </p:spPr>
        <p:txBody>
          <a:bodyPr lIns="90488" tIns="44450" rIns="90488" bIns="44450"/>
          <a:lstStyle/>
          <a:p>
            <a:pPr eaLnBrk="1" hangingPunct="1"/>
            <a:r>
              <a:rPr lang="en-US" sz="4000" b="1" smtClean="0"/>
              <a:t>Sharps Disposal</a:t>
            </a:r>
          </a:p>
        </p:txBody>
      </p:sp>
      <p:graphicFrame>
        <p:nvGraphicFramePr>
          <p:cNvPr id="4098" name="Object 1024">
            <a:hlinkClick r:id="" action="ppaction://ole?verb=0"/>
          </p:cNvPr>
          <p:cNvGraphicFramePr>
            <a:graphicFrameLocks/>
          </p:cNvGraphicFramePr>
          <p:nvPr>
            <p:ph idx="1"/>
          </p:nvPr>
        </p:nvGraphicFramePr>
        <p:xfrm>
          <a:off x="457200" y="4419600"/>
          <a:ext cx="6238875" cy="1779588"/>
        </p:xfrm>
        <a:graphic>
          <a:graphicData uri="http://schemas.openxmlformats.org/presentationml/2006/ole">
            <p:oleObj spid="_x0000_s518146" name="Microsoft ClipArt Gallery" r:id="rId5" imgW="5103720" imgH="1500120" progId="">
              <p:embed/>
            </p:oleObj>
          </a:graphicData>
        </a:graphic>
      </p:graphicFrame>
      <p:sp>
        <p:nvSpPr>
          <p:cNvPr id="4102" name="Rectangle 4"/>
          <p:cNvSpPr>
            <a:spLocks noChangeArrowheads="1"/>
          </p:cNvSpPr>
          <p:nvPr/>
        </p:nvSpPr>
        <p:spPr bwMode="auto">
          <a:xfrm>
            <a:off x="762000" y="1447800"/>
            <a:ext cx="6888163" cy="3044423"/>
          </a:xfrm>
          <a:prstGeom prst="rect">
            <a:avLst/>
          </a:prstGeom>
          <a:noFill/>
          <a:ln w="12700">
            <a:noFill/>
            <a:miter lim="800000"/>
            <a:headEnd/>
            <a:tailEnd/>
          </a:ln>
        </p:spPr>
        <p:txBody>
          <a:bodyPr lIns="90488" tIns="44450" rIns="90488" bIns="44450">
            <a:spAutoFit/>
          </a:bodyPr>
          <a:lstStyle/>
          <a:p>
            <a:pPr eaLnBrk="0" hangingPunct="0">
              <a:defRPr/>
            </a:pPr>
            <a:endParaRPr lang="en-US" dirty="0">
              <a:latin typeface="Calibri" pitchFamily="34" charset="0"/>
            </a:endParaRPr>
          </a:p>
          <a:p>
            <a:pPr eaLnBrk="0" hangingPunct="0">
              <a:buFontTx/>
              <a:buChar char="•"/>
              <a:defRPr/>
            </a:pPr>
            <a:r>
              <a:rPr lang="en-US" dirty="0">
                <a:latin typeface="Calibri" pitchFamily="34" charset="0"/>
              </a:rPr>
              <a:t> </a:t>
            </a:r>
            <a:r>
              <a:rPr lang="en-US" dirty="0" smtClean="0">
                <a:latin typeface="Calibri" pitchFamily="34" charset="0"/>
              </a:rPr>
              <a:t>Do </a:t>
            </a:r>
            <a:r>
              <a:rPr lang="en-US" dirty="0">
                <a:latin typeface="Calibri" pitchFamily="34" charset="0"/>
              </a:rPr>
              <a:t>not recap needles</a:t>
            </a:r>
          </a:p>
          <a:p>
            <a:pPr marL="280988" indent="-280988" eaLnBrk="0" hangingPunct="0">
              <a:buFontTx/>
              <a:buChar char="•"/>
              <a:defRPr/>
            </a:pPr>
            <a:r>
              <a:rPr lang="en-US" dirty="0">
                <a:latin typeface="Calibri" pitchFamily="34" charset="0"/>
              </a:rPr>
              <a:t>Dispose of </a:t>
            </a:r>
            <a:r>
              <a:rPr lang="en-US" b="1" dirty="0">
                <a:latin typeface="Calibri" pitchFamily="34" charset="0"/>
              </a:rPr>
              <a:t>ALL</a:t>
            </a:r>
            <a:r>
              <a:rPr lang="en-US" dirty="0">
                <a:latin typeface="Calibri" pitchFamily="34" charset="0"/>
              </a:rPr>
              <a:t> sharps in a puncture  resistant container</a:t>
            </a:r>
          </a:p>
          <a:p>
            <a:pPr eaLnBrk="0" hangingPunct="0">
              <a:buFontTx/>
              <a:buChar char="•"/>
              <a:defRPr/>
            </a:pPr>
            <a:r>
              <a:rPr lang="en-US" dirty="0">
                <a:latin typeface="Calibri" pitchFamily="34" charset="0"/>
              </a:rPr>
              <a:t> </a:t>
            </a:r>
            <a:r>
              <a:rPr lang="en-US" dirty="0" smtClean="0">
                <a:latin typeface="Calibri" pitchFamily="34" charset="0"/>
              </a:rPr>
              <a:t>Use </a:t>
            </a:r>
            <a:r>
              <a:rPr lang="en-US" dirty="0">
                <a:latin typeface="Calibri" pitchFamily="34" charset="0"/>
              </a:rPr>
              <a:t>safety devices </a:t>
            </a:r>
            <a:r>
              <a:rPr lang="en-US" dirty="0" smtClean="0">
                <a:latin typeface="Calibri" pitchFamily="34" charset="0"/>
              </a:rPr>
              <a:t>correctly</a:t>
            </a:r>
          </a:p>
          <a:p>
            <a:pPr eaLnBrk="0" hangingPunct="0">
              <a:buFontTx/>
              <a:buChar char="•"/>
              <a:defRPr/>
            </a:pPr>
            <a:r>
              <a:rPr lang="en-US" dirty="0" smtClean="0">
                <a:latin typeface="Calibri" pitchFamily="34" charset="0"/>
              </a:rPr>
              <a:t> </a:t>
            </a:r>
            <a:r>
              <a:rPr lang="en-US" dirty="0" smtClean="0">
                <a:solidFill>
                  <a:srgbClr val="FF0000"/>
                </a:solidFill>
                <a:latin typeface="Calibri" pitchFamily="34" charset="0"/>
              </a:rPr>
              <a:t>Never dispose of sharps in a trash can!</a:t>
            </a:r>
            <a:endParaRPr lang="en-US" dirty="0">
              <a:solidFill>
                <a:srgbClr val="FF0000"/>
              </a:solidFill>
              <a:latin typeface="Calibri" pitchFamily="34" charset="0"/>
            </a:endParaRPr>
          </a:p>
        </p:txBody>
      </p:sp>
      <p:graphicFrame>
        <p:nvGraphicFramePr>
          <p:cNvPr id="4099" name="Object 1025">
            <a:hlinkClick r:id="" action="ppaction://ole?verb=0"/>
          </p:cNvPr>
          <p:cNvGraphicFramePr>
            <a:graphicFrameLocks/>
          </p:cNvGraphicFramePr>
          <p:nvPr/>
        </p:nvGraphicFramePr>
        <p:xfrm>
          <a:off x="7924800" y="2514600"/>
          <a:ext cx="636588" cy="3409950"/>
        </p:xfrm>
        <a:graphic>
          <a:graphicData uri="http://schemas.openxmlformats.org/presentationml/2006/ole">
            <p:oleObj spid="_x0000_s518147" name="Microsoft ClipArt Gallery" r:id="rId6" imgW="645840" imgH="3419280" progId="">
              <p:embed/>
            </p:oleObj>
          </a:graphicData>
        </a:graphic>
      </p:graphicFrame>
      <p:graphicFrame>
        <p:nvGraphicFramePr>
          <p:cNvPr id="4100" name="Object 1026">
            <a:hlinkClick r:id="" action="ppaction://ole?verb=0"/>
          </p:cNvPr>
          <p:cNvGraphicFramePr>
            <a:graphicFrameLocks/>
          </p:cNvGraphicFramePr>
          <p:nvPr/>
        </p:nvGraphicFramePr>
        <p:xfrm>
          <a:off x="1219200" y="5867400"/>
          <a:ext cx="4797425" cy="361950"/>
        </p:xfrm>
        <a:graphic>
          <a:graphicData uri="http://schemas.openxmlformats.org/presentationml/2006/ole">
            <p:oleObj spid="_x0000_s518148" name="Microsoft ClipArt Gallery" r:id="rId7" imgW="4806720" imgH="371160" progId="">
              <p:embed/>
            </p:oleObj>
          </a:graphicData>
        </a:graphic>
      </p:graphicFrame>
    </p:spTree>
    <p:custDataLst>
      <p:tags r:id="rId2"/>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02">
                                            <p:txEl>
                                              <p:pRg st="1" end="1"/>
                                            </p:txEl>
                                          </p:spTgt>
                                        </p:tgtEl>
                                        <p:attrNameLst>
                                          <p:attrName>style.visibility</p:attrName>
                                        </p:attrNameLst>
                                      </p:cBhvr>
                                      <p:to>
                                        <p:strVal val="visible"/>
                                      </p:to>
                                    </p:set>
                                    <p:animEffect transition="in" filter="dissolve">
                                      <p:cBhvr>
                                        <p:cTn id="7" dur="500"/>
                                        <p:tgtEl>
                                          <p:spTgt spid="41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102">
                                            <p:txEl>
                                              <p:pRg st="2" end="2"/>
                                            </p:txEl>
                                          </p:spTgt>
                                        </p:tgtEl>
                                        <p:attrNameLst>
                                          <p:attrName>style.visibility</p:attrName>
                                        </p:attrNameLst>
                                      </p:cBhvr>
                                      <p:to>
                                        <p:strVal val="visible"/>
                                      </p:to>
                                    </p:set>
                                    <p:animEffect transition="in" filter="dissolve">
                                      <p:cBhvr>
                                        <p:cTn id="12" dur="500"/>
                                        <p:tgtEl>
                                          <p:spTgt spid="410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102">
                                            <p:txEl>
                                              <p:pRg st="3" end="3"/>
                                            </p:txEl>
                                          </p:spTgt>
                                        </p:tgtEl>
                                        <p:attrNameLst>
                                          <p:attrName>style.visibility</p:attrName>
                                        </p:attrNameLst>
                                      </p:cBhvr>
                                      <p:to>
                                        <p:strVal val="visible"/>
                                      </p:to>
                                    </p:set>
                                    <p:animEffect transition="in" filter="dissolve">
                                      <p:cBhvr>
                                        <p:cTn id="17" dur="500"/>
                                        <p:tgtEl>
                                          <p:spTgt spid="4102">
                                            <p:txEl>
                                              <p:pRg st="3" end="3"/>
                                            </p:txEl>
                                          </p:spTgt>
                                        </p:tgtEl>
                                      </p:cBhvr>
                                    </p:animEffect>
                                  </p:childTnLst>
                                </p:cTn>
                              </p:par>
                            </p:childTnLst>
                          </p:cTn>
                        </p:par>
                        <p:par>
                          <p:cTn id="18" fill="hold">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4102">
                                            <p:txEl>
                                              <p:pRg st="4" end="4"/>
                                            </p:txEl>
                                          </p:spTgt>
                                        </p:tgtEl>
                                        <p:attrNameLst>
                                          <p:attrName>style.visibility</p:attrName>
                                        </p:attrNameLst>
                                      </p:cBhvr>
                                      <p:to>
                                        <p:strVal val="visible"/>
                                      </p:to>
                                    </p:set>
                                    <p:animEffect transition="in" filter="dissolve">
                                      <p:cBhvr>
                                        <p:cTn id="21" dur="500"/>
                                        <p:tgtEl>
                                          <p:spTgt spid="410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build="p"/>
    </p:bldLst>
  </p:timing>
</p:sld>
</file>

<file path=ppt/slides/slide1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5"/>
          <p:cNvSpPr>
            <a:spLocks noGrp="1" noChangeArrowheads="1"/>
          </p:cNvSpPr>
          <p:nvPr>
            <p:ph type="title"/>
          </p:nvPr>
        </p:nvSpPr>
        <p:spPr>
          <a:xfrm>
            <a:off x="533400" y="228600"/>
            <a:ext cx="7772400" cy="838200"/>
          </a:xfrm>
        </p:spPr>
        <p:txBody>
          <a:bodyPr/>
          <a:lstStyle/>
          <a:p>
            <a:pPr eaLnBrk="1" hangingPunct="1"/>
            <a:r>
              <a:rPr lang="en-US" sz="4000" b="1" smtClean="0"/>
              <a:t>ALL SHARPS GO HERE</a:t>
            </a:r>
          </a:p>
        </p:txBody>
      </p:sp>
      <p:graphicFrame>
        <p:nvGraphicFramePr>
          <p:cNvPr id="5122" name="Object 5"/>
          <p:cNvGraphicFramePr>
            <a:graphicFrameLocks noChangeAspect="1"/>
          </p:cNvGraphicFramePr>
          <p:nvPr>
            <p:ph idx="1"/>
          </p:nvPr>
        </p:nvGraphicFramePr>
        <p:xfrm>
          <a:off x="1219200" y="2057400"/>
          <a:ext cx="6569075" cy="4267200"/>
        </p:xfrm>
        <a:graphic>
          <a:graphicData uri="http://schemas.openxmlformats.org/presentationml/2006/ole">
            <p:oleObj spid="_x0000_s519170" name="Photo Editor Photo" r:id="rId5" imgW="2419048" imgH="1571844" progId="">
              <p:embed/>
            </p:oleObj>
          </a:graphicData>
        </a:graphic>
      </p:graphicFrame>
      <p:cxnSp>
        <p:nvCxnSpPr>
          <p:cNvPr id="10" name="Straight Arrow Connector 9"/>
          <p:cNvCxnSpPr>
            <a:stCxn id="5123" idx="2"/>
          </p:cNvCxnSpPr>
          <p:nvPr/>
        </p:nvCxnSpPr>
        <p:spPr>
          <a:xfrm rot="5400000">
            <a:off x="3924301" y="1562100"/>
            <a:ext cx="990600" cy="3175"/>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transition>
    <p:checke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0"/>
            <a:ext cx="7772400" cy="1143000"/>
          </a:xfrm>
        </p:spPr>
        <p:txBody>
          <a:bodyPr lIns="90488" tIns="44450" rIns="90488" bIns="44450"/>
          <a:lstStyle/>
          <a:p>
            <a:pPr eaLnBrk="1" hangingPunct="1"/>
            <a:r>
              <a:rPr lang="en-US" sz="4000" b="1" smtClean="0"/>
              <a:t>DISPOSAL of INFECTIOUS WASTE</a:t>
            </a:r>
          </a:p>
        </p:txBody>
      </p:sp>
      <p:sp>
        <p:nvSpPr>
          <p:cNvPr id="34819" name="Rectangle 5"/>
          <p:cNvSpPr>
            <a:spLocks noGrp="1" noChangeArrowheads="1"/>
          </p:cNvSpPr>
          <p:nvPr>
            <p:ph idx="1"/>
          </p:nvPr>
        </p:nvSpPr>
        <p:spPr/>
        <p:txBody>
          <a:bodyPr/>
          <a:lstStyle/>
          <a:p>
            <a:pPr eaLnBrk="1" hangingPunct="1">
              <a:buClr>
                <a:schemeClr val="tx1"/>
              </a:buClr>
              <a:buSzTx/>
              <a:buFontTx/>
              <a:buChar char="•"/>
            </a:pPr>
            <a:r>
              <a:rPr lang="en-US" smtClean="0"/>
              <a:t>Defined as “disposable items saturated with blood or body substances”</a:t>
            </a:r>
          </a:p>
          <a:p>
            <a:pPr lvl="1" eaLnBrk="1" hangingPunct="1">
              <a:buClr>
                <a:schemeClr val="tx1"/>
              </a:buClr>
              <a:buSzTx/>
              <a:buFontTx/>
              <a:buChar char="•"/>
            </a:pPr>
            <a:r>
              <a:rPr lang="en-US" smtClean="0"/>
              <a:t>Drips, flakes, or can squeeze fluid out if compressed</a:t>
            </a:r>
          </a:p>
          <a:p>
            <a:pPr lvl="1" eaLnBrk="1" hangingPunct="1">
              <a:buClr>
                <a:schemeClr val="tx1"/>
              </a:buClr>
              <a:buSzTx/>
              <a:buFontTx/>
              <a:buChar char="•"/>
            </a:pPr>
            <a:r>
              <a:rPr lang="en-US" smtClean="0"/>
              <a:t>“If it is wet &amp; flows into the </a:t>
            </a:r>
            <a:r>
              <a:rPr lang="en-US" smtClean="0">
                <a:solidFill>
                  <a:srgbClr val="FF0000"/>
                </a:solidFill>
              </a:rPr>
              <a:t>red bag</a:t>
            </a:r>
            <a:r>
              <a:rPr lang="en-US" smtClean="0"/>
              <a:t> it goes”</a:t>
            </a:r>
          </a:p>
          <a:p>
            <a:pPr eaLnBrk="1" hangingPunct="1">
              <a:buClr>
                <a:schemeClr val="tx1"/>
              </a:buClr>
              <a:buSzTx/>
              <a:buFontTx/>
              <a:buChar char="•"/>
            </a:pPr>
            <a:r>
              <a:rPr lang="en-US" smtClean="0"/>
              <a:t>Place in </a:t>
            </a:r>
            <a:r>
              <a:rPr lang="en-US" smtClean="0">
                <a:solidFill>
                  <a:srgbClr val="FF0000"/>
                </a:solidFill>
              </a:rPr>
              <a:t>Red bag</a:t>
            </a:r>
            <a:r>
              <a:rPr lang="en-US" smtClean="0"/>
              <a:t> with international biohazard symbol</a:t>
            </a:r>
          </a:p>
          <a:p>
            <a:pPr eaLnBrk="1" hangingPunct="1">
              <a:buClr>
                <a:schemeClr val="tx1"/>
              </a:buClr>
              <a:buSzTx/>
              <a:buFontTx/>
              <a:buChar char="•"/>
            </a:pPr>
            <a:r>
              <a:rPr lang="en-US" b="1" smtClean="0"/>
              <a:t>Note – NEVER place </a:t>
            </a:r>
            <a:r>
              <a:rPr lang="en-US" b="1" smtClean="0">
                <a:solidFill>
                  <a:srgbClr val="FF0000"/>
                </a:solidFill>
              </a:rPr>
              <a:t>red bags</a:t>
            </a:r>
            <a:r>
              <a:rPr lang="en-US" b="1" smtClean="0"/>
              <a:t> into a regular trash bag for disposal</a:t>
            </a:r>
          </a:p>
        </p:txBody>
      </p:sp>
      <p:pic>
        <p:nvPicPr>
          <p:cNvPr id="34820" name="Picture 5" descr="red biohazard bag.jpg"/>
          <p:cNvPicPr>
            <a:picLocks noChangeAspect="1"/>
          </p:cNvPicPr>
          <p:nvPr>
            <p:custDataLst>
              <p:tags r:id="rId2"/>
            </p:custDataLst>
          </p:nvPr>
        </p:nvPicPr>
        <p:blipFill>
          <a:blip r:embed="rId5" cstate="print"/>
          <a:srcRect/>
          <a:stretch>
            <a:fillRect/>
          </a:stretch>
        </p:blipFill>
        <p:spPr bwMode="auto">
          <a:xfrm>
            <a:off x="3886200" y="4800600"/>
            <a:ext cx="1600200" cy="1600200"/>
          </a:xfrm>
          <a:prstGeom prst="rect">
            <a:avLst/>
          </a:prstGeom>
          <a:noFill/>
          <a:ln w="9525">
            <a:noFill/>
            <a:miter lim="800000"/>
            <a:headEnd/>
            <a:tailEnd/>
          </a:ln>
        </p:spPr>
      </p:pic>
      <p:cxnSp>
        <p:nvCxnSpPr>
          <p:cNvPr id="6" name="Straight Arrow Connector 5"/>
          <p:cNvCxnSpPr/>
          <p:nvPr/>
        </p:nvCxnSpPr>
        <p:spPr>
          <a:xfrm rot="10800000">
            <a:off x="4953000" y="5715000"/>
            <a:ext cx="2590800" cy="1588"/>
          </a:xfrm>
          <a:prstGeom prst="straightConnector1">
            <a:avLst/>
          </a:prstGeom>
          <a:ln w="1270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lIns="90488" tIns="44450" rIns="90488" bIns="44450"/>
          <a:lstStyle/>
          <a:p>
            <a:pPr eaLnBrk="1" hangingPunct="1"/>
            <a:r>
              <a:rPr lang="en-US" sz="4000" b="1" smtClean="0"/>
              <a:t>Blood &amp; Body Fluid Spill – Clean Up</a:t>
            </a:r>
          </a:p>
        </p:txBody>
      </p:sp>
      <p:graphicFrame>
        <p:nvGraphicFramePr>
          <p:cNvPr id="7" name="Diagram 6"/>
          <p:cNvGraphicFramePr/>
          <p:nvPr>
            <p:custDataLst>
              <p:tags r:id="rId2"/>
            </p:custDataLst>
          </p:nvPr>
        </p:nvGraphicFramePr>
        <p:xfrm>
          <a:off x="533400" y="1371600"/>
          <a:ext cx="8001000" cy="44958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TextBox 7"/>
          <p:cNvSpPr txBox="1"/>
          <p:nvPr/>
        </p:nvSpPr>
        <p:spPr>
          <a:xfrm>
            <a:off x="990600" y="5943600"/>
            <a:ext cx="7315200" cy="523220"/>
          </a:xfrm>
          <a:prstGeom prst="rect">
            <a:avLst/>
          </a:prstGeom>
          <a:solidFill>
            <a:srgbClr val="FFFF00"/>
          </a:solidFill>
          <a:effectLst>
            <a:outerShdw blurRad="50800" algn="ctr" rotWithShape="0">
              <a:srgbClr val="000000">
                <a:alpha val="43137"/>
              </a:srgbClr>
            </a:outerShdw>
          </a:effectLst>
          <a:scene3d>
            <a:camera prst="orthographicFront"/>
            <a:lightRig rig="threePt" dir="t"/>
          </a:scene3d>
          <a:sp3d prstMaterial="softEdge"/>
        </p:spPr>
        <p:txBody>
          <a:bodyPr>
            <a:spAutoFit/>
          </a:bodyPr>
          <a:lstStyle/>
          <a:p>
            <a:pPr algn="ctr">
              <a:defRPr/>
            </a:pPr>
            <a:r>
              <a:rPr lang="en-US" sz="2800" dirty="0">
                <a:latin typeface="+mn-lt"/>
              </a:rPr>
              <a:t>At ESRI – use spill kits</a:t>
            </a:r>
          </a:p>
        </p:txBody>
      </p:sp>
      <p:sp>
        <p:nvSpPr>
          <p:cNvPr id="5" name="5-Point Star 4"/>
          <p:cNvSpPr/>
          <p:nvPr/>
        </p:nvSpPr>
        <p:spPr>
          <a:xfrm>
            <a:off x="533400" y="1371600"/>
            <a:ext cx="533400" cy="4572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5-Point Star 5"/>
          <p:cNvSpPr/>
          <p:nvPr/>
        </p:nvSpPr>
        <p:spPr>
          <a:xfrm>
            <a:off x="609600" y="2819400"/>
            <a:ext cx="533400" cy="4572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609600" y="4191000"/>
            <a:ext cx="533400" cy="4572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029"/>
          <p:cNvSpPr>
            <a:spLocks noGrp="1" noChangeArrowheads="1"/>
          </p:cNvSpPr>
          <p:nvPr>
            <p:ph type="title"/>
          </p:nvPr>
        </p:nvSpPr>
        <p:spPr>
          <a:xfrm>
            <a:off x="304800" y="152400"/>
            <a:ext cx="8458200" cy="838200"/>
          </a:xfrm>
        </p:spPr>
        <p:txBody>
          <a:bodyPr/>
          <a:lstStyle/>
          <a:p>
            <a:pPr eaLnBrk="1" hangingPunct="1"/>
            <a:r>
              <a:rPr lang="en-US" sz="3200" b="1" dirty="0" smtClean="0"/>
              <a:t>TO DISPOSE OF REGULATED INFECTIOUS WASTE</a:t>
            </a:r>
          </a:p>
        </p:txBody>
      </p:sp>
      <p:pic>
        <p:nvPicPr>
          <p:cNvPr id="36867" name="Picture 1028" descr="red bag waste"/>
          <p:cNvPicPr>
            <a:picLocks noGrp="1" noChangeAspect="1" noChangeArrowheads="1"/>
          </p:cNvPicPr>
          <p:nvPr>
            <p:ph idx="1"/>
            <p:custDataLst>
              <p:tags r:id="rId2"/>
            </p:custDataLst>
          </p:nvPr>
        </p:nvPicPr>
        <p:blipFill>
          <a:blip r:embed="rId6" cstate="print"/>
          <a:srcRect/>
          <a:stretch>
            <a:fillRect/>
          </a:stretch>
        </p:blipFill>
        <p:spPr>
          <a:xfrm>
            <a:off x="762000" y="1828800"/>
            <a:ext cx="3200400" cy="4495800"/>
          </a:xfrm>
        </p:spPr>
      </p:pic>
      <p:pic>
        <p:nvPicPr>
          <p:cNvPr id="36868" name="Picture 1030" descr="biohazard symbol"/>
          <p:cNvPicPr>
            <a:picLocks noChangeAspect="1" noChangeArrowheads="1"/>
          </p:cNvPicPr>
          <p:nvPr>
            <p:custDataLst>
              <p:tags r:id="rId3"/>
            </p:custDataLst>
          </p:nvPr>
        </p:nvPicPr>
        <p:blipFill>
          <a:blip r:embed="rId7" cstate="print"/>
          <a:srcRect/>
          <a:stretch>
            <a:fillRect/>
          </a:stretch>
        </p:blipFill>
        <p:spPr bwMode="auto">
          <a:xfrm>
            <a:off x="4343400" y="1828800"/>
            <a:ext cx="4498975" cy="45720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a:xfrm>
            <a:off x="533400" y="228600"/>
            <a:ext cx="7772400" cy="838200"/>
          </a:xfrm>
        </p:spPr>
        <p:txBody>
          <a:bodyPr/>
          <a:lstStyle/>
          <a:p>
            <a:pPr eaLnBrk="1" hangingPunct="1"/>
            <a:r>
              <a:rPr lang="en-US" sz="4400" b="1" smtClean="0"/>
              <a:t>Contaminated Linen</a:t>
            </a:r>
          </a:p>
        </p:txBody>
      </p:sp>
      <p:sp>
        <p:nvSpPr>
          <p:cNvPr id="38915" name="Rectangle 6"/>
          <p:cNvSpPr>
            <a:spLocks noGrp="1" noChangeArrowheads="1"/>
          </p:cNvSpPr>
          <p:nvPr>
            <p:ph idx="1"/>
          </p:nvPr>
        </p:nvSpPr>
        <p:spPr>
          <a:xfrm>
            <a:off x="457200" y="1524000"/>
            <a:ext cx="8305800" cy="4800600"/>
          </a:xfrm>
        </p:spPr>
        <p:txBody>
          <a:bodyPr/>
          <a:lstStyle/>
          <a:p>
            <a:pPr marL="0" indent="0" eaLnBrk="1" hangingPunct="1">
              <a:buClr>
                <a:schemeClr val="tx1"/>
              </a:buClr>
              <a:buFont typeface="Wingdings 2" pitchFamily="18" charset="2"/>
              <a:buNone/>
              <a:defRPr/>
            </a:pPr>
            <a:r>
              <a:rPr lang="en-US" sz="3200" b="1" dirty="0" smtClean="0"/>
              <a:t>All used or contaminated linen goes </a:t>
            </a:r>
          </a:p>
          <a:p>
            <a:pPr marL="0" indent="0" eaLnBrk="1" hangingPunct="1">
              <a:buClr>
                <a:schemeClr val="tx1"/>
              </a:buClr>
              <a:buFont typeface="Wingdings 2" pitchFamily="18" charset="2"/>
              <a:buNone/>
              <a:defRPr/>
            </a:pPr>
            <a:r>
              <a:rPr lang="en-US" sz="3200" b="1" dirty="0" smtClean="0"/>
              <a:t>in color coded bags per facility</a:t>
            </a:r>
          </a:p>
          <a:p>
            <a:pPr eaLnBrk="1" hangingPunct="1">
              <a:buClr>
                <a:schemeClr val="tx1"/>
              </a:buClr>
              <a:buFontTx/>
              <a:buChar char="•"/>
              <a:defRPr/>
            </a:pPr>
            <a:endParaRPr lang="en-US" dirty="0" smtClean="0"/>
          </a:p>
          <a:p>
            <a:pPr eaLnBrk="1" hangingPunct="1">
              <a:buClr>
                <a:schemeClr val="tx1"/>
              </a:buClr>
              <a:buFontTx/>
              <a:buChar char="•"/>
              <a:defRPr/>
            </a:pPr>
            <a:r>
              <a:rPr lang="en-US" dirty="0" smtClean="0"/>
              <a:t>Contaminated linen is linen soiled with blood or body fluids</a:t>
            </a:r>
          </a:p>
          <a:p>
            <a:pPr eaLnBrk="1" hangingPunct="1">
              <a:buClr>
                <a:schemeClr val="tx1"/>
              </a:buClr>
              <a:buFontTx/>
              <a:buChar char="•"/>
              <a:defRPr/>
            </a:pPr>
            <a:r>
              <a:rPr lang="en-US" dirty="0" smtClean="0"/>
              <a:t>The laundry handles all linen the same </a:t>
            </a:r>
          </a:p>
          <a:p>
            <a:pPr eaLnBrk="1" hangingPunct="1">
              <a:buClr>
                <a:schemeClr val="tx1"/>
              </a:buClr>
              <a:buFontTx/>
              <a:buChar char="•"/>
              <a:defRPr/>
            </a:pPr>
            <a:r>
              <a:rPr lang="en-US" dirty="0" smtClean="0"/>
              <a:t>Make sure no sharp objects are in the linen</a:t>
            </a:r>
          </a:p>
          <a:p>
            <a:pPr eaLnBrk="1" hangingPunct="1">
              <a:buClr>
                <a:schemeClr val="tx1"/>
              </a:buClr>
              <a:buFontTx/>
              <a:buChar char="•"/>
              <a:defRPr/>
            </a:pPr>
            <a:r>
              <a:rPr lang="en-US" dirty="0" smtClean="0"/>
              <a:t>Carry used linen away from you</a:t>
            </a:r>
          </a:p>
        </p:txBody>
      </p:sp>
      <p:pic>
        <p:nvPicPr>
          <p:cNvPr id="38916" name="Picture 4" descr="C:\Documents and Settings\avowles\Local Settings\Temporary Internet Files\Content.IE5\5E9MEQ8Y\MP900430548[1].jpg"/>
          <p:cNvPicPr>
            <a:picLocks noChangeAspect="1" noChangeArrowheads="1"/>
          </p:cNvPicPr>
          <p:nvPr>
            <p:custDataLst>
              <p:tags r:id="rId2"/>
            </p:custDataLst>
          </p:nvPr>
        </p:nvPicPr>
        <p:blipFill>
          <a:blip r:embed="rId5" cstate="print"/>
          <a:srcRect/>
          <a:stretch>
            <a:fillRect/>
          </a:stretch>
        </p:blipFill>
        <p:spPr bwMode="auto">
          <a:xfrm>
            <a:off x="7264450" y="1371600"/>
            <a:ext cx="1118146" cy="1676400"/>
          </a:xfrm>
          <a:prstGeom prst="rect">
            <a:avLst/>
          </a:prstGeom>
          <a:ln>
            <a:noFill/>
          </a:ln>
          <a:effectLst>
            <a:softEdge rad="112500"/>
          </a:effectLst>
        </p:spPr>
      </p:pic>
    </p:spTree>
    <p:custDataLst>
      <p:tags r:id="rId1"/>
    </p:custData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85800" y="304800"/>
            <a:ext cx="7772400" cy="609600"/>
          </a:xfrm>
        </p:spPr>
        <p:txBody>
          <a:bodyPr/>
          <a:lstStyle/>
          <a:p>
            <a:pPr eaLnBrk="1" hangingPunct="1"/>
            <a:r>
              <a:rPr lang="en-US" sz="4400" b="1" smtClean="0"/>
              <a:t>Respiratory Etiquette</a:t>
            </a:r>
          </a:p>
        </p:txBody>
      </p:sp>
      <p:sp>
        <p:nvSpPr>
          <p:cNvPr id="38915" name="Rectangle 3"/>
          <p:cNvSpPr>
            <a:spLocks noGrp="1" noChangeArrowheads="1"/>
          </p:cNvSpPr>
          <p:nvPr>
            <p:ph idx="1"/>
          </p:nvPr>
        </p:nvSpPr>
        <p:spPr/>
        <p:txBody>
          <a:bodyPr/>
          <a:lstStyle/>
          <a:p>
            <a:pPr eaLnBrk="1" hangingPunct="1">
              <a:buClr>
                <a:schemeClr val="tx1"/>
              </a:buClr>
              <a:buSzTx/>
              <a:buFontTx/>
              <a:buChar char="•"/>
            </a:pPr>
            <a:r>
              <a:rPr lang="en-US" smtClean="0"/>
              <a:t>Cover the cough and sneeze</a:t>
            </a:r>
            <a:r>
              <a:rPr lang="en-US" smtClean="0">
                <a:solidFill>
                  <a:srgbClr val="7F787F"/>
                </a:solidFill>
              </a:rPr>
              <a:t>	</a:t>
            </a:r>
            <a:endParaRPr lang="en-US" smtClean="0"/>
          </a:p>
          <a:p>
            <a:pPr lvl="1" eaLnBrk="1" hangingPunct="1">
              <a:buClr>
                <a:schemeClr val="tx1"/>
              </a:buClr>
              <a:buSzTx/>
              <a:buFontTx/>
              <a:buChar char="•"/>
            </a:pPr>
            <a:r>
              <a:rPr lang="en-US" smtClean="0"/>
              <a:t>Use tissue</a:t>
            </a:r>
          </a:p>
          <a:p>
            <a:pPr lvl="1" eaLnBrk="1" hangingPunct="1">
              <a:buClr>
                <a:schemeClr val="tx1"/>
              </a:buClr>
              <a:buSzTx/>
              <a:buFontTx/>
              <a:buChar char="•"/>
            </a:pPr>
            <a:r>
              <a:rPr lang="en-US" smtClean="0"/>
              <a:t>Inside of elbow if no tissue</a:t>
            </a:r>
          </a:p>
          <a:p>
            <a:pPr eaLnBrk="1" hangingPunct="1">
              <a:buClr>
                <a:schemeClr val="tx1"/>
              </a:buClr>
              <a:buSzTx/>
              <a:buFontTx/>
              <a:buChar char="•"/>
            </a:pPr>
            <a:r>
              <a:rPr lang="en-US" smtClean="0"/>
              <a:t>Hand hygiene!</a:t>
            </a:r>
          </a:p>
          <a:p>
            <a:pPr eaLnBrk="1" hangingPunct="1">
              <a:buClr>
                <a:schemeClr val="tx1"/>
              </a:buClr>
              <a:buSzTx/>
              <a:buFontTx/>
              <a:buChar char="•"/>
            </a:pPr>
            <a:r>
              <a:rPr lang="en-US" smtClean="0"/>
              <a:t>Give mask &amp; tissues to coughing patients</a:t>
            </a:r>
          </a:p>
          <a:p>
            <a:pPr eaLnBrk="1" hangingPunct="1">
              <a:buClr>
                <a:schemeClr val="tx1"/>
              </a:buClr>
              <a:buSzTx/>
              <a:buFontTx/>
              <a:buChar char="•"/>
            </a:pPr>
            <a:r>
              <a:rPr lang="en-US" smtClean="0"/>
              <a:t>Isolate coughing patient from others when possible</a:t>
            </a:r>
          </a:p>
        </p:txBody>
      </p:sp>
      <p:pic>
        <p:nvPicPr>
          <p:cNvPr id="6" name="Picture 5" descr="coughing man.jpg"/>
          <p:cNvPicPr>
            <a:picLocks noChangeAspect="1"/>
          </p:cNvPicPr>
          <p:nvPr>
            <p:custDataLst>
              <p:tags r:id="rId2"/>
            </p:custDataLst>
          </p:nvPr>
        </p:nvPicPr>
        <p:blipFill>
          <a:blip r:embed="rId5" cstate="print"/>
          <a:stretch>
            <a:fillRect/>
          </a:stretch>
        </p:blipFill>
        <p:spPr>
          <a:xfrm>
            <a:off x="5791200" y="4648200"/>
            <a:ext cx="2590800" cy="1728393"/>
          </a:xfrm>
          <a:prstGeom prst="rect">
            <a:avLst/>
          </a:prstGeom>
          <a:ln>
            <a:noFill/>
          </a:ln>
          <a:effectLst>
            <a:softEdge rad="112500"/>
          </a:effectLst>
        </p:spPr>
      </p:pic>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4"/>
          <p:cNvSpPr>
            <a:spLocks noGrp="1" noChangeArrowheads="1"/>
          </p:cNvSpPr>
          <p:nvPr>
            <p:ph type="title"/>
          </p:nvPr>
        </p:nvSpPr>
        <p:spPr/>
        <p:txBody>
          <a:bodyPr/>
          <a:lstStyle/>
          <a:p>
            <a:r>
              <a:rPr lang="en-US" sz="4400" b="1" dirty="0" smtClean="0"/>
              <a:t>Where are we located?</a:t>
            </a:r>
          </a:p>
        </p:txBody>
      </p:sp>
      <p:sp>
        <p:nvSpPr>
          <p:cNvPr id="113666" name="Rectangle 5"/>
          <p:cNvSpPr>
            <a:spLocks noGrp="1" noChangeArrowheads="1"/>
          </p:cNvSpPr>
          <p:nvPr>
            <p:ph idx="1"/>
          </p:nvPr>
        </p:nvSpPr>
        <p:spPr>
          <a:xfrm>
            <a:off x="457200" y="1752600"/>
            <a:ext cx="8001000" cy="4114800"/>
          </a:xfrm>
        </p:spPr>
        <p:txBody>
          <a:bodyPr/>
          <a:lstStyle/>
          <a:p>
            <a:r>
              <a:rPr lang="en-US" dirty="0" smtClean="0"/>
              <a:t>The Security Parking and I.D. Badge Office is located in room </a:t>
            </a:r>
            <a:r>
              <a:rPr lang="en-US" b="1" dirty="0" smtClean="0"/>
              <a:t>G821 </a:t>
            </a:r>
            <a:r>
              <a:rPr lang="en-US" dirty="0" smtClean="0"/>
              <a:t>on the ground floor of Akron General Medical Center.</a:t>
            </a:r>
            <a:endParaRPr lang="en-US" b="1" dirty="0" smtClean="0"/>
          </a:p>
        </p:txBody>
      </p:sp>
      <p:pic>
        <p:nvPicPr>
          <p:cNvPr id="150530" name="Picture 2" descr="C:\Documents and Settings\avowles\Local Settings\Temporary Internet Files\Content.IE5\QJ6YFJD1\MP900386037[1].jpg"/>
          <p:cNvPicPr>
            <a:picLocks noChangeAspect="1" noChangeArrowheads="1"/>
          </p:cNvPicPr>
          <p:nvPr>
            <p:custDataLst>
              <p:tags r:id="rId2"/>
            </p:custDataLst>
          </p:nvPr>
        </p:nvPicPr>
        <p:blipFill>
          <a:blip r:embed="rId5" cstate="print"/>
          <a:srcRect/>
          <a:stretch>
            <a:fillRect/>
          </a:stretch>
        </p:blipFill>
        <p:spPr bwMode="auto">
          <a:xfrm>
            <a:off x="6248400" y="3048000"/>
            <a:ext cx="2133600" cy="2987040"/>
          </a:xfrm>
          <a:prstGeom prst="rect">
            <a:avLst/>
          </a:prstGeom>
          <a:ln>
            <a:noFill/>
          </a:ln>
          <a:effectLst>
            <a:softEdge rad="112500"/>
          </a:effectLst>
        </p:spPr>
      </p:pic>
    </p:spTree>
    <p:custDataLst>
      <p:tags r:id="rId1"/>
    </p:custData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ChangeAspect="1"/>
          </p:cNvGraphicFramePr>
          <p:nvPr/>
        </p:nvGraphicFramePr>
        <p:xfrm>
          <a:off x="1066800" y="228600"/>
          <a:ext cx="6781800" cy="6459538"/>
        </p:xfrm>
        <a:graphic>
          <a:graphicData uri="http://schemas.openxmlformats.org/presentationml/2006/ole">
            <p:oleObj spid="_x0000_s520194" name="Acrobat Document" r:id="rId5" imgW="5829300" imgH="7543800" progId="AcroExch.Document.7">
              <p:embed/>
            </p:oleObj>
          </a:graphicData>
        </a:graphic>
      </p:graphicFrame>
    </p:spTree>
    <p:custDataLst>
      <p:tags r:id="rId2"/>
    </p:custData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304800"/>
            <a:ext cx="8077200" cy="685800"/>
          </a:xfrm>
        </p:spPr>
        <p:txBody>
          <a:bodyPr lIns="90488" tIns="44450" rIns="90488" bIns="44450"/>
          <a:lstStyle/>
          <a:p>
            <a:pPr eaLnBrk="1" hangingPunct="1"/>
            <a:r>
              <a:rPr lang="en-US" sz="4000" b="1" smtClean="0"/>
              <a:t>Summary of Standard Precautions</a:t>
            </a:r>
          </a:p>
        </p:txBody>
      </p:sp>
      <p:sp>
        <p:nvSpPr>
          <p:cNvPr id="39939" name="Rectangle 5"/>
          <p:cNvSpPr>
            <a:spLocks noGrp="1" noChangeArrowheads="1"/>
          </p:cNvSpPr>
          <p:nvPr>
            <p:ph idx="1"/>
          </p:nvPr>
        </p:nvSpPr>
        <p:spPr>
          <a:xfrm>
            <a:off x="304800" y="2209800"/>
            <a:ext cx="8534400" cy="3625608"/>
          </a:xfrm>
        </p:spPr>
        <p:txBody>
          <a:bodyPr>
            <a:spAutoFit/>
          </a:bodyPr>
          <a:lstStyle/>
          <a:p>
            <a:pPr eaLnBrk="1" hangingPunct="1">
              <a:buClr>
                <a:schemeClr val="tx1"/>
              </a:buClr>
              <a:buFontTx/>
              <a:buChar char="•"/>
            </a:pPr>
            <a:r>
              <a:rPr lang="en-US" dirty="0" smtClean="0"/>
              <a:t>HAND HYGIENE is the key!</a:t>
            </a:r>
          </a:p>
          <a:p>
            <a:pPr eaLnBrk="1" hangingPunct="1">
              <a:buClr>
                <a:schemeClr val="tx1"/>
              </a:buClr>
              <a:buFontTx/>
              <a:buChar char="•"/>
            </a:pPr>
            <a:r>
              <a:rPr lang="en-US" dirty="0" smtClean="0"/>
              <a:t>Wear appropriate PPE</a:t>
            </a:r>
          </a:p>
          <a:p>
            <a:pPr eaLnBrk="1" hangingPunct="1">
              <a:buClr>
                <a:schemeClr val="tx1"/>
              </a:buClr>
              <a:buFontTx/>
              <a:buChar char="•"/>
            </a:pPr>
            <a:r>
              <a:rPr lang="en-US" dirty="0" smtClean="0"/>
              <a:t>Use &amp; dispose of sharps safely</a:t>
            </a:r>
          </a:p>
          <a:p>
            <a:pPr eaLnBrk="1" hangingPunct="1">
              <a:buClr>
                <a:schemeClr val="tx1"/>
              </a:buClr>
              <a:buFontTx/>
              <a:buChar char="•"/>
            </a:pPr>
            <a:r>
              <a:rPr lang="en-US" dirty="0" smtClean="0"/>
              <a:t>Dispose of potentially infectious waste in </a:t>
            </a:r>
            <a:r>
              <a:rPr lang="en-US" dirty="0" smtClean="0">
                <a:solidFill>
                  <a:srgbClr val="FF0000"/>
                </a:solidFill>
              </a:rPr>
              <a:t>red bags</a:t>
            </a:r>
          </a:p>
          <a:p>
            <a:pPr eaLnBrk="1" hangingPunct="1">
              <a:buClr>
                <a:schemeClr val="tx1"/>
              </a:buClr>
              <a:buFontTx/>
              <a:buChar char="•"/>
            </a:pPr>
            <a:r>
              <a:rPr lang="en-US" dirty="0" smtClean="0"/>
              <a:t>Use color coded bags for dirty linen</a:t>
            </a:r>
          </a:p>
          <a:p>
            <a:pPr eaLnBrk="1" hangingPunct="1">
              <a:buClr>
                <a:schemeClr val="tx1"/>
              </a:buClr>
              <a:buFontTx/>
              <a:buChar char="•"/>
            </a:pPr>
            <a:r>
              <a:rPr lang="en-US" dirty="0" smtClean="0"/>
              <a:t>Practice respiratory etiquette</a:t>
            </a:r>
          </a:p>
          <a:p>
            <a:pPr eaLnBrk="1" hangingPunct="1">
              <a:buFont typeface="Wingdings 2" pitchFamily="18" charset="2"/>
              <a:buNone/>
            </a:pPr>
            <a:endParaRPr lang="en-US" dirty="0" smtClean="0"/>
          </a:p>
        </p:txBody>
      </p:sp>
      <p:pic>
        <p:nvPicPr>
          <p:cNvPr id="39940" name="Picture 6" descr="C:\Documents and Settings\NBuzgan\My Documents\My Pictures\washing hands.jpg"/>
          <p:cNvPicPr>
            <a:picLocks noChangeAspect="1" noChangeArrowheads="1"/>
          </p:cNvPicPr>
          <p:nvPr>
            <p:custDataLst>
              <p:tags r:id="rId2"/>
            </p:custDataLst>
          </p:nvPr>
        </p:nvPicPr>
        <p:blipFill>
          <a:blip r:embed="rId5" cstate="print"/>
          <a:srcRect/>
          <a:stretch>
            <a:fillRect/>
          </a:stretch>
        </p:blipFill>
        <p:spPr bwMode="auto">
          <a:xfrm>
            <a:off x="6781800" y="1143000"/>
            <a:ext cx="2125663" cy="2022475"/>
          </a:xfrm>
          <a:prstGeom prst="rect">
            <a:avLst/>
          </a:prstGeom>
          <a:noFill/>
          <a:ln w="9525">
            <a:noFill/>
            <a:miter lim="800000"/>
            <a:headEnd/>
            <a:tailEnd/>
          </a:ln>
        </p:spPr>
      </p:pic>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939">
                                            <p:txEl>
                                              <p:pRg st="1" end="1"/>
                                            </p:txEl>
                                          </p:spTgt>
                                        </p:tgtEl>
                                        <p:attrNameLst>
                                          <p:attrName>style.visibility</p:attrName>
                                        </p:attrNameLst>
                                      </p:cBhvr>
                                      <p:to>
                                        <p:strVal val="visible"/>
                                      </p:to>
                                    </p:set>
                                    <p:anim calcmode="lin" valueType="num">
                                      <p:cBhvr additive="base">
                                        <p:cTn id="13" dur="500" fill="hold"/>
                                        <p:tgtEl>
                                          <p:spTgt spid="3993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993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9939">
                                            <p:txEl>
                                              <p:pRg st="2" end="2"/>
                                            </p:txEl>
                                          </p:spTgt>
                                        </p:tgtEl>
                                        <p:attrNameLst>
                                          <p:attrName>style.visibility</p:attrName>
                                        </p:attrNameLst>
                                      </p:cBhvr>
                                      <p:to>
                                        <p:strVal val="visible"/>
                                      </p:to>
                                    </p:set>
                                    <p:anim calcmode="lin" valueType="num">
                                      <p:cBhvr additive="base">
                                        <p:cTn id="19" dur="500" fill="hold"/>
                                        <p:tgtEl>
                                          <p:spTgt spid="3993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993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939">
                                            <p:txEl>
                                              <p:pRg st="3" end="3"/>
                                            </p:txEl>
                                          </p:spTgt>
                                        </p:tgtEl>
                                        <p:attrNameLst>
                                          <p:attrName>style.visibility</p:attrName>
                                        </p:attrNameLst>
                                      </p:cBhvr>
                                      <p:to>
                                        <p:strVal val="visible"/>
                                      </p:to>
                                    </p:set>
                                    <p:anim calcmode="lin" valueType="num">
                                      <p:cBhvr additive="base">
                                        <p:cTn id="25" dur="500" fill="hold"/>
                                        <p:tgtEl>
                                          <p:spTgt spid="3993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993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9939">
                                            <p:txEl>
                                              <p:pRg st="4" end="4"/>
                                            </p:txEl>
                                          </p:spTgt>
                                        </p:tgtEl>
                                        <p:attrNameLst>
                                          <p:attrName>style.visibility</p:attrName>
                                        </p:attrNameLst>
                                      </p:cBhvr>
                                      <p:to>
                                        <p:strVal val="visible"/>
                                      </p:to>
                                    </p:set>
                                    <p:anim calcmode="lin" valueType="num">
                                      <p:cBhvr additive="base">
                                        <p:cTn id="31" dur="500" fill="hold"/>
                                        <p:tgtEl>
                                          <p:spTgt spid="39939">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993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9939">
                                            <p:txEl>
                                              <p:pRg st="5" end="5"/>
                                            </p:txEl>
                                          </p:spTgt>
                                        </p:tgtEl>
                                        <p:attrNameLst>
                                          <p:attrName>style.visibility</p:attrName>
                                        </p:attrNameLst>
                                      </p:cBhvr>
                                      <p:to>
                                        <p:strVal val="visible"/>
                                      </p:to>
                                    </p:set>
                                    <p:anim calcmode="lin" valueType="num">
                                      <p:cBhvr additive="base">
                                        <p:cTn id="37" dur="500" fill="hold"/>
                                        <p:tgtEl>
                                          <p:spTgt spid="39939">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993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a:xfrm>
            <a:off x="685800" y="304800"/>
            <a:ext cx="7772400" cy="609600"/>
          </a:xfrm>
        </p:spPr>
        <p:txBody>
          <a:bodyPr/>
          <a:lstStyle/>
          <a:p>
            <a:pPr eaLnBrk="1" hangingPunct="1"/>
            <a:r>
              <a:rPr lang="en-US" sz="4000" b="1" dirty="0" smtClean="0"/>
              <a:t>Transmission Based Precautions</a:t>
            </a:r>
          </a:p>
        </p:txBody>
      </p:sp>
      <p:sp>
        <p:nvSpPr>
          <p:cNvPr id="41987" name="Rectangle 2"/>
          <p:cNvSpPr>
            <a:spLocks noGrp="1" noChangeArrowheads="1"/>
          </p:cNvSpPr>
          <p:nvPr>
            <p:ph idx="1"/>
          </p:nvPr>
        </p:nvSpPr>
        <p:spPr>
          <a:xfrm>
            <a:off x="685800" y="1752600"/>
            <a:ext cx="7772400" cy="4572000"/>
          </a:xfrm>
        </p:spPr>
        <p:txBody>
          <a:bodyPr/>
          <a:lstStyle/>
          <a:p>
            <a:pPr eaLnBrk="1" hangingPunct="1">
              <a:buClr>
                <a:schemeClr val="tx1"/>
              </a:buClr>
              <a:buFontTx/>
              <a:buChar char="•"/>
              <a:defRPr/>
            </a:pPr>
            <a:r>
              <a:rPr lang="en-US" dirty="0" smtClean="0"/>
              <a:t>Standard Precautions</a:t>
            </a:r>
          </a:p>
          <a:p>
            <a:pPr eaLnBrk="1" hangingPunct="1">
              <a:buClr>
                <a:schemeClr val="tx1"/>
              </a:buClr>
              <a:buFontTx/>
              <a:buChar char="•"/>
              <a:defRPr/>
            </a:pPr>
            <a:r>
              <a:rPr lang="en-US" dirty="0" smtClean="0">
                <a:solidFill>
                  <a:srgbClr val="FF0000"/>
                </a:solidFill>
              </a:rPr>
              <a:t>Contact Precautions</a:t>
            </a:r>
          </a:p>
          <a:p>
            <a:pPr eaLnBrk="1" hangingPunct="1">
              <a:buClr>
                <a:schemeClr val="tx1"/>
              </a:buClr>
              <a:buFontTx/>
              <a:buChar char="•"/>
              <a:defRPr/>
            </a:pPr>
            <a:r>
              <a:rPr lang="en-US" dirty="0" smtClean="0">
                <a:solidFill>
                  <a:srgbClr val="92D050"/>
                </a:solidFill>
              </a:rPr>
              <a:t>Contact Precautions Bleach</a:t>
            </a:r>
          </a:p>
          <a:p>
            <a:pPr eaLnBrk="1" hangingPunct="1">
              <a:buClr>
                <a:schemeClr val="tx1"/>
              </a:buClr>
              <a:buFontTx/>
              <a:buChar char="•"/>
              <a:defRPr/>
            </a:pPr>
            <a:r>
              <a:rPr lang="en-US" dirty="0" smtClean="0">
                <a:solidFill>
                  <a:srgbClr val="00B0F0"/>
                </a:solidFill>
              </a:rPr>
              <a:t>Droplet Precautions</a:t>
            </a:r>
          </a:p>
          <a:p>
            <a:pPr eaLnBrk="1" hangingPunct="1">
              <a:buClr>
                <a:schemeClr val="tx1"/>
              </a:buClr>
              <a:buFontTx/>
              <a:buChar char="•"/>
              <a:defRPr/>
            </a:pPr>
            <a:r>
              <a:rPr lang="en-US" dirty="0" smtClean="0">
                <a:solidFill>
                  <a:schemeClr val="bg2">
                    <a:lumMod val="65000"/>
                  </a:schemeClr>
                </a:solidFill>
              </a:rPr>
              <a:t>Airborne Precautions</a:t>
            </a:r>
          </a:p>
          <a:p>
            <a:pPr eaLnBrk="1" hangingPunct="1">
              <a:buClr>
                <a:schemeClr val="tx1"/>
              </a:buClr>
              <a:buFontTx/>
              <a:buChar char="•"/>
              <a:defRPr/>
            </a:pPr>
            <a:r>
              <a:rPr lang="en-US" dirty="0" smtClean="0">
                <a:solidFill>
                  <a:srgbClr val="CC9900"/>
                </a:solidFill>
              </a:rPr>
              <a:t>Strict Precautions</a:t>
            </a:r>
          </a:p>
          <a:p>
            <a:pPr eaLnBrk="1" hangingPunct="1">
              <a:buClr>
                <a:schemeClr val="tx1"/>
              </a:buClr>
              <a:buFontTx/>
              <a:buChar char="•"/>
              <a:defRPr/>
            </a:pPr>
            <a:r>
              <a:rPr lang="en-US" dirty="0" smtClean="0"/>
              <a:t>Environmental Precautions</a:t>
            </a:r>
          </a:p>
          <a:p>
            <a:pPr eaLnBrk="1" hangingPunct="1">
              <a:buClr>
                <a:schemeClr val="tx1"/>
              </a:buClr>
              <a:buFontTx/>
              <a:buNone/>
              <a:defRPr/>
            </a:pPr>
            <a:endParaRPr lang="en-US" sz="2400" dirty="0" smtClean="0"/>
          </a:p>
        </p:txBody>
      </p:sp>
    </p:spTree>
    <p:custDataLst>
      <p:tags r:id="rId1"/>
    </p:custData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81000" y="152400"/>
            <a:ext cx="8305800" cy="990600"/>
          </a:xfrm>
        </p:spPr>
        <p:txBody>
          <a:bodyPr/>
          <a:lstStyle/>
          <a:p>
            <a:pPr eaLnBrk="1" hangingPunct="1"/>
            <a:r>
              <a:rPr lang="en-US" b="1" dirty="0" smtClean="0"/>
              <a:t>Contact Precautions - Resistant Organisms</a:t>
            </a:r>
          </a:p>
        </p:txBody>
      </p:sp>
      <p:sp>
        <p:nvSpPr>
          <p:cNvPr id="41987" name="Rectangle 3"/>
          <p:cNvSpPr>
            <a:spLocks noGrp="1" noChangeArrowheads="1"/>
          </p:cNvSpPr>
          <p:nvPr>
            <p:ph idx="1"/>
          </p:nvPr>
        </p:nvSpPr>
        <p:spPr>
          <a:xfrm>
            <a:off x="228600" y="1371600"/>
            <a:ext cx="8382000" cy="4572000"/>
          </a:xfrm>
        </p:spPr>
        <p:txBody>
          <a:bodyPr/>
          <a:lstStyle/>
          <a:p>
            <a:pPr lvl="1" eaLnBrk="1" hangingPunct="1">
              <a:buClr>
                <a:schemeClr val="tx1"/>
              </a:buClr>
              <a:buSzTx/>
              <a:buFontTx/>
              <a:buChar char="•"/>
            </a:pPr>
            <a:r>
              <a:rPr lang="en-US" dirty="0" smtClean="0"/>
              <a:t>Used to prevent the spread to all others</a:t>
            </a:r>
            <a:r>
              <a:rPr lang="en-US" dirty="0" smtClean="0">
                <a:solidFill>
                  <a:srgbClr val="7F787F"/>
                </a:solidFill>
              </a:rPr>
              <a:t>	</a:t>
            </a:r>
            <a:endParaRPr lang="en-US" dirty="0" smtClean="0"/>
          </a:p>
          <a:p>
            <a:pPr lvl="2" eaLnBrk="1" hangingPunct="1">
              <a:buClr>
                <a:schemeClr val="tx1"/>
              </a:buClr>
              <a:buFontTx/>
              <a:buChar char="•"/>
            </a:pPr>
            <a:r>
              <a:rPr lang="en-US" dirty="0" smtClean="0"/>
              <a:t>Gown &amp; Gloves required upon room entry</a:t>
            </a:r>
          </a:p>
          <a:p>
            <a:pPr lvl="1" eaLnBrk="1" hangingPunct="1">
              <a:buClr>
                <a:schemeClr val="tx1"/>
              </a:buClr>
              <a:buSzTx/>
              <a:buFontTx/>
              <a:buChar char="•"/>
            </a:pPr>
            <a:r>
              <a:rPr lang="en-US" dirty="0" smtClean="0"/>
              <a:t>Resistant Organisms are found in the environment around the patient</a:t>
            </a:r>
          </a:p>
          <a:p>
            <a:pPr lvl="2" eaLnBrk="1" hangingPunct="1">
              <a:buClr>
                <a:schemeClr val="tx1"/>
              </a:buClr>
              <a:buFontTx/>
              <a:buChar char="•"/>
            </a:pPr>
            <a:r>
              <a:rPr lang="en-US" dirty="0" smtClean="0"/>
              <a:t>Side rails, tables, counters, equipment, bathroom, call light, door handles</a:t>
            </a:r>
          </a:p>
          <a:p>
            <a:pPr lvl="1" eaLnBrk="1" hangingPunct="1">
              <a:buClr>
                <a:schemeClr val="tx1"/>
              </a:buClr>
              <a:buSzTx/>
              <a:buFontTx/>
              <a:buChar char="•"/>
            </a:pPr>
            <a:r>
              <a:rPr lang="en-US" dirty="0" smtClean="0"/>
              <a:t>Can survive for days in the environment          </a:t>
            </a:r>
          </a:p>
          <a:p>
            <a:pPr lvl="2" eaLnBrk="1" hangingPunct="1">
              <a:buClr>
                <a:schemeClr val="tx1"/>
              </a:buClr>
              <a:buFontTx/>
              <a:buChar char="•"/>
            </a:pPr>
            <a:r>
              <a:rPr lang="en-US" dirty="0" smtClean="0"/>
              <a:t>Viable for many days on cotton-poly fabrics</a:t>
            </a:r>
          </a:p>
          <a:p>
            <a:pPr lvl="2" eaLnBrk="1" hangingPunct="1">
              <a:buClr>
                <a:schemeClr val="tx1"/>
              </a:buClr>
              <a:buFontTx/>
              <a:buChar char="•"/>
            </a:pPr>
            <a:r>
              <a:rPr lang="en-US" dirty="0" smtClean="0"/>
              <a:t>Examples:  MRSA, VRE, ESBL producing organisms</a:t>
            </a:r>
          </a:p>
        </p:txBody>
      </p:sp>
      <p:sp>
        <p:nvSpPr>
          <p:cNvPr id="4" name="Rounded Rectangle 3"/>
          <p:cNvSpPr/>
          <p:nvPr/>
        </p:nvSpPr>
        <p:spPr>
          <a:xfrm>
            <a:off x="4648200" y="5257800"/>
            <a:ext cx="3276600" cy="990600"/>
          </a:xfrm>
          <a:prstGeom prst="roundRect">
            <a:avLst/>
          </a:prstGeom>
          <a:solidFill>
            <a:srgbClr val="FF0000">
              <a:alpha val="8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The sign on the patient’s door is red</a:t>
            </a:r>
            <a:endParaRPr lang="en-US" sz="2800" dirty="0"/>
          </a:p>
        </p:txBody>
      </p:sp>
    </p:spTree>
    <p:custDataLst>
      <p:tags r:id="rId1"/>
    </p:custData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762000" y="5257800"/>
            <a:ext cx="7696200" cy="914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*Follow instructions on Green &amp; White sign*</a:t>
            </a:r>
            <a:endParaRPr lang="en-US" dirty="0"/>
          </a:p>
        </p:txBody>
      </p:sp>
      <p:sp>
        <p:nvSpPr>
          <p:cNvPr id="2" name="Title 1"/>
          <p:cNvSpPr>
            <a:spLocks noGrp="1"/>
          </p:cNvSpPr>
          <p:nvPr>
            <p:ph type="title"/>
          </p:nvPr>
        </p:nvSpPr>
        <p:spPr>
          <a:xfrm>
            <a:off x="457200" y="274638"/>
            <a:ext cx="6629400" cy="1143000"/>
          </a:xfrm>
        </p:spPr>
        <p:txBody>
          <a:bodyPr>
            <a:normAutofit fontScale="90000"/>
          </a:bodyPr>
          <a:lstStyle/>
          <a:p>
            <a:r>
              <a:rPr lang="en-US" sz="4000" b="1" dirty="0" smtClean="0"/>
              <a:t>Contact Precautions</a:t>
            </a:r>
            <a:r>
              <a:rPr lang="en-US" dirty="0" smtClean="0"/>
              <a:t/>
            </a:r>
            <a:br>
              <a:rPr lang="en-US" dirty="0" smtClean="0"/>
            </a:br>
            <a:r>
              <a:rPr lang="en-US" dirty="0" smtClean="0"/>
              <a:t>	</a:t>
            </a:r>
            <a:endParaRPr lang="en-US" dirty="0"/>
          </a:p>
        </p:txBody>
      </p:sp>
      <p:sp>
        <p:nvSpPr>
          <p:cNvPr id="5" name="Explosion 1 4"/>
          <p:cNvSpPr/>
          <p:nvPr/>
        </p:nvSpPr>
        <p:spPr>
          <a:xfrm>
            <a:off x="5715000" y="0"/>
            <a:ext cx="3200400" cy="1447800"/>
          </a:xfrm>
          <a:prstGeom prst="irregularSeal1">
            <a:avLst/>
          </a:prstGeom>
          <a:solidFill>
            <a:srgbClr val="00B05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800" dirty="0" smtClean="0">
                <a:solidFill>
                  <a:prstClr val="black"/>
                </a:solidFill>
                <a:latin typeface="Cooper Black" pitchFamily="18" charset="0"/>
              </a:rPr>
              <a:t>BLEACH</a:t>
            </a:r>
            <a:endParaRPr lang="en-US" sz="2800" dirty="0">
              <a:solidFill>
                <a:prstClr val="black"/>
              </a:solidFill>
              <a:latin typeface="Cooper Black" pitchFamily="18" charset="0"/>
            </a:endParaRPr>
          </a:p>
        </p:txBody>
      </p:sp>
      <p:sp>
        <p:nvSpPr>
          <p:cNvPr id="3" name="Content Placeholder 2"/>
          <p:cNvSpPr>
            <a:spLocks noGrp="1"/>
          </p:cNvSpPr>
          <p:nvPr>
            <p:ph idx="1"/>
          </p:nvPr>
        </p:nvSpPr>
        <p:spPr>
          <a:xfrm>
            <a:off x="304800" y="1600200"/>
            <a:ext cx="8534400" cy="3352800"/>
          </a:xfrm>
        </p:spPr>
        <p:txBody>
          <a:bodyPr>
            <a:normAutofit fontScale="92500" lnSpcReduction="10000"/>
          </a:bodyPr>
          <a:lstStyle/>
          <a:p>
            <a:r>
              <a:rPr lang="en-US" dirty="0"/>
              <a:t>Wash hands with </a:t>
            </a:r>
            <a:r>
              <a:rPr lang="en-US" b="1" u="sng" dirty="0"/>
              <a:t>soap and water</a:t>
            </a:r>
            <a:r>
              <a:rPr lang="en-US" dirty="0"/>
              <a:t> before exiting the patient’s room</a:t>
            </a:r>
          </a:p>
          <a:p>
            <a:pPr>
              <a:buNone/>
            </a:pPr>
            <a:endParaRPr lang="en-US" dirty="0"/>
          </a:p>
          <a:p>
            <a:r>
              <a:rPr lang="en-US" dirty="0"/>
              <a:t>Use </a:t>
            </a:r>
            <a:r>
              <a:rPr lang="en-US" b="1" u="sng" dirty="0"/>
              <a:t>bleach / bleach wipes</a:t>
            </a:r>
            <a:r>
              <a:rPr lang="en-US" dirty="0"/>
              <a:t> to clean shared equipment and high touch surfaces (including bedrails, counter top, bedside table, call light, TV remote, bathroom, etc.)</a:t>
            </a:r>
          </a:p>
          <a:p>
            <a:pPr marL="0" indent="0">
              <a:buNone/>
            </a:pPr>
            <a:endParaRPr lang="en-US" dirty="0"/>
          </a:p>
          <a:p>
            <a:r>
              <a:rPr lang="en-US" dirty="0"/>
              <a:t>Wear gowns and gloves</a:t>
            </a:r>
          </a:p>
          <a:p>
            <a:pPr marL="0" indent="0">
              <a:buNone/>
            </a:pPr>
            <a:endParaRPr lang="en-US" dirty="0"/>
          </a:p>
          <a:p>
            <a:endParaRPr lang="en-US" dirty="0"/>
          </a:p>
        </p:txBody>
      </p:sp>
    </p:spTree>
    <p:custDataLst>
      <p:tags r:id="rId1"/>
    </p:custDataLst>
    <p:extLst>
      <p:ext uri="{BB962C8B-B14F-4D97-AF65-F5344CB8AC3E}">
        <p14:creationId xmlns="" xmlns:p14="http://schemas.microsoft.com/office/powerpoint/2010/main" val="4176358447"/>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6" descr="AG_White"/>
          <p:cNvPicPr>
            <a:picLocks noChangeAspect="1" noChangeArrowheads="1"/>
          </p:cNvPicPr>
          <p:nvPr>
            <p:custDataLst>
              <p:tags r:id="rId2"/>
            </p:custDataLst>
          </p:nvPr>
        </p:nvPicPr>
        <p:blipFill>
          <a:blip r:embed="rId9" cstate="print">
            <a:extLst>
              <a:ext uri="{28A0092B-C50C-407E-A947-70E740481C1C}">
                <a14:useLocalDpi xmlns="" xmlns:a14="http://schemas.microsoft.com/office/drawing/2010/main" val="0"/>
              </a:ext>
            </a:extLst>
          </a:blip>
          <a:srcRect/>
          <a:stretch>
            <a:fillRect/>
          </a:stretch>
        </p:blipFill>
        <p:spPr bwMode="auto">
          <a:xfrm>
            <a:off x="6073775" y="6577013"/>
            <a:ext cx="2079625" cy="204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73" name="Picture 10" descr="AG_White"/>
          <p:cNvPicPr>
            <a:picLocks noChangeAspect="1" noChangeArrowheads="1"/>
          </p:cNvPicPr>
          <p:nvPr>
            <p:custDataLst>
              <p:tags r:id="rId3"/>
            </p:custDataLst>
          </p:nvPr>
        </p:nvPicPr>
        <p:blipFill>
          <a:blip r:embed="rId9" cstate="print">
            <a:extLst>
              <a:ext uri="{28A0092B-C50C-407E-A947-70E740481C1C}">
                <a14:useLocalDpi xmlns="" xmlns:a14="http://schemas.microsoft.com/office/drawing/2010/main" val="0"/>
              </a:ext>
            </a:extLst>
          </a:blip>
          <a:srcRect/>
          <a:stretch>
            <a:fillRect/>
          </a:stretch>
        </p:blipFill>
        <p:spPr bwMode="auto">
          <a:xfrm>
            <a:off x="6073775" y="6577013"/>
            <a:ext cx="2079625" cy="204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Rectangle 10"/>
          <p:cNvSpPr/>
          <p:nvPr/>
        </p:nvSpPr>
        <p:spPr>
          <a:xfrm>
            <a:off x="1447800" y="0"/>
            <a:ext cx="6248400" cy="923330"/>
          </a:xfrm>
          <a:prstGeom prst="rect">
            <a:avLst/>
          </a:prstGeom>
          <a:noFill/>
        </p:spPr>
        <p:txBody>
          <a:bodyPr wrap="squar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US" sz="5400"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latin typeface="Times New Roman" pitchFamily="18" charset="0"/>
              </a:rPr>
              <a:t>Barrier</a:t>
            </a:r>
            <a:r>
              <a:rPr lang="en-US" sz="5400" b="1" dirty="0">
                <a:ln>
                  <a:prstDash val="solid"/>
                </a:ln>
                <a:gradFill rotWithShape="1">
                  <a:gsLst>
                    <a:gs pos="0">
                      <a:srgbClr val="000000">
                        <a:tint val="70000"/>
                        <a:satMod val="200000"/>
                      </a:srgbClr>
                    </a:gs>
                    <a:gs pos="40000">
                      <a:srgbClr val="000000">
                        <a:tint val="90000"/>
                        <a:satMod val="130000"/>
                      </a:srgbClr>
                    </a:gs>
                    <a:gs pos="50000">
                      <a:srgbClr val="000000">
                        <a:tint val="90000"/>
                        <a:satMod val="130000"/>
                      </a:srgbClr>
                    </a:gs>
                    <a:gs pos="68000">
                      <a:srgbClr val="000000">
                        <a:tint val="90000"/>
                        <a:satMod val="130000"/>
                      </a:srgbClr>
                    </a:gs>
                    <a:gs pos="100000">
                      <a:srgbClr val="000000">
                        <a:tint val="70000"/>
                        <a:satMod val="200000"/>
                      </a:srgbClr>
                    </a:gs>
                  </a:gsLst>
                  <a:lin ang="5400000"/>
                </a:gradFill>
                <a:effectLst>
                  <a:outerShdw blurRad="88000" dist="50800" dir="5040000" algn="tl">
                    <a:srgbClr val="000000">
                      <a:tint val="80000"/>
                      <a:satMod val="250000"/>
                      <a:alpha val="45000"/>
                    </a:srgbClr>
                  </a:outerShdw>
                </a:effectLst>
                <a:latin typeface="Times New Roman" pitchFamily="18" charset="0"/>
              </a:rPr>
              <a:t> </a:t>
            </a:r>
            <a:r>
              <a:rPr lang="en-US" sz="5400"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latin typeface="Times New Roman" pitchFamily="18" charset="0"/>
              </a:rPr>
              <a:t>Precautions</a:t>
            </a:r>
            <a:endParaRPr lang="en-US" sz="5400" b="1" dirty="0">
              <a:ln>
                <a:prstDash val="solid"/>
              </a:ln>
              <a:gradFill rotWithShape="1">
                <a:gsLst>
                  <a:gs pos="0">
                    <a:srgbClr val="000000">
                      <a:tint val="70000"/>
                      <a:satMod val="200000"/>
                    </a:srgbClr>
                  </a:gs>
                  <a:gs pos="40000">
                    <a:srgbClr val="000000">
                      <a:tint val="90000"/>
                      <a:satMod val="130000"/>
                    </a:srgbClr>
                  </a:gs>
                  <a:gs pos="50000">
                    <a:srgbClr val="000000">
                      <a:tint val="90000"/>
                      <a:satMod val="130000"/>
                    </a:srgbClr>
                  </a:gs>
                  <a:gs pos="68000">
                    <a:srgbClr val="000000">
                      <a:tint val="90000"/>
                      <a:satMod val="130000"/>
                    </a:srgbClr>
                  </a:gs>
                  <a:gs pos="100000">
                    <a:srgbClr val="000000">
                      <a:tint val="70000"/>
                      <a:satMod val="200000"/>
                    </a:srgbClr>
                  </a:gs>
                </a:gsLst>
                <a:lin ang="5400000"/>
              </a:gradFill>
              <a:effectLst>
                <a:outerShdw blurRad="88000" dist="50800" dir="5040000" algn="tl">
                  <a:srgbClr val="000000">
                    <a:tint val="80000"/>
                    <a:satMod val="250000"/>
                    <a:alpha val="45000"/>
                  </a:srgbClr>
                </a:outerShdw>
              </a:effectLst>
              <a:latin typeface="Times New Roman" pitchFamily="18" charset="0"/>
            </a:endParaRPr>
          </a:p>
        </p:txBody>
      </p:sp>
      <p:pic>
        <p:nvPicPr>
          <p:cNvPr id="20" name="Picture 19" descr="Contact 1.jpg"/>
          <p:cNvPicPr>
            <a:picLocks noChangeAspect="1"/>
          </p:cNvPicPr>
          <p:nvPr>
            <p:custDataLst>
              <p:tags r:id="rId4"/>
            </p:custDataLst>
          </p:nvPr>
        </p:nvPicPr>
        <p:blipFill>
          <a:blip r:embed="rId10" cstate="print"/>
          <a:stretch>
            <a:fillRect/>
          </a:stretch>
        </p:blipFill>
        <p:spPr>
          <a:xfrm>
            <a:off x="685800" y="1066800"/>
            <a:ext cx="7805897" cy="1676400"/>
          </a:xfrm>
          <a:prstGeom prst="rect">
            <a:avLst/>
          </a:prstGeom>
          <a:ln w="88900" cap="sq" cmpd="thickThin">
            <a:solidFill>
              <a:srgbClr val="000000"/>
            </a:solidFill>
            <a:prstDash val="solid"/>
            <a:miter lim="800000"/>
          </a:ln>
          <a:effectLst>
            <a:innerShdw blurRad="76200">
              <a:srgbClr val="000000"/>
            </a:innerShdw>
          </a:effectLst>
        </p:spPr>
      </p:pic>
      <p:pic>
        <p:nvPicPr>
          <p:cNvPr id="21" name="Picture 20" descr="Ded equip 2.jpg"/>
          <p:cNvPicPr>
            <a:picLocks noChangeAspect="1"/>
          </p:cNvPicPr>
          <p:nvPr>
            <p:custDataLst>
              <p:tags r:id="rId5"/>
            </p:custDataLst>
          </p:nvPr>
        </p:nvPicPr>
        <p:blipFill>
          <a:blip r:embed="rId11" cstate="print"/>
          <a:stretch>
            <a:fillRect/>
          </a:stretch>
        </p:blipFill>
        <p:spPr>
          <a:xfrm>
            <a:off x="685800" y="2971800"/>
            <a:ext cx="7772400" cy="1653702"/>
          </a:xfrm>
          <a:prstGeom prst="rect">
            <a:avLst/>
          </a:prstGeom>
          <a:ln w="88900" cap="sq" cmpd="thickThin">
            <a:solidFill>
              <a:srgbClr val="000000"/>
            </a:solidFill>
            <a:prstDash val="solid"/>
            <a:miter lim="800000"/>
          </a:ln>
          <a:effectLst>
            <a:innerShdw blurRad="76200">
              <a:srgbClr val="000000"/>
            </a:innerShdw>
          </a:effectLst>
        </p:spPr>
      </p:pic>
      <p:pic>
        <p:nvPicPr>
          <p:cNvPr id="22" name="Picture 21" descr="Shared equip 1.jpg"/>
          <p:cNvPicPr>
            <a:picLocks noChangeAspect="1"/>
          </p:cNvPicPr>
          <p:nvPr>
            <p:custDataLst>
              <p:tags r:id="rId6"/>
            </p:custDataLst>
          </p:nvPr>
        </p:nvPicPr>
        <p:blipFill>
          <a:blip r:embed="rId12" cstate="print"/>
          <a:stretch>
            <a:fillRect/>
          </a:stretch>
        </p:blipFill>
        <p:spPr>
          <a:xfrm>
            <a:off x="685800" y="4876800"/>
            <a:ext cx="7772400" cy="1694561"/>
          </a:xfrm>
          <a:prstGeom prst="rect">
            <a:avLst/>
          </a:prstGeom>
          <a:ln w="88900" cap="sq" cmpd="thickThin">
            <a:solidFill>
              <a:srgbClr val="000000"/>
            </a:solidFill>
            <a:prstDash val="solid"/>
            <a:miter lim="800000"/>
          </a:ln>
          <a:effectLst>
            <a:innerShdw blurRad="76200">
              <a:srgbClr val="000000"/>
            </a:innerShdw>
          </a:effectLst>
        </p:spPr>
      </p:pic>
    </p:spTree>
    <p:custDataLst>
      <p:tags r:id="rId1"/>
    </p:custDataLst>
    <p:extLst>
      <p:ext uri="{BB962C8B-B14F-4D97-AF65-F5344CB8AC3E}">
        <p14:creationId xmlns="" xmlns:p14="http://schemas.microsoft.com/office/powerpoint/2010/main" val="566362440"/>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228600" y="1219200"/>
            <a:ext cx="8686800" cy="1143000"/>
          </a:xfrm>
        </p:spPr>
        <p:txBody>
          <a:bodyPr/>
          <a:lstStyle/>
          <a:p>
            <a:pPr eaLnBrk="1" hangingPunct="1"/>
            <a:r>
              <a:rPr lang="en-US" sz="3200" b="1" dirty="0" smtClean="0">
                <a:solidFill>
                  <a:schemeClr val="tx1"/>
                </a:solidFill>
              </a:rPr>
              <a:t>Wh</a:t>
            </a:r>
            <a:r>
              <a:rPr lang="en-US" sz="3200" b="1" i="1" dirty="0" smtClean="0">
                <a:solidFill>
                  <a:schemeClr val="tx1"/>
                </a:solidFill>
              </a:rPr>
              <a:t>y the Concern About Resistant Organisms?</a:t>
            </a:r>
          </a:p>
        </p:txBody>
      </p:sp>
      <p:sp>
        <p:nvSpPr>
          <p:cNvPr id="43011" name="Rectangle 3"/>
          <p:cNvSpPr>
            <a:spLocks noGrp="1" noChangeArrowheads="1"/>
          </p:cNvSpPr>
          <p:nvPr>
            <p:ph idx="1"/>
          </p:nvPr>
        </p:nvSpPr>
        <p:spPr>
          <a:xfrm>
            <a:off x="457200" y="1981200"/>
            <a:ext cx="8382000" cy="3429000"/>
          </a:xfrm>
        </p:spPr>
        <p:txBody>
          <a:bodyPr/>
          <a:lstStyle/>
          <a:p>
            <a:pPr eaLnBrk="1" hangingPunct="1">
              <a:buFont typeface="Wingdings" pitchFamily="2" charset="2"/>
              <a:buNone/>
            </a:pPr>
            <a:r>
              <a:rPr lang="en-US" dirty="0" smtClean="0">
                <a:solidFill>
                  <a:srgbClr val="7F787F"/>
                </a:solidFill>
              </a:rPr>
              <a:t>	</a:t>
            </a:r>
            <a:endParaRPr lang="en-US" dirty="0" smtClean="0"/>
          </a:p>
          <a:p>
            <a:pPr eaLnBrk="1" hangingPunct="1">
              <a:buClr>
                <a:schemeClr val="tx1"/>
              </a:buClr>
              <a:buFontTx/>
              <a:buChar char="•"/>
            </a:pPr>
            <a:r>
              <a:rPr lang="en-US" dirty="0" smtClean="0"/>
              <a:t>Harder to treat – lack of antibiotics</a:t>
            </a:r>
          </a:p>
          <a:p>
            <a:pPr eaLnBrk="1" hangingPunct="1">
              <a:buClr>
                <a:schemeClr val="tx1"/>
              </a:buClr>
              <a:buFontTx/>
              <a:buChar char="•"/>
            </a:pPr>
            <a:r>
              <a:rPr lang="en-US" dirty="0" smtClean="0"/>
              <a:t>Easily transmitted to other patients</a:t>
            </a:r>
          </a:p>
          <a:p>
            <a:pPr eaLnBrk="1" hangingPunct="1">
              <a:buClr>
                <a:schemeClr val="tx1"/>
              </a:buClr>
              <a:buFontTx/>
              <a:buChar char="•"/>
            </a:pPr>
            <a:r>
              <a:rPr lang="en-US" dirty="0" smtClean="0"/>
              <a:t>Number of patients with resistant organisms is increasing </a:t>
            </a:r>
          </a:p>
          <a:p>
            <a:pPr eaLnBrk="1" hangingPunct="1">
              <a:buClr>
                <a:schemeClr val="tx1"/>
              </a:buClr>
              <a:buFontTx/>
              <a:buChar char="•"/>
            </a:pPr>
            <a:r>
              <a:rPr lang="en-US" dirty="0" smtClean="0"/>
              <a:t>More organisms are becoming resistant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3011">
                                            <p:txEl>
                                              <p:pRg st="1" end="1"/>
                                            </p:txEl>
                                          </p:spTgt>
                                        </p:tgtEl>
                                        <p:attrNameLst>
                                          <p:attrName>style.visibility</p:attrName>
                                        </p:attrNameLst>
                                      </p:cBhvr>
                                      <p:to>
                                        <p:strVal val="visible"/>
                                      </p:to>
                                    </p:set>
                                    <p:animEffect transition="in" filter="dissolve">
                                      <p:cBhvr>
                                        <p:cTn id="7" dur="500"/>
                                        <p:tgtEl>
                                          <p:spTgt spid="430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3011">
                                            <p:txEl>
                                              <p:pRg st="2" end="2"/>
                                            </p:txEl>
                                          </p:spTgt>
                                        </p:tgtEl>
                                        <p:attrNameLst>
                                          <p:attrName>style.visibility</p:attrName>
                                        </p:attrNameLst>
                                      </p:cBhvr>
                                      <p:to>
                                        <p:strVal val="visible"/>
                                      </p:to>
                                    </p:set>
                                    <p:animEffect transition="in" filter="dissolve">
                                      <p:cBhvr>
                                        <p:cTn id="12" dur="500"/>
                                        <p:tgtEl>
                                          <p:spTgt spid="430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3011">
                                            <p:txEl>
                                              <p:pRg st="3" end="3"/>
                                            </p:txEl>
                                          </p:spTgt>
                                        </p:tgtEl>
                                        <p:attrNameLst>
                                          <p:attrName>style.visibility</p:attrName>
                                        </p:attrNameLst>
                                      </p:cBhvr>
                                      <p:to>
                                        <p:strVal val="visible"/>
                                      </p:to>
                                    </p:set>
                                    <p:animEffect transition="in" filter="dissolve">
                                      <p:cBhvr>
                                        <p:cTn id="17" dur="500"/>
                                        <p:tgtEl>
                                          <p:spTgt spid="4301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3011">
                                            <p:txEl>
                                              <p:pRg st="4" end="4"/>
                                            </p:txEl>
                                          </p:spTgt>
                                        </p:tgtEl>
                                        <p:attrNameLst>
                                          <p:attrName>style.visibility</p:attrName>
                                        </p:attrNameLst>
                                      </p:cBhvr>
                                      <p:to>
                                        <p:strVal val="visible"/>
                                      </p:to>
                                    </p:set>
                                    <p:animEffect transition="in" filter="dissolve">
                                      <p:cBhvr>
                                        <p:cTn id="22" dur="500"/>
                                        <p:tgtEl>
                                          <p:spTgt spid="430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04800" y="152400"/>
            <a:ext cx="8534400" cy="838200"/>
          </a:xfrm>
        </p:spPr>
        <p:txBody>
          <a:bodyPr/>
          <a:lstStyle/>
          <a:p>
            <a:r>
              <a:rPr lang="en-US" sz="4400" dirty="0" smtClean="0"/>
              <a:t>Antibiotic Resistance </a:t>
            </a:r>
            <a:endParaRPr lang="en-US" sz="4400" dirty="0"/>
          </a:p>
        </p:txBody>
      </p:sp>
      <p:sp>
        <p:nvSpPr>
          <p:cNvPr id="53251" name="Rectangle 3"/>
          <p:cNvSpPr>
            <a:spLocks noChangeArrowheads="1"/>
          </p:cNvSpPr>
          <p:nvPr/>
        </p:nvSpPr>
        <p:spPr bwMode="auto">
          <a:xfrm>
            <a:off x="457200" y="1981200"/>
            <a:ext cx="4038600" cy="4114800"/>
          </a:xfrm>
          <a:prstGeom prst="rect">
            <a:avLst/>
          </a:prstGeom>
          <a:noFill/>
          <a:ln w="9525">
            <a:noFill/>
            <a:miter lim="800000"/>
            <a:headEnd/>
            <a:tailEnd/>
          </a:ln>
        </p:spPr>
        <p:txBody>
          <a:bodyPr/>
          <a:lstStyle/>
          <a:p>
            <a:pPr marL="342900" indent="-342900">
              <a:lnSpc>
                <a:spcPct val="90000"/>
              </a:lnSpc>
              <a:spcBef>
                <a:spcPct val="20000"/>
              </a:spcBef>
              <a:buClr>
                <a:schemeClr val="accent1"/>
              </a:buClr>
              <a:buSzPct val="80000"/>
              <a:buFont typeface="Wingdings" pitchFamily="2" charset="2"/>
              <a:buChar char="n"/>
              <a:defRPr/>
            </a:pPr>
            <a:r>
              <a:rPr lang="en-US" sz="2800" dirty="0" smtClean="0">
                <a:latin typeface="Calibri" pitchFamily="34" charset="0"/>
                <a:cs typeface="Tahoma" pitchFamily="34" charset="0"/>
              </a:rPr>
              <a:t>Greater than 2 million </a:t>
            </a:r>
            <a:r>
              <a:rPr lang="en-US" sz="2800" u="sng" dirty="0" smtClean="0">
                <a:latin typeface="Calibri" pitchFamily="34" charset="0"/>
                <a:cs typeface="Tahoma" pitchFamily="34" charset="0"/>
              </a:rPr>
              <a:t>Hospital Acquired Infections (HAI) </a:t>
            </a:r>
            <a:r>
              <a:rPr lang="en-US" sz="2800" dirty="0" smtClean="0">
                <a:latin typeface="Calibri" pitchFamily="34" charset="0"/>
                <a:cs typeface="Tahoma" pitchFamily="34" charset="0"/>
              </a:rPr>
              <a:t>occur each year in the US</a:t>
            </a:r>
          </a:p>
          <a:p>
            <a:pPr marL="342900" indent="-342900">
              <a:lnSpc>
                <a:spcPct val="90000"/>
              </a:lnSpc>
              <a:spcBef>
                <a:spcPct val="20000"/>
              </a:spcBef>
              <a:buClr>
                <a:schemeClr val="accent1"/>
              </a:buClr>
              <a:buSzPct val="80000"/>
              <a:buFont typeface="Wingdings" pitchFamily="2" charset="2"/>
              <a:buChar char="n"/>
              <a:defRPr/>
            </a:pPr>
            <a:endParaRPr lang="en-US" sz="600" dirty="0">
              <a:latin typeface="Calibri" pitchFamily="34" charset="0"/>
              <a:cs typeface="Tahoma" pitchFamily="34" charset="0"/>
            </a:endParaRPr>
          </a:p>
          <a:p>
            <a:pPr marL="342900" indent="-342900">
              <a:lnSpc>
                <a:spcPct val="90000"/>
              </a:lnSpc>
              <a:spcBef>
                <a:spcPct val="20000"/>
              </a:spcBef>
              <a:buClr>
                <a:schemeClr val="accent1"/>
              </a:buClr>
              <a:buSzPct val="80000"/>
              <a:buFont typeface="Wingdings" pitchFamily="2" charset="2"/>
              <a:buChar char="n"/>
              <a:defRPr/>
            </a:pPr>
            <a:r>
              <a:rPr lang="en-US" sz="2800" u="sng" dirty="0" smtClean="0">
                <a:latin typeface="Calibri" pitchFamily="34" charset="0"/>
                <a:cs typeface="Tahoma" pitchFamily="34" charset="0"/>
              </a:rPr>
              <a:t>HAI</a:t>
            </a:r>
            <a:r>
              <a:rPr lang="en-US" sz="2800" dirty="0" smtClean="0">
                <a:latin typeface="Calibri" pitchFamily="34" charset="0"/>
                <a:cs typeface="Tahoma" pitchFamily="34" charset="0"/>
              </a:rPr>
              <a:t> in the US are responsible for 44,000 to 98,000 deaths annually</a:t>
            </a:r>
            <a:endParaRPr lang="en-US" sz="500" dirty="0" smtClean="0">
              <a:latin typeface="Calibri" pitchFamily="34" charset="0"/>
              <a:cs typeface="Tahoma" pitchFamily="34" charset="0"/>
            </a:endParaRPr>
          </a:p>
          <a:p>
            <a:pPr marL="342900" indent="-342900">
              <a:lnSpc>
                <a:spcPct val="90000"/>
              </a:lnSpc>
              <a:spcBef>
                <a:spcPct val="20000"/>
              </a:spcBef>
              <a:buClr>
                <a:schemeClr val="accent1"/>
              </a:buClr>
              <a:buSzPct val="80000"/>
              <a:defRPr/>
            </a:pPr>
            <a:endParaRPr lang="en-US" sz="500" b="1" dirty="0">
              <a:latin typeface="Calibri" pitchFamily="34" charset="0"/>
              <a:cs typeface="Tahoma" pitchFamily="34" charset="0"/>
            </a:endParaRPr>
          </a:p>
        </p:txBody>
      </p:sp>
      <p:sp>
        <p:nvSpPr>
          <p:cNvPr id="6" name="Content Placeholder 5"/>
          <p:cNvSpPr>
            <a:spLocks/>
          </p:cNvSpPr>
          <p:nvPr/>
        </p:nvSpPr>
        <p:spPr bwMode="auto">
          <a:xfrm>
            <a:off x="4648200" y="1981200"/>
            <a:ext cx="4114800" cy="4114800"/>
          </a:xfrm>
          <a:prstGeom prst="rect">
            <a:avLst/>
          </a:prstGeom>
          <a:noFill/>
          <a:ln w="9525">
            <a:noFill/>
            <a:miter lim="800000"/>
            <a:headEnd/>
            <a:tailEnd/>
          </a:ln>
        </p:spPr>
        <p:txBody>
          <a:bodyPr/>
          <a:lstStyle/>
          <a:p>
            <a:pPr marL="342900" indent="-342900">
              <a:lnSpc>
                <a:spcPct val="90000"/>
              </a:lnSpc>
              <a:spcBef>
                <a:spcPct val="20000"/>
              </a:spcBef>
              <a:buClr>
                <a:schemeClr val="accent1"/>
              </a:buClr>
              <a:buSzPct val="80000"/>
              <a:buFont typeface="Wingdings" pitchFamily="2" charset="2"/>
              <a:buChar char="n"/>
              <a:defRPr/>
            </a:pPr>
            <a:r>
              <a:rPr lang="en-US" sz="2800" dirty="0" smtClean="0">
                <a:cs typeface="Tahoma" pitchFamily="34" charset="0"/>
              </a:rPr>
              <a:t>50-60% of </a:t>
            </a:r>
            <a:r>
              <a:rPr lang="en-US" sz="2800" u="sng" dirty="0" smtClean="0">
                <a:cs typeface="Tahoma" pitchFamily="34" charset="0"/>
              </a:rPr>
              <a:t>HAI</a:t>
            </a:r>
            <a:r>
              <a:rPr lang="en-US" sz="2800" dirty="0" smtClean="0">
                <a:cs typeface="Tahoma" pitchFamily="34" charset="0"/>
              </a:rPr>
              <a:t> are caused by antibiotic resistant pathogens</a:t>
            </a:r>
          </a:p>
          <a:p>
            <a:pPr marL="342900" indent="-342900">
              <a:lnSpc>
                <a:spcPct val="90000"/>
              </a:lnSpc>
              <a:spcBef>
                <a:spcPct val="20000"/>
              </a:spcBef>
              <a:buClr>
                <a:schemeClr val="accent1"/>
              </a:buClr>
              <a:buSzPct val="80000"/>
              <a:buFont typeface="Wingdings" pitchFamily="2" charset="2"/>
              <a:buChar char="n"/>
              <a:defRPr/>
            </a:pPr>
            <a:endParaRPr lang="en-US" sz="2800" dirty="0">
              <a:latin typeface="+mn-lt"/>
              <a:cs typeface="Tahoma" pitchFamily="34" charset="0"/>
            </a:endParaRPr>
          </a:p>
          <a:p>
            <a:pPr marL="342900" indent="-342900">
              <a:lnSpc>
                <a:spcPct val="90000"/>
              </a:lnSpc>
              <a:spcBef>
                <a:spcPct val="20000"/>
              </a:spcBef>
              <a:buClr>
                <a:schemeClr val="accent1"/>
              </a:buClr>
              <a:buSzPct val="80000"/>
              <a:buFont typeface="Wingdings" pitchFamily="2" charset="2"/>
              <a:buChar char="n"/>
              <a:defRPr/>
            </a:pPr>
            <a:r>
              <a:rPr lang="en-US" sz="2800" dirty="0" smtClean="0">
                <a:cs typeface="Tahoma" pitchFamily="34" charset="0"/>
              </a:rPr>
              <a:t>Over 70% of bacterial pathogens in hospitals are resistant to at least one antibiotic</a:t>
            </a:r>
          </a:p>
          <a:p>
            <a:pPr marL="342900" indent="-342900">
              <a:spcBef>
                <a:spcPct val="20000"/>
              </a:spcBef>
              <a:buClr>
                <a:schemeClr val="accent1"/>
              </a:buClr>
              <a:buSzPct val="80000"/>
              <a:defRPr/>
            </a:pPr>
            <a:endParaRPr lang="en-US" sz="2800" b="1" dirty="0">
              <a:effectLst>
                <a:outerShdw blurRad="38100" dist="38100" dir="2700000" algn="tl">
                  <a:srgbClr val="C0C0C0"/>
                </a:outerShdw>
              </a:effectLst>
              <a:latin typeface="Tahoma" pitchFamily="34" charset="0"/>
            </a:endParaRPr>
          </a:p>
        </p:txBody>
      </p:sp>
    </p:spTree>
    <p:custDataLst>
      <p:tags r:id="rId1"/>
    </p:custData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pPr algn="ctr" eaLnBrk="1" hangingPunct="1">
              <a:defRPr/>
            </a:pPr>
            <a:r>
              <a:rPr lang="en-US" dirty="0"/>
              <a:t>Droplet/Enhanced </a:t>
            </a:r>
            <a:r>
              <a:rPr lang="en-US" dirty="0" smtClean="0"/>
              <a:t>Droplet Precautions</a:t>
            </a:r>
            <a:endParaRPr lang="en-US" dirty="0"/>
          </a:p>
        </p:txBody>
      </p:sp>
      <p:sp>
        <p:nvSpPr>
          <p:cNvPr id="243736" name="Rectangle 24"/>
          <p:cNvSpPr>
            <a:spLocks noGrp="1" noChangeArrowheads="1"/>
          </p:cNvSpPr>
          <p:nvPr>
            <p:ph type="body" idx="1"/>
          </p:nvPr>
        </p:nvSpPr>
        <p:spPr/>
        <p:txBody>
          <a:bodyPr/>
          <a:lstStyle/>
          <a:p>
            <a:pPr eaLnBrk="1" hangingPunct="1">
              <a:defRPr/>
            </a:pPr>
            <a:r>
              <a:rPr lang="en-US" sz="2800" dirty="0">
                <a:solidFill>
                  <a:srgbClr val="0070C0"/>
                </a:solidFill>
              </a:rPr>
              <a:t>Droplet </a:t>
            </a:r>
            <a:r>
              <a:rPr lang="en-US" sz="2800" dirty="0" smtClean="0">
                <a:solidFill>
                  <a:srgbClr val="0070C0"/>
                </a:solidFill>
              </a:rPr>
              <a:t>Precautions</a:t>
            </a:r>
            <a:endParaRPr lang="en-US" sz="2800" dirty="0">
              <a:solidFill>
                <a:srgbClr val="0070C0"/>
              </a:solidFill>
            </a:endParaRPr>
          </a:p>
          <a:p>
            <a:pPr lvl="1" eaLnBrk="1" hangingPunct="1">
              <a:defRPr/>
            </a:pPr>
            <a:r>
              <a:rPr lang="en-US" sz="2000" dirty="0"/>
              <a:t>Used for meningococcal disease, childhood viruses</a:t>
            </a:r>
          </a:p>
          <a:p>
            <a:pPr lvl="1" eaLnBrk="1" hangingPunct="1">
              <a:defRPr/>
            </a:pPr>
            <a:r>
              <a:rPr lang="en-US" sz="2000" dirty="0"/>
              <a:t>Includes use of regular surgical mask on room entry; eye protection recommended</a:t>
            </a:r>
          </a:p>
          <a:p>
            <a:pPr eaLnBrk="1" hangingPunct="1">
              <a:defRPr/>
            </a:pPr>
            <a:endParaRPr lang="en-US" sz="2800" dirty="0" smtClean="0">
              <a:solidFill>
                <a:srgbClr val="FF9900"/>
              </a:solidFill>
            </a:endParaRPr>
          </a:p>
          <a:p>
            <a:pPr eaLnBrk="1" hangingPunct="1">
              <a:defRPr/>
            </a:pPr>
            <a:r>
              <a:rPr lang="en-US" sz="2800" dirty="0" smtClean="0">
                <a:solidFill>
                  <a:srgbClr val="FF9900"/>
                </a:solidFill>
              </a:rPr>
              <a:t>Enhanced </a:t>
            </a:r>
            <a:r>
              <a:rPr lang="en-US" sz="2800" dirty="0">
                <a:solidFill>
                  <a:srgbClr val="FF9900"/>
                </a:solidFill>
              </a:rPr>
              <a:t>Droplet </a:t>
            </a:r>
            <a:r>
              <a:rPr lang="en-US" sz="2800" dirty="0" smtClean="0">
                <a:solidFill>
                  <a:srgbClr val="FF9900"/>
                </a:solidFill>
              </a:rPr>
              <a:t>Precautions</a:t>
            </a:r>
            <a:endParaRPr lang="en-US" sz="2800" dirty="0">
              <a:solidFill>
                <a:srgbClr val="FF9900"/>
              </a:solidFill>
            </a:endParaRPr>
          </a:p>
          <a:p>
            <a:pPr lvl="1" eaLnBrk="1" hangingPunct="1">
              <a:defRPr/>
            </a:pPr>
            <a:r>
              <a:rPr lang="en-US" sz="2000" dirty="0"/>
              <a:t>Used for influenza &amp; influenza like illness</a:t>
            </a:r>
          </a:p>
          <a:p>
            <a:pPr lvl="1" eaLnBrk="1" hangingPunct="1">
              <a:defRPr/>
            </a:pPr>
            <a:r>
              <a:rPr lang="en-US" sz="2000" dirty="0"/>
              <a:t>Includes the use of regular surgical mask for routine care, N95 masks for aerosol generating procedures, ED, Critical Care &amp; for those employees at risk for flu complications.</a:t>
            </a:r>
          </a:p>
          <a:p>
            <a:pPr lvl="1" eaLnBrk="1" hangingPunct="1">
              <a:defRPr/>
            </a:pPr>
            <a:r>
              <a:rPr lang="en-US" sz="2000" dirty="0"/>
              <a:t>Eye protection </a:t>
            </a:r>
          </a:p>
        </p:txBody>
      </p:sp>
      <p:sp>
        <p:nvSpPr>
          <p:cNvPr id="4" name="Rounded Rectangle 3"/>
          <p:cNvSpPr/>
          <p:nvPr/>
        </p:nvSpPr>
        <p:spPr>
          <a:xfrm>
            <a:off x="3962400" y="1371600"/>
            <a:ext cx="1752600" cy="762000"/>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Blue Sign</a:t>
            </a:r>
            <a:endParaRPr lang="en-US" sz="2400" dirty="0"/>
          </a:p>
        </p:txBody>
      </p:sp>
      <p:sp>
        <p:nvSpPr>
          <p:cNvPr id="5" name="Rounded Rectangle 4"/>
          <p:cNvSpPr/>
          <p:nvPr/>
        </p:nvSpPr>
        <p:spPr>
          <a:xfrm>
            <a:off x="5486400" y="3581400"/>
            <a:ext cx="1752600" cy="762000"/>
          </a:xfrm>
          <a:prstGeom prst="roundRect">
            <a:avLst/>
          </a:prstGeom>
          <a:solidFill>
            <a:schemeClr val="accent2"/>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Orange Sign</a:t>
            </a:r>
            <a:endParaRPr lang="en-US" sz="2400" dirty="0"/>
          </a:p>
        </p:txBody>
      </p:sp>
    </p:spTree>
    <p:custDataLst>
      <p:tags r:id="rId1"/>
    </p:custData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09600" y="381000"/>
            <a:ext cx="7772400" cy="609600"/>
          </a:xfrm>
        </p:spPr>
        <p:txBody>
          <a:bodyPr/>
          <a:lstStyle/>
          <a:p>
            <a:pPr eaLnBrk="1" hangingPunct="1"/>
            <a:r>
              <a:rPr lang="en-US" b="1" dirty="0" smtClean="0"/>
              <a:t>Airborne Precautions: TUBERCULOSIS</a:t>
            </a:r>
          </a:p>
        </p:txBody>
      </p:sp>
      <p:sp>
        <p:nvSpPr>
          <p:cNvPr id="45059" name="Rectangle 3"/>
          <p:cNvSpPr>
            <a:spLocks noGrp="1" noChangeArrowheads="1"/>
          </p:cNvSpPr>
          <p:nvPr>
            <p:ph idx="1"/>
          </p:nvPr>
        </p:nvSpPr>
        <p:spPr>
          <a:xfrm>
            <a:off x="304800" y="1600200"/>
            <a:ext cx="8534400" cy="3124200"/>
          </a:xfrm>
        </p:spPr>
        <p:txBody>
          <a:bodyPr/>
          <a:lstStyle/>
          <a:p>
            <a:pPr eaLnBrk="1" hangingPunct="1">
              <a:buClr>
                <a:schemeClr val="tx1"/>
              </a:buClr>
              <a:buSzTx/>
              <a:buFontTx/>
              <a:buChar char="•"/>
            </a:pPr>
            <a:r>
              <a:rPr lang="en-US" dirty="0" smtClean="0"/>
              <a:t>Airborne transmission</a:t>
            </a:r>
          </a:p>
          <a:p>
            <a:pPr lvl="1" eaLnBrk="1" hangingPunct="1">
              <a:buClr>
                <a:schemeClr val="tx1"/>
              </a:buClr>
              <a:buSzTx/>
              <a:buFontTx/>
              <a:buChar char="•"/>
            </a:pPr>
            <a:r>
              <a:rPr lang="en-US" dirty="0" smtClean="0"/>
              <a:t>Coughing, speaking, singing expels droplets - others inhale these infectious droplets</a:t>
            </a:r>
          </a:p>
          <a:p>
            <a:pPr lvl="1" eaLnBrk="1" hangingPunct="1">
              <a:buClr>
                <a:schemeClr val="tx1"/>
              </a:buClr>
              <a:buSzTx/>
              <a:buFontTx/>
              <a:buChar char="•"/>
            </a:pPr>
            <a:r>
              <a:rPr lang="en-US" dirty="0" smtClean="0"/>
              <a:t>If air is stagnant and people are crowded together transmission is more likely</a:t>
            </a:r>
          </a:p>
          <a:p>
            <a:pPr lvl="1" eaLnBrk="1" hangingPunct="1">
              <a:buClr>
                <a:schemeClr val="tx1"/>
              </a:buClr>
              <a:buSzTx/>
              <a:buFontTx/>
              <a:buChar char="•"/>
            </a:pPr>
            <a:r>
              <a:rPr lang="en-US" dirty="0" smtClean="0"/>
              <a:t>Those living with the person are at greatest risk</a:t>
            </a:r>
          </a:p>
          <a:p>
            <a:pPr lvl="2" eaLnBrk="1" hangingPunct="1">
              <a:buFont typeface="Wingdings" pitchFamily="2" charset="2"/>
              <a:buNone/>
            </a:pPr>
            <a:endParaRPr lang="en-US" sz="2800" dirty="0" smtClean="0"/>
          </a:p>
        </p:txBody>
      </p:sp>
      <p:sp>
        <p:nvSpPr>
          <p:cNvPr id="4" name="Rounded Rectangle 3"/>
          <p:cNvSpPr/>
          <p:nvPr/>
        </p:nvSpPr>
        <p:spPr>
          <a:xfrm>
            <a:off x="4114800" y="5105400"/>
            <a:ext cx="3581400" cy="1143000"/>
          </a:xfrm>
          <a:prstGeom prst="round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The sign on the patient’s door is gray</a:t>
            </a:r>
            <a:endParaRPr lang="en-US" sz="2800"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a:t>
            </a:r>
            <a:endParaRPr lang="en-US" dirty="0"/>
          </a:p>
        </p:txBody>
      </p:sp>
      <p:sp>
        <p:nvSpPr>
          <p:cNvPr id="3" name="Content Placeholder 2"/>
          <p:cNvSpPr>
            <a:spLocks noGrp="1"/>
          </p:cNvSpPr>
          <p:nvPr>
            <p:ph idx="1"/>
          </p:nvPr>
        </p:nvSpPr>
        <p:spPr>
          <a:xfrm>
            <a:off x="304800" y="1143000"/>
            <a:ext cx="8534400" cy="5257800"/>
          </a:xfrm>
        </p:spPr>
        <p:txBody>
          <a:bodyPr>
            <a:normAutofit/>
          </a:bodyPr>
          <a:lstStyle/>
          <a:p>
            <a:r>
              <a:rPr lang="en-US" dirty="0" smtClean="0"/>
              <a:t>Welcome to the Akron General Health System. We hope you find your learning experience pleasant and valuable. </a:t>
            </a:r>
          </a:p>
          <a:p>
            <a:r>
              <a:rPr lang="en-US" dirty="0" smtClean="0"/>
              <a:t>In an effort to provide a safe and comfortable environment for our patients, visitors and staff, we ask that prior to beginning your time with us you complete education each school year which reviews specific policies and procedures unique to Akron General (exception: Akron General staff members).  </a:t>
            </a:r>
          </a:p>
          <a:p>
            <a:r>
              <a:rPr lang="en-US" dirty="0" smtClean="0"/>
              <a:t>You will not be allowed to participate in patient care or your rotation until you have completed this instruction.</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Community Health and Medical Libraries</a:t>
            </a:r>
            <a:endParaRPr lang="en-US" dirty="0"/>
          </a:p>
        </p:txBody>
      </p:sp>
      <p:sp>
        <p:nvSpPr>
          <p:cNvPr id="3" name="Content Placeholder 2"/>
          <p:cNvSpPr>
            <a:spLocks noGrp="1"/>
          </p:cNvSpPr>
          <p:nvPr>
            <p:ph idx="1"/>
          </p:nvPr>
        </p:nvSpPr>
        <p:spPr>
          <a:xfrm>
            <a:off x="304800" y="1219200"/>
            <a:ext cx="8534400" cy="5181600"/>
          </a:xfrm>
        </p:spPr>
        <p:txBody>
          <a:bodyPr>
            <a:normAutofit fontScale="85000" lnSpcReduction="20000"/>
          </a:bodyPr>
          <a:lstStyle/>
          <a:p>
            <a:r>
              <a:rPr lang="en-US" dirty="0" smtClean="0"/>
              <a:t>The Community Health Library is open to the public and all material and resources are consumer-oriented. </a:t>
            </a:r>
          </a:p>
          <a:p>
            <a:pPr>
              <a:buNone/>
            </a:pPr>
            <a:r>
              <a:rPr lang="en-US" sz="1500" dirty="0" smtClean="0"/>
              <a:t> </a:t>
            </a:r>
          </a:p>
          <a:p>
            <a:r>
              <a:rPr lang="en-US" dirty="0" smtClean="0"/>
              <a:t>The Medical Library is an academic, professional library that is open to all Akron General employees, as well as medical, nursing, and allied health students during their clinical rotations at Akron General. </a:t>
            </a:r>
          </a:p>
          <a:p>
            <a:pPr>
              <a:buNone/>
            </a:pPr>
            <a:r>
              <a:rPr lang="en-US" sz="1500" dirty="0" smtClean="0"/>
              <a:t> </a:t>
            </a:r>
          </a:p>
          <a:p>
            <a:r>
              <a:rPr lang="en-US" dirty="0" smtClean="0"/>
              <a:t>A variety of research databases, electronic journals, electronic books, and a circulating collection of books in print are offered. The Medical Library is a member of the </a:t>
            </a:r>
            <a:r>
              <a:rPr lang="en-US" dirty="0" err="1" smtClean="0"/>
              <a:t>OhioLINK</a:t>
            </a:r>
            <a:r>
              <a:rPr lang="en-US" dirty="0" smtClean="0"/>
              <a:t> library consortium. </a:t>
            </a:r>
          </a:p>
          <a:p>
            <a:endParaRPr lang="en-US" sz="1500" dirty="0" smtClean="0"/>
          </a:p>
          <a:p>
            <a:r>
              <a:rPr lang="en-US" dirty="0" smtClean="0"/>
              <a:t>There are 17 computer workstations available and the library has wireless access for personal laptops and tablets. </a:t>
            </a:r>
          </a:p>
          <a:p>
            <a:pPr>
              <a:buNone/>
            </a:pPr>
            <a:r>
              <a:rPr lang="en-US" dirty="0" smtClean="0"/>
              <a:t> </a:t>
            </a:r>
          </a:p>
          <a:p>
            <a:pPr>
              <a:buNone/>
            </a:pPr>
            <a:r>
              <a:rPr lang="en-US" dirty="0" smtClean="0"/>
              <a:t> </a:t>
            </a:r>
          </a:p>
          <a:p>
            <a:endParaRPr lang="en-US" dirty="0"/>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sz="4000" b="1" dirty="0" smtClean="0"/>
              <a:t>TB: INFECTION VS DISEASE</a:t>
            </a:r>
          </a:p>
        </p:txBody>
      </p:sp>
      <p:sp>
        <p:nvSpPr>
          <p:cNvPr id="5" name="Text Placeholder 4"/>
          <p:cNvSpPr>
            <a:spLocks noGrp="1"/>
          </p:cNvSpPr>
          <p:nvPr>
            <p:ph type="body" idx="1"/>
          </p:nvPr>
        </p:nvSpPr>
        <p:spPr>
          <a:solidFill>
            <a:schemeClr val="tx2">
              <a:lumMod val="60000"/>
              <a:lumOff val="40000"/>
            </a:schemeClr>
          </a:solidFill>
        </p:spPr>
        <p:txBody>
          <a:bodyPr/>
          <a:lstStyle/>
          <a:p>
            <a:r>
              <a:rPr lang="en-US" b="1" dirty="0" smtClean="0">
                <a:solidFill>
                  <a:srgbClr val="FFFFFF"/>
                </a:solidFill>
              </a:rPr>
              <a:t>Dormant TB is latent infection</a:t>
            </a:r>
            <a:endParaRPr lang="en-US" b="1" dirty="0">
              <a:solidFill>
                <a:srgbClr val="FFFFFF"/>
              </a:solidFill>
            </a:endParaRPr>
          </a:p>
        </p:txBody>
      </p:sp>
      <p:sp>
        <p:nvSpPr>
          <p:cNvPr id="46083" name="Rectangle 3"/>
          <p:cNvSpPr>
            <a:spLocks noGrp="1" noChangeArrowheads="1"/>
          </p:cNvSpPr>
          <p:nvPr>
            <p:ph sz="half" idx="2"/>
          </p:nvPr>
        </p:nvSpPr>
        <p:spPr>
          <a:xfrm>
            <a:off x="301752" y="2373312"/>
            <a:ext cx="4160520" cy="1970088"/>
          </a:xfrm>
        </p:spPr>
        <p:txBody>
          <a:bodyPr/>
          <a:lstStyle/>
          <a:p>
            <a:pPr lvl="1" eaLnBrk="1" hangingPunct="1">
              <a:buClr>
                <a:schemeClr val="tx1"/>
              </a:buClr>
              <a:buSzTx/>
              <a:buFontTx/>
              <a:buChar char="•"/>
            </a:pPr>
            <a:r>
              <a:rPr lang="en-US" sz="2400" dirty="0" smtClean="0"/>
              <a:t>+ PPD</a:t>
            </a:r>
          </a:p>
          <a:p>
            <a:pPr lvl="1" eaLnBrk="1" hangingPunct="1">
              <a:buClr>
                <a:schemeClr val="tx1"/>
              </a:buClr>
              <a:buSzTx/>
              <a:buFontTx/>
              <a:buChar char="•"/>
            </a:pPr>
            <a:r>
              <a:rPr lang="en-US" sz="2400" dirty="0" smtClean="0"/>
              <a:t>Negative chest x-ray</a:t>
            </a:r>
          </a:p>
          <a:p>
            <a:pPr lvl="1" eaLnBrk="1" hangingPunct="1">
              <a:buClr>
                <a:schemeClr val="tx1"/>
              </a:buClr>
              <a:buSzTx/>
              <a:buFontTx/>
              <a:buChar char="•"/>
            </a:pPr>
            <a:r>
              <a:rPr lang="en-US" sz="2400" dirty="0" smtClean="0"/>
              <a:t>Cannot transmit to others</a:t>
            </a:r>
          </a:p>
        </p:txBody>
      </p:sp>
      <p:sp>
        <p:nvSpPr>
          <p:cNvPr id="6" name="Text Placeholder 5"/>
          <p:cNvSpPr>
            <a:spLocks noGrp="1"/>
          </p:cNvSpPr>
          <p:nvPr>
            <p:ph type="body" sz="quarter" idx="3"/>
          </p:nvPr>
        </p:nvSpPr>
        <p:spPr>
          <a:xfrm>
            <a:off x="4572000" y="3352800"/>
            <a:ext cx="4160520" cy="827087"/>
          </a:xfrm>
          <a:solidFill>
            <a:schemeClr val="tx2">
              <a:lumMod val="60000"/>
              <a:lumOff val="40000"/>
            </a:schemeClr>
          </a:solidFill>
        </p:spPr>
        <p:txBody>
          <a:bodyPr/>
          <a:lstStyle/>
          <a:p>
            <a:r>
              <a:rPr lang="en-US" b="1" dirty="0" smtClean="0">
                <a:solidFill>
                  <a:srgbClr val="FFFFFF"/>
                </a:solidFill>
              </a:rPr>
              <a:t>Active TB is disease</a:t>
            </a:r>
            <a:endParaRPr lang="en-US" b="1" dirty="0">
              <a:solidFill>
                <a:srgbClr val="FFFFFF"/>
              </a:solidFill>
            </a:endParaRPr>
          </a:p>
        </p:txBody>
      </p:sp>
      <p:sp>
        <p:nvSpPr>
          <p:cNvPr id="4" name="Content Placeholder 3"/>
          <p:cNvSpPr>
            <a:spLocks noGrp="1"/>
          </p:cNvSpPr>
          <p:nvPr>
            <p:ph sz="quarter" idx="4"/>
          </p:nvPr>
        </p:nvSpPr>
        <p:spPr>
          <a:xfrm>
            <a:off x="4572000" y="4191000"/>
            <a:ext cx="4160520" cy="2057400"/>
          </a:xfrm>
        </p:spPr>
        <p:txBody>
          <a:bodyPr>
            <a:normAutofit lnSpcReduction="10000"/>
          </a:bodyPr>
          <a:lstStyle/>
          <a:p>
            <a:pPr lvl="1" eaLnBrk="1" hangingPunct="1">
              <a:buClr>
                <a:schemeClr val="tx1"/>
              </a:buClr>
              <a:buSzTx/>
              <a:buFontTx/>
              <a:buChar char="•"/>
            </a:pPr>
            <a:r>
              <a:rPr lang="en-US" sz="2400" dirty="0" smtClean="0"/>
              <a:t>Damages and invades the lungs</a:t>
            </a:r>
          </a:p>
          <a:p>
            <a:pPr lvl="1" eaLnBrk="1" hangingPunct="1">
              <a:buClr>
                <a:schemeClr val="tx1"/>
              </a:buClr>
              <a:buSzTx/>
              <a:buFontTx/>
              <a:buChar char="•"/>
            </a:pPr>
            <a:r>
              <a:rPr lang="en-US" sz="2400" dirty="0" smtClean="0"/>
              <a:t>Spreads through the lymph system to other organs</a:t>
            </a:r>
          </a:p>
          <a:p>
            <a:pPr lvl="1" eaLnBrk="1" hangingPunct="1">
              <a:buClr>
                <a:schemeClr val="tx1"/>
              </a:buClr>
              <a:buSzTx/>
              <a:buFontTx/>
              <a:buChar char="•"/>
            </a:pPr>
            <a:r>
              <a:rPr lang="en-US" sz="2400" dirty="0" smtClean="0"/>
              <a:t>Can transmit to others</a:t>
            </a:r>
          </a:p>
          <a:p>
            <a:endParaRPr lang="en-US" dirty="0"/>
          </a:p>
        </p:txBody>
      </p:sp>
      <p:cxnSp>
        <p:nvCxnSpPr>
          <p:cNvPr id="9" name="Straight Arrow Connector 8"/>
          <p:cNvCxnSpPr/>
          <p:nvPr/>
        </p:nvCxnSpPr>
        <p:spPr>
          <a:xfrm rot="10800000">
            <a:off x="4648200" y="2209800"/>
            <a:ext cx="1752600" cy="1588"/>
          </a:xfrm>
          <a:prstGeom prst="straightConnector1">
            <a:avLst/>
          </a:prstGeom>
          <a:ln w="1270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667000" y="4876800"/>
            <a:ext cx="1752600" cy="1588"/>
          </a:xfrm>
          <a:prstGeom prst="straightConnector1">
            <a:avLst/>
          </a:prstGeom>
          <a:ln w="1270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09600" y="304800"/>
            <a:ext cx="7772400" cy="609600"/>
          </a:xfrm>
        </p:spPr>
        <p:txBody>
          <a:bodyPr/>
          <a:lstStyle/>
          <a:p>
            <a:pPr eaLnBrk="1" hangingPunct="1"/>
            <a:r>
              <a:rPr lang="en-US" sz="4000" b="1" dirty="0" smtClean="0"/>
              <a:t>Controlling the Spread of TB</a:t>
            </a:r>
          </a:p>
        </p:txBody>
      </p:sp>
      <p:sp>
        <p:nvSpPr>
          <p:cNvPr id="48131" name="Rectangle 3"/>
          <p:cNvSpPr>
            <a:spLocks noGrp="1" noChangeArrowheads="1"/>
          </p:cNvSpPr>
          <p:nvPr>
            <p:ph idx="1"/>
          </p:nvPr>
        </p:nvSpPr>
        <p:spPr/>
        <p:txBody>
          <a:bodyPr/>
          <a:lstStyle/>
          <a:p>
            <a:pPr eaLnBrk="1" hangingPunct="1">
              <a:lnSpc>
                <a:spcPct val="90000"/>
              </a:lnSpc>
              <a:buClr>
                <a:schemeClr val="tx1"/>
              </a:buClr>
              <a:buSzTx/>
              <a:buFontTx/>
              <a:buChar char="•"/>
            </a:pPr>
            <a:r>
              <a:rPr lang="en-US" dirty="0" smtClean="0"/>
              <a:t>Identify possible cases early (S&amp;S)</a:t>
            </a:r>
          </a:p>
          <a:p>
            <a:pPr eaLnBrk="1" hangingPunct="1">
              <a:lnSpc>
                <a:spcPct val="90000"/>
              </a:lnSpc>
              <a:buClr>
                <a:schemeClr val="tx1"/>
              </a:buClr>
              <a:buSzTx/>
              <a:buFontTx/>
              <a:buChar char="•"/>
            </a:pPr>
            <a:r>
              <a:rPr lang="en-US" dirty="0" smtClean="0"/>
              <a:t>Isolate as soon as suspected</a:t>
            </a:r>
          </a:p>
          <a:p>
            <a:pPr eaLnBrk="1" hangingPunct="1">
              <a:lnSpc>
                <a:spcPct val="90000"/>
              </a:lnSpc>
              <a:buClr>
                <a:schemeClr val="tx1"/>
              </a:buClr>
              <a:buSzTx/>
              <a:buFontTx/>
              <a:buChar char="•"/>
            </a:pPr>
            <a:r>
              <a:rPr lang="en-US" dirty="0" smtClean="0"/>
              <a:t>Screen for early detection</a:t>
            </a:r>
            <a:r>
              <a:rPr lang="en-US" dirty="0" smtClean="0">
                <a:solidFill>
                  <a:srgbClr val="7F787F"/>
                </a:solidFill>
              </a:rPr>
              <a:t>	</a:t>
            </a:r>
            <a:endParaRPr lang="en-US" dirty="0" smtClean="0"/>
          </a:p>
          <a:p>
            <a:pPr lvl="1" eaLnBrk="1" hangingPunct="1">
              <a:lnSpc>
                <a:spcPct val="90000"/>
              </a:lnSpc>
              <a:buClr>
                <a:schemeClr val="tx1"/>
              </a:buClr>
              <a:buSzTx/>
              <a:buFontTx/>
              <a:buChar char="•"/>
            </a:pPr>
            <a:r>
              <a:rPr lang="en-US" dirty="0" smtClean="0"/>
              <a:t>PPD</a:t>
            </a:r>
          </a:p>
          <a:p>
            <a:pPr lvl="1" eaLnBrk="1" hangingPunct="1">
              <a:lnSpc>
                <a:spcPct val="90000"/>
              </a:lnSpc>
              <a:buClr>
                <a:schemeClr val="tx1"/>
              </a:buClr>
              <a:buSzTx/>
              <a:buFontTx/>
              <a:buChar char="•"/>
            </a:pPr>
            <a:r>
              <a:rPr lang="en-US" dirty="0" smtClean="0"/>
              <a:t>Sputum specimens</a:t>
            </a:r>
          </a:p>
          <a:p>
            <a:pPr eaLnBrk="1" hangingPunct="1">
              <a:lnSpc>
                <a:spcPct val="90000"/>
              </a:lnSpc>
              <a:buClr>
                <a:schemeClr val="tx1"/>
              </a:buClr>
              <a:buSzTx/>
              <a:buFontTx/>
              <a:buChar char="•"/>
            </a:pPr>
            <a:r>
              <a:rPr lang="en-US" dirty="0" smtClean="0"/>
              <a:t>Diagnose and treat</a:t>
            </a:r>
          </a:p>
          <a:p>
            <a:pPr lvl="1" eaLnBrk="1" hangingPunct="1">
              <a:lnSpc>
                <a:spcPct val="90000"/>
              </a:lnSpc>
              <a:buClr>
                <a:schemeClr val="tx1"/>
              </a:buClr>
              <a:buSzTx/>
              <a:buFontTx/>
              <a:buChar char="•"/>
            </a:pPr>
            <a:r>
              <a:rPr lang="en-US" dirty="0" smtClean="0"/>
              <a:t>Long term – 6 months or more</a:t>
            </a:r>
          </a:p>
          <a:p>
            <a:pPr lvl="1" eaLnBrk="1" hangingPunct="1">
              <a:lnSpc>
                <a:spcPct val="90000"/>
              </a:lnSpc>
              <a:buClr>
                <a:schemeClr val="tx1"/>
              </a:buClr>
              <a:buSzTx/>
              <a:buFontTx/>
              <a:buChar char="•"/>
            </a:pPr>
            <a:r>
              <a:rPr lang="en-US" dirty="0" smtClean="0"/>
              <a:t>May need DOT – Directly Observed Therapy</a:t>
            </a:r>
          </a:p>
        </p:txBody>
      </p:sp>
    </p:spTree>
    <p:custDataLst>
      <p:tags r:id="rId1"/>
    </p:custData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81000" y="0"/>
            <a:ext cx="8458200" cy="1143000"/>
          </a:xfrm>
        </p:spPr>
        <p:txBody>
          <a:bodyPr/>
          <a:lstStyle/>
          <a:p>
            <a:pPr eaLnBrk="1" hangingPunct="1"/>
            <a:r>
              <a:rPr lang="en-US" b="1" dirty="0" smtClean="0"/>
              <a:t>Airborne Spread of Organisms</a:t>
            </a:r>
          </a:p>
        </p:txBody>
      </p:sp>
      <p:sp>
        <p:nvSpPr>
          <p:cNvPr id="51203" name="Rectangle 3"/>
          <p:cNvSpPr>
            <a:spLocks noGrp="1" noChangeArrowheads="1"/>
          </p:cNvSpPr>
          <p:nvPr>
            <p:ph idx="1"/>
          </p:nvPr>
        </p:nvSpPr>
        <p:spPr>
          <a:xfrm>
            <a:off x="685800" y="1600200"/>
            <a:ext cx="7772400" cy="4343400"/>
          </a:xfrm>
        </p:spPr>
        <p:txBody>
          <a:bodyPr/>
          <a:lstStyle/>
          <a:p>
            <a:pPr eaLnBrk="1" hangingPunct="1">
              <a:buClr>
                <a:schemeClr val="tx1"/>
              </a:buClr>
              <a:buSzTx/>
              <a:buFontTx/>
              <a:buChar char="•"/>
            </a:pPr>
            <a:r>
              <a:rPr lang="en-US" dirty="0" smtClean="0"/>
              <a:t>Environmental disturbances during construction &amp; renovation, etc.</a:t>
            </a:r>
          </a:p>
          <a:p>
            <a:pPr lvl="1" eaLnBrk="1" hangingPunct="1">
              <a:buClr>
                <a:schemeClr val="tx1"/>
              </a:buClr>
              <a:buSzTx/>
              <a:buFontTx/>
              <a:buChar char="•"/>
            </a:pPr>
            <a:endParaRPr lang="en-US" dirty="0" smtClean="0"/>
          </a:p>
          <a:p>
            <a:pPr lvl="1" eaLnBrk="1" hangingPunct="1">
              <a:buClr>
                <a:schemeClr val="tx1"/>
              </a:buClr>
              <a:buSzTx/>
              <a:buFontTx/>
              <a:buChar char="•"/>
            </a:pPr>
            <a:r>
              <a:rPr lang="en-US" dirty="0" smtClean="0"/>
              <a:t>Fungus called </a:t>
            </a:r>
            <a:r>
              <a:rPr lang="en-US" dirty="0" err="1" smtClean="0"/>
              <a:t>Aspergillus</a:t>
            </a:r>
            <a:r>
              <a:rPr lang="en-US" dirty="0" smtClean="0"/>
              <a:t> can be disturbed </a:t>
            </a:r>
          </a:p>
          <a:p>
            <a:pPr lvl="2" eaLnBrk="1" hangingPunct="1">
              <a:buClr>
                <a:schemeClr val="tx1"/>
              </a:buClr>
              <a:buFontTx/>
              <a:buChar char="•"/>
            </a:pPr>
            <a:r>
              <a:rPr lang="en-US" dirty="0" smtClean="0"/>
              <a:t>This is hazardous to immune compromised patients and others</a:t>
            </a:r>
          </a:p>
          <a:p>
            <a:pPr lvl="1" eaLnBrk="1" hangingPunct="1">
              <a:buClr>
                <a:schemeClr val="tx1"/>
              </a:buClr>
              <a:buSzTx/>
              <a:buFontTx/>
              <a:buChar char="•"/>
            </a:pPr>
            <a:r>
              <a:rPr lang="en-US" dirty="0" smtClean="0"/>
              <a:t>Report construction dust, water damage,  absent ceiling tiles &amp; other hazards</a:t>
            </a:r>
          </a:p>
          <a:p>
            <a:pPr lvl="2" eaLnBrk="1" hangingPunct="1">
              <a:buFont typeface="Wingdings" pitchFamily="2" charset="2"/>
              <a:buNone/>
            </a:pPr>
            <a:endParaRPr lang="en-US" dirty="0" smtClean="0"/>
          </a:p>
        </p:txBody>
      </p:sp>
      <p:pic>
        <p:nvPicPr>
          <p:cNvPr id="51204" name="Picture 4" descr="C:\Program Files\Microsoft Office\MEDIA\CAGCAT10\j0302827.jpg"/>
          <p:cNvPicPr>
            <a:picLocks noChangeAspect="1" noChangeArrowheads="1"/>
          </p:cNvPicPr>
          <p:nvPr>
            <p:custDataLst>
              <p:tags r:id="rId2"/>
            </p:custDataLst>
          </p:nvPr>
        </p:nvPicPr>
        <p:blipFill>
          <a:blip r:embed="rId5" cstate="print"/>
          <a:srcRect/>
          <a:stretch>
            <a:fillRect/>
          </a:stretch>
        </p:blipFill>
        <p:spPr bwMode="auto">
          <a:xfrm>
            <a:off x="6934200" y="4572000"/>
            <a:ext cx="1087120" cy="1524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ustDataLst>
      <p:tags r:id="rId1"/>
    </p:custData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6"/>
          <p:cNvSpPr>
            <a:spLocks noGrp="1" noChangeArrowheads="1"/>
          </p:cNvSpPr>
          <p:nvPr>
            <p:ph type="title"/>
          </p:nvPr>
        </p:nvSpPr>
        <p:spPr>
          <a:xfrm>
            <a:off x="304800" y="0"/>
            <a:ext cx="8534400" cy="1295400"/>
          </a:xfrm>
        </p:spPr>
        <p:txBody>
          <a:bodyPr/>
          <a:lstStyle/>
          <a:p>
            <a:pPr eaLnBrk="1" hangingPunct="1"/>
            <a:r>
              <a:rPr lang="en-US" sz="3200" b="1" dirty="0" smtClean="0"/>
              <a:t>OSHA Requirements - Blood Borne Pathogens</a:t>
            </a:r>
          </a:p>
        </p:txBody>
      </p:sp>
      <p:sp>
        <p:nvSpPr>
          <p:cNvPr id="7172" name="Rectangle 8"/>
          <p:cNvSpPr>
            <a:spLocks noGrp="1" noChangeArrowheads="1"/>
          </p:cNvSpPr>
          <p:nvPr>
            <p:ph idx="1"/>
          </p:nvPr>
        </p:nvSpPr>
        <p:spPr>
          <a:xfrm>
            <a:off x="2895600" y="1447800"/>
            <a:ext cx="6248400" cy="4953000"/>
          </a:xfrm>
        </p:spPr>
        <p:txBody>
          <a:bodyPr/>
          <a:lstStyle/>
          <a:p>
            <a:pPr eaLnBrk="1" hangingPunct="1">
              <a:lnSpc>
                <a:spcPct val="90000"/>
              </a:lnSpc>
              <a:buClr>
                <a:schemeClr val="tx1"/>
              </a:buClr>
              <a:buSzTx/>
              <a:buFontTx/>
              <a:buChar char="•"/>
            </a:pPr>
            <a:r>
              <a:rPr lang="en-US" dirty="0" smtClean="0"/>
              <a:t>Engineering controls </a:t>
            </a:r>
            <a:r>
              <a:rPr lang="en-US" sz="2400" dirty="0" smtClean="0"/>
              <a:t>(sharps containers)</a:t>
            </a:r>
          </a:p>
          <a:p>
            <a:pPr eaLnBrk="1" hangingPunct="1">
              <a:lnSpc>
                <a:spcPct val="90000"/>
              </a:lnSpc>
              <a:buClr>
                <a:schemeClr val="tx1"/>
              </a:buClr>
              <a:buSzTx/>
              <a:buFontTx/>
              <a:buChar char="•"/>
            </a:pPr>
            <a:r>
              <a:rPr lang="en-US" dirty="0" smtClean="0"/>
              <a:t>Work practice controls </a:t>
            </a:r>
            <a:r>
              <a:rPr lang="en-US" sz="2400" dirty="0" smtClean="0"/>
              <a:t>(no recapping)</a:t>
            </a:r>
          </a:p>
          <a:p>
            <a:pPr eaLnBrk="1" hangingPunct="1">
              <a:lnSpc>
                <a:spcPct val="90000"/>
              </a:lnSpc>
              <a:buClr>
                <a:schemeClr val="tx1"/>
              </a:buClr>
              <a:buSzTx/>
              <a:buFontTx/>
              <a:buChar char="•"/>
            </a:pPr>
            <a:r>
              <a:rPr lang="en-US" dirty="0" smtClean="0"/>
              <a:t>Follow Standard Precautions</a:t>
            </a:r>
          </a:p>
          <a:p>
            <a:pPr lvl="1" eaLnBrk="1" hangingPunct="1">
              <a:lnSpc>
                <a:spcPct val="90000"/>
              </a:lnSpc>
              <a:buClr>
                <a:schemeClr val="tx1"/>
              </a:buClr>
              <a:buSzTx/>
              <a:buFontTx/>
              <a:buChar char="•"/>
            </a:pPr>
            <a:r>
              <a:rPr lang="en-US" dirty="0" smtClean="0"/>
              <a:t>Gowns, gloves, face protection</a:t>
            </a:r>
          </a:p>
          <a:p>
            <a:pPr lvl="1" eaLnBrk="1" hangingPunct="1">
              <a:lnSpc>
                <a:spcPct val="90000"/>
              </a:lnSpc>
              <a:buClr>
                <a:schemeClr val="tx1"/>
              </a:buClr>
              <a:buSzTx/>
              <a:buFontTx/>
              <a:buChar char="•"/>
            </a:pPr>
            <a:r>
              <a:rPr lang="en-US" dirty="0" smtClean="0"/>
              <a:t>Hand hygiene following exposure to blood and body fluids</a:t>
            </a:r>
          </a:p>
          <a:p>
            <a:pPr eaLnBrk="1" hangingPunct="1">
              <a:lnSpc>
                <a:spcPct val="90000"/>
              </a:lnSpc>
              <a:buClr>
                <a:schemeClr val="tx1"/>
              </a:buClr>
              <a:buSzTx/>
              <a:buFontTx/>
              <a:buChar char="•"/>
            </a:pPr>
            <a:r>
              <a:rPr lang="en-US" dirty="0" smtClean="0"/>
              <a:t>Exposure follow up</a:t>
            </a:r>
          </a:p>
          <a:p>
            <a:pPr eaLnBrk="1" hangingPunct="1">
              <a:lnSpc>
                <a:spcPct val="90000"/>
              </a:lnSpc>
              <a:buClr>
                <a:schemeClr val="tx1"/>
              </a:buClr>
              <a:buSzTx/>
              <a:buFontTx/>
              <a:buChar char="•"/>
            </a:pPr>
            <a:r>
              <a:rPr lang="en-US" dirty="0" smtClean="0"/>
              <a:t>Training</a:t>
            </a:r>
          </a:p>
          <a:p>
            <a:pPr eaLnBrk="1" hangingPunct="1">
              <a:lnSpc>
                <a:spcPct val="90000"/>
              </a:lnSpc>
              <a:buClr>
                <a:schemeClr val="tx1"/>
              </a:buClr>
              <a:buSzTx/>
              <a:buFontTx/>
              <a:buChar char="•"/>
            </a:pPr>
            <a:r>
              <a:rPr lang="en-US" dirty="0" smtClean="0"/>
              <a:t>Written BBP Exposure Plan – located in Safety Manual</a:t>
            </a:r>
          </a:p>
        </p:txBody>
      </p:sp>
      <p:pic>
        <p:nvPicPr>
          <p:cNvPr id="5" name="Picture 4" descr="safety check.gif"/>
          <p:cNvPicPr>
            <a:picLocks noChangeAspect="1"/>
          </p:cNvPicPr>
          <p:nvPr>
            <p:custDataLst>
              <p:tags r:id="rId2"/>
            </p:custDataLst>
          </p:nvPr>
        </p:nvPicPr>
        <p:blipFill>
          <a:blip r:embed="rId5" cstate="print"/>
          <a:stretch>
            <a:fillRect/>
          </a:stretch>
        </p:blipFill>
        <p:spPr>
          <a:xfrm>
            <a:off x="304800" y="2438400"/>
            <a:ext cx="2354193" cy="2362200"/>
          </a:xfrm>
          <a:prstGeom prst="rect">
            <a:avLst/>
          </a:prstGeom>
        </p:spPr>
      </p:pic>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172">
                                            <p:txEl>
                                              <p:pRg st="0" end="0"/>
                                            </p:txEl>
                                          </p:spTgt>
                                        </p:tgtEl>
                                        <p:attrNameLst>
                                          <p:attrName>style.visibility</p:attrName>
                                        </p:attrNameLst>
                                      </p:cBhvr>
                                      <p:to>
                                        <p:strVal val="visible"/>
                                      </p:to>
                                    </p:set>
                                    <p:anim calcmode="lin" valueType="num">
                                      <p:cBhvr additive="base">
                                        <p:cTn id="7" dur="500" fill="hold"/>
                                        <p:tgtEl>
                                          <p:spTgt spid="717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17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172">
                                            <p:txEl>
                                              <p:pRg st="1" end="1"/>
                                            </p:txEl>
                                          </p:spTgt>
                                        </p:tgtEl>
                                        <p:attrNameLst>
                                          <p:attrName>style.visibility</p:attrName>
                                        </p:attrNameLst>
                                      </p:cBhvr>
                                      <p:to>
                                        <p:strVal val="visible"/>
                                      </p:to>
                                    </p:set>
                                    <p:anim calcmode="lin" valueType="num">
                                      <p:cBhvr additive="base">
                                        <p:cTn id="13" dur="500" fill="hold"/>
                                        <p:tgtEl>
                                          <p:spTgt spid="7172">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17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172">
                                            <p:txEl>
                                              <p:pRg st="2" end="2"/>
                                            </p:txEl>
                                          </p:spTgt>
                                        </p:tgtEl>
                                        <p:attrNameLst>
                                          <p:attrName>style.visibility</p:attrName>
                                        </p:attrNameLst>
                                      </p:cBhvr>
                                      <p:to>
                                        <p:strVal val="visible"/>
                                      </p:to>
                                    </p:set>
                                    <p:anim calcmode="lin" valueType="num">
                                      <p:cBhvr additive="base">
                                        <p:cTn id="19" dur="500" fill="hold"/>
                                        <p:tgtEl>
                                          <p:spTgt spid="7172">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17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172">
                                            <p:txEl>
                                              <p:pRg st="3" end="3"/>
                                            </p:txEl>
                                          </p:spTgt>
                                        </p:tgtEl>
                                        <p:attrNameLst>
                                          <p:attrName>style.visibility</p:attrName>
                                        </p:attrNameLst>
                                      </p:cBhvr>
                                      <p:to>
                                        <p:strVal val="visible"/>
                                      </p:to>
                                    </p:set>
                                    <p:anim calcmode="lin" valueType="num">
                                      <p:cBhvr additive="base">
                                        <p:cTn id="25" dur="500" fill="hold"/>
                                        <p:tgtEl>
                                          <p:spTgt spid="7172">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17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7172">
                                            <p:txEl>
                                              <p:pRg st="4" end="4"/>
                                            </p:txEl>
                                          </p:spTgt>
                                        </p:tgtEl>
                                        <p:attrNameLst>
                                          <p:attrName>style.visibility</p:attrName>
                                        </p:attrNameLst>
                                      </p:cBhvr>
                                      <p:to>
                                        <p:strVal val="visible"/>
                                      </p:to>
                                    </p:set>
                                    <p:anim calcmode="lin" valueType="num">
                                      <p:cBhvr additive="base">
                                        <p:cTn id="31" dur="500" fill="hold"/>
                                        <p:tgtEl>
                                          <p:spTgt spid="7172">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717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7172">
                                            <p:txEl>
                                              <p:pRg st="5" end="5"/>
                                            </p:txEl>
                                          </p:spTgt>
                                        </p:tgtEl>
                                        <p:attrNameLst>
                                          <p:attrName>style.visibility</p:attrName>
                                        </p:attrNameLst>
                                      </p:cBhvr>
                                      <p:to>
                                        <p:strVal val="visible"/>
                                      </p:to>
                                    </p:set>
                                    <p:anim calcmode="lin" valueType="num">
                                      <p:cBhvr additive="base">
                                        <p:cTn id="37" dur="500" fill="hold"/>
                                        <p:tgtEl>
                                          <p:spTgt spid="7172">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717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7172">
                                            <p:txEl>
                                              <p:pRg st="6" end="6"/>
                                            </p:txEl>
                                          </p:spTgt>
                                        </p:tgtEl>
                                        <p:attrNameLst>
                                          <p:attrName>style.visibility</p:attrName>
                                        </p:attrNameLst>
                                      </p:cBhvr>
                                      <p:to>
                                        <p:strVal val="visible"/>
                                      </p:to>
                                    </p:set>
                                    <p:anim calcmode="lin" valueType="num">
                                      <p:cBhvr additive="base">
                                        <p:cTn id="43" dur="500" fill="hold"/>
                                        <p:tgtEl>
                                          <p:spTgt spid="7172">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717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7172">
                                            <p:txEl>
                                              <p:pRg st="7" end="7"/>
                                            </p:txEl>
                                          </p:spTgt>
                                        </p:tgtEl>
                                        <p:attrNameLst>
                                          <p:attrName>style.visibility</p:attrName>
                                        </p:attrNameLst>
                                      </p:cBhvr>
                                      <p:to>
                                        <p:strVal val="visible"/>
                                      </p:to>
                                    </p:set>
                                    <p:anim calcmode="lin" valueType="num">
                                      <p:cBhvr additive="base">
                                        <p:cTn id="49" dur="500" fill="hold"/>
                                        <p:tgtEl>
                                          <p:spTgt spid="7172">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7172">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uild="p"/>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533400" y="304800"/>
            <a:ext cx="7772400" cy="685800"/>
          </a:xfrm>
        </p:spPr>
        <p:txBody>
          <a:bodyPr lIns="90488" tIns="44450" rIns="90488" bIns="44450"/>
          <a:lstStyle/>
          <a:p>
            <a:pPr eaLnBrk="1" hangingPunct="1"/>
            <a:r>
              <a:rPr lang="en-US" sz="4000" b="1" dirty="0" smtClean="0"/>
              <a:t>Blood Borne Pathogens</a:t>
            </a:r>
          </a:p>
        </p:txBody>
      </p:sp>
      <p:graphicFrame>
        <p:nvGraphicFramePr>
          <p:cNvPr id="10242" name="Object 0">
            <a:hlinkClick r:id="" action="ppaction://ole?verb=0"/>
          </p:cNvPr>
          <p:cNvGraphicFramePr>
            <a:graphicFrameLocks/>
          </p:cNvGraphicFramePr>
          <p:nvPr>
            <p:ph idx="1"/>
          </p:nvPr>
        </p:nvGraphicFramePr>
        <p:xfrm>
          <a:off x="7010400" y="2438400"/>
          <a:ext cx="1371600" cy="3111500"/>
        </p:xfrm>
        <a:graphic>
          <a:graphicData uri="http://schemas.openxmlformats.org/presentationml/2006/ole">
            <p:oleObj spid="_x0000_s521218" name="Microsoft ClipArt Gallery" r:id="rId5" imgW="1422360" imgH="3054240" progId="">
              <p:embed/>
            </p:oleObj>
          </a:graphicData>
        </a:graphic>
      </p:graphicFrame>
      <p:sp>
        <p:nvSpPr>
          <p:cNvPr id="10244" name="Rectangle 4"/>
          <p:cNvSpPr>
            <a:spLocks noChangeArrowheads="1"/>
          </p:cNvSpPr>
          <p:nvPr/>
        </p:nvSpPr>
        <p:spPr bwMode="auto">
          <a:xfrm>
            <a:off x="457200" y="1600200"/>
            <a:ext cx="6324600" cy="4521751"/>
          </a:xfrm>
          <a:prstGeom prst="rect">
            <a:avLst/>
          </a:prstGeom>
          <a:noFill/>
          <a:ln w="12700">
            <a:noFill/>
            <a:miter lim="800000"/>
            <a:headEnd/>
            <a:tailEnd/>
          </a:ln>
        </p:spPr>
        <p:txBody>
          <a:bodyPr lIns="90488" tIns="44450" rIns="90488" bIns="44450">
            <a:spAutoFit/>
          </a:bodyPr>
          <a:lstStyle/>
          <a:p>
            <a:pPr eaLnBrk="0" hangingPunct="0"/>
            <a:r>
              <a:rPr lang="en-US" i="1" dirty="0" smtClean="0">
                <a:latin typeface="Tahoma" pitchFamily="34" charset="0"/>
              </a:rPr>
              <a:t>Microorganisms </a:t>
            </a:r>
            <a:r>
              <a:rPr lang="en-US" i="1" dirty="0">
                <a:latin typeface="Tahoma" pitchFamily="34" charset="0"/>
              </a:rPr>
              <a:t>found in blood that can cause disease in humans. </a:t>
            </a:r>
            <a:endParaRPr lang="en-US" i="1" dirty="0" smtClean="0">
              <a:latin typeface="Tahoma" pitchFamily="34" charset="0"/>
            </a:endParaRPr>
          </a:p>
          <a:p>
            <a:pPr eaLnBrk="0" hangingPunct="0"/>
            <a:endParaRPr lang="en-US" i="1" dirty="0" smtClean="0">
              <a:latin typeface="Tahoma" pitchFamily="34" charset="0"/>
            </a:endParaRPr>
          </a:p>
          <a:p>
            <a:pPr eaLnBrk="0" hangingPunct="0"/>
            <a:r>
              <a:rPr lang="en-US" dirty="0" smtClean="0">
                <a:latin typeface="Tahoma" pitchFamily="34" charset="0"/>
              </a:rPr>
              <a:t>Includes </a:t>
            </a:r>
            <a:r>
              <a:rPr lang="en-US" dirty="0">
                <a:latin typeface="Tahoma" pitchFamily="34" charset="0"/>
              </a:rPr>
              <a:t>but not limited to:</a:t>
            </a:r>
          </a:p>
          <a:p>
            <a:pPr lvl="1" eaLnBrk="0" hangingPunct="0">
              <a:buFontTx/>
              <a:buChar char="•"/>
            </a:pPr>
            <a:r>
              <a:rPr lang="en-US" dirty="0">
                <a:latin typeface="Tahoma" pitchFamily="34" charset="0"/>
              </a:rPr>
              <a:t> Hepatitis B Virus</a:t>
            </a:r>
          </a:p>
          <a:p>
            <a:pPr lvl="1" eaLnBrk="0" hangingPunct="0">
              <a:buFontTx/>
              <a:buChar char="•"/>
            </a:pPr>
            <a:r>
              <a:rPr lang="en-US" dirty="0">
                <a:latin typeface="Tahoma" pitchFamily="34" charset="0"/>
              </a:rPr>
              <a:t> Hepatitis C Virus</a:t>
            </a:r>
          </a:p>
          <a:p>
            <a:pPr lvl="1" eaLnBrk="0" hangingPunct="0">
              <a:buFontTx/>
              <a:buChar char="•"/>
            </a:pPr>
            <a:r>
              <a:rPr lang="en-US" dirty="0">
                <a:latin typeface="Tahoma" pitchFamily="34" charset="0"/>
              </a:rPr>
              <a:t> Human Immunodeficiency  </a:t>
            </a:r>
          </a:p>
          <a:p>
            <a:pPr lvl="1" eaLnBrk="0" hangingPunct="0"/>
            <a:r>
              <a:rPr lang="en-US" dirty="0">
                <a:latin typeface="Tahoma" pitchFamily="34" charset="0"/>
              </a:rPr>
              <a:t>  Virus (HIV</a:t>
            </a:r>
            <a:r>
              <a:rPr lang="en-US" i="1" dirty="0">
                <a:latin typeface="Tahoma" pitchFamily="34" charset="0"/>
              </a:rPr>
              <a:t>)</a:t>
            </a:r>
          </a:p>
        </p:txBody>
      </p:sp>
    </p:spTree>
    <p:custDataLst>
      <p:tags r:id="rId2"/>
    </p:custDataLst>
  </p:cSld>
  <p:clrMapOvr>
    <a:masterClrMapping/>
  </p:clrMapOvr>
  <p:transition>
    <p:checker dir="vert"/>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a:xfrm>
            <a:off x="685800" y="304800"/>
            <a:ext cx="7772400" cy="762000"/>
          </a:xfrm>
        </p:spPr>
        <p:txBody>
          <a:bodyPr lIns="90488" tIns="44450" rIns="90488" bIns="44450"/>
          <a:lstStyle/>
          <a:p>
            <a:pPr eaLnBrk="1" hangingPunct="1"/>
            <a:r>
              <a:rPr lang="en-US" sz="4000" b="1" dirty="0" smtClean="0"/>
              <a:t>BBP TRANSMISSION ROUTES</a:t>
            </a:r>
          </a:p>
        </p:txBody>
      </p:sp>
      <p:sp>
        <p:nvSpPr>
          <p:cNvPr id="11268" name="Rectangle 5"/>
          <p:cNvSpPr>
            <a:spLocks noGrp="1" noChangeArrowheads="1"/>
          </p:cNvSpPr>
          <p:nvPr>
            <p:ph type="body" idx="4294967295"/>
          </p:nvPr>
        </p:nvSpPr>
        <p:spPr>
          <a:xfrm>
            <a:off x="457200" y="1524000"/>
            <a:ext cx="7772400" cy="4114800"/>
          </a:xfrm>
        </p:spPr>
        <p:txBody>
          <a:bodyPr/>
          <a:lstStyle/>
          <a:p>
            <a:pPr eaLnBrk="1" hangingPunct="1">
              <a:buClr>
                <a:schemeClr val="tx1"/>
              </a:buClr>
              <a:buSzTx/>
              <a:buFontTx/>
              <a:buChar char="•"/>
            </a:pPr>
            <a:r>
              <a:rPr lang="en-US" dirty="0" smtClean="0"/>
              <a:t>Sexual contact with person known to have the disease</a:t>
            </a:r>
          </a:p>
          <a:p>
            <a:pPr eaLnBrk="1" hangingPunct="1">
              <a:buClr>
                <a:schemeClr val="tx1"/>
              </a:buClr>
              <a:buSzTx/>
              <a:buFontTx/>
              <a:buChar char="•"/>
            </a:pPr>
            <a:endParaRPr lang="en-US" dirty="0" smtClean="0"/>
          </a:p>
          <a:p>
            <a:pPr eaLnBrk="1" hangingPunct="1">
              <a:buClr>
                <a:schemeClr val="tx1"/>
              </a:buClr>
              <a:buSzTx/>
              <a:buFontTx/>
              <a:buChar char="•"/>
            </a:pPr>
            <a:r>
              <a:rPr lang="en-US" dirty="0" smtClean="0"/>
              <a:t>Blood-to-blood contact</a:t>
            </a:r>
          </a:p>
          <a:p>
            <a:pPr lvl="1" eaLnBrk="1" hangingPunct="1">
              <a:buClr>
                <a:schemeClr val="tx1"/>
              </a:buClr>
              <a:buSzTx/>
              <a:buFontTx/>
              <a:buChar char="•"/>
            </a:pPr>
            <a:r>
              <a:rPr lang="en-US" dirty="0" smtClean="0"/>
              <a:t>Injection drug users</a:t>
            </a:r>
          </a:p>
          <a:p>
            <a:pPr lvl="1" eaLnBrk="1" hangingPunct="1">
              <a:buClr>
                <a:schemeClr val="tx1"/>
              </a:buClr>
              <a:buSzTx/>
              <a:buFontTx/>
              <a:buChar char="•"/>
            </a:pPr>
            <a:r>
              <a:rPr lang="en-US" dirty="0" smtClean="0"/>
              <a:t>Needle sticks</a:t>
            </a:r>
          </a:p>
        </p:txBody>
      </p:sp>
      <p:pic>
        <p:nvPicPr>
          <p:cNvPr id="2" name="Picture 3" descr="C:\Documents and Settings\avowles\Local Settings\Temporary Internet Files\Content.IE5\Z8HA5ERL\MP900227696[1].jpg"/>
          <p:cNvPicPr>
            <a:picLocks noChangeAspect="1" noChangeArrowheads="1"/>
          </p:cNvPicPr>
          <p:nvPr>
            <p:custDataLst>
              <p:tags r:id="rId2"/>
            </p:custDataLst>
          </p:nvPr>
        </p:nvPicPr>
        <p:blipFill>
          <a:blip r:embed="rId5" cstate="print"/>
          <a:srcRect/>
          <a:stretch>
            <a:fillRect/>
          </a:stretch>
        </p:blipFill>
        <p:spPr bwMode="auto">
          <a:xfrm>
            <a:off x="6248400" y="3733800"/>
            <a:ext cx="2362200" cy="15511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ransition>
    <p:checker dir="vert"/>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228600" y="990600"/>
            <a:ext cx="7772400" cy="1066800"/>
          </a:xfrm>
        </p:spPr>
        <p:txBody>
          <a:bodyPr lIns="90488" tIns="44450" rIns="90488" bIns="44450"/>
          <a:lstStyle/>
          <a:p>
            <a:pPr algn="l" eaLnBrk="1" hangingPunct="1"/>
            <a:r>
              <a:rPr lang="en-US" sz="4000" b="1" dirty="0" smtClean="0">
                <a:solidFill>
                  <a:schemeClr val="tx1"/>
                </a:solidFill>
              </a:rPr>
              <a:t>Contact Happens Through…</a:t>
            </a:r>
          </a:p>
        </p:txBody>
      </p:sp>
      <p:sp>
        <p:nvSpPr>
          <p:cNvPr id="12292" name="Rectangle 5"/>
          <p:cNvSpPr>
            <a:spLocks noGrp="1" noChangeArrowheads="1"/>
          </p:cNvSpPr>
          <p:nvPr>
            <p:ph type="body" idx="4294967295"/>
          </p:nvPr>
        </p:nvSpPr>
        <p:spPr>
          <a:xfrm>
            <a:off x="381000" y="2057400"/>
            <a:ext cx="7772400" cy="4114800"/>
          </a:xfrm>
        </p:spPr>
        <p:txBody>
          <a:bodyPr/>
          <a:lstStyle/>
          <a:p>
            <a:pPr eaLnBrk="1" hangingPunct="1">
              <a:lnSpc>
                <a:spcPct val="90000"/>
              </a:lnSpc>
              <a:buClr>
                <a:schemeClr val="tx1"/>
              </a:buClr>
              <a:buSzTx/>
              <a:buFontTx/>
              <a:buChar char="•"/>
            </a:pPr>
            <a:r>
              <a:rPr lang="en-US" dirty="0" smtClean="0"/>
              <a:t>Needle stick or cut from a contaminated sharp item</a:t>
            </a:r>
          </a:p>
          <a:p>
            <a:pPr eaLnBrk="1" hangingPunct="1">
              <a:lnSpc>
                <a:spcPct val="90000"/>
              </a:lnSpc>
              <a:buClr>
                <a:schemeClr val="tx1"/>
              </a:buClr>
              <a:buSzTx/>
              <a:buFontTx/>
              <a:buChar char="•"/>
            </a:pPr>
            <a:r>
              <a:rPr lang="en-US" dirty="0" smtClean="0"/>
              <a:t>Mucous membrane exposure of</a:t>
            </a:r>
          </a:p>
          <a:p>
            <a:pPr lvl="1" eaLnBrk="1" hangingPunct="1">
              <a:lnSpc>
                <a:spcPct val="90000"/>
              </a:lnSpc>
              <a:buClr>
                <a:schemeClr val="tx1"/>
              </a:buClr>
              <a:buSzTx/>
              <a:buFontTx/>
              <a:buChar char="•"/>
            </a:pPr>
            <a:r>
              <a:rPr lang="en-US" dirty="0" smtClean="0"/>
              <a:t>Eyes</a:t>
            </a:r>
          </a:p>
          <a:p>
            <a:pPr lvl="1" eaLnBrk="1" hangingPunct="1">
              <a:lnSpc>
                <a:spcPct val="90000"/>
              </a:lnSpc>
              <a:buClr>
                <a:schemeClr val="tx1"/>
              </a:buClr>
              <a:buSzTx/>
              <a:buFontTx/>
              <a:buChar char="•"/>
            </a:pPr>
            <a:r>
              <a:rPr lang="en-US" dirty="0" smtClean="0"/>
              <a:t>Nose</a:t>
            </a:r>
            <a:r>
              <a:rPr lang="en-US" dirty="0" smtClean="0">
                <a:solidFill>
                  <a:srgbClr val="7F787F"/>
                </a:solidFill>
              </a:rPr>
              <a:t>	</a:t>
            </a:r>
            <a:endParaRPr lang="en-US" dirty="0" smtClean="0"/>
          </a:p>
          <a:p>
            <a:pPr lvl="1" eaLnBrk="1" hangingPunct="1">
              <a:lnSpc>
                <a:spcPct val="90000"/>
              </a:lnSpc>
              <a:buClr>
                <a:schemeClr val="tx1"/>
              </a:buClr>
              <a:buSzTx/>
              <a:buFontTx/>
              <a:buChar char="•"/>
            </a:pPr>
            <a:r>
              <a:rPr lang="en-US" dirty="0" smtClean="0"/>
              <a:t>Mouth</a:t>
            </a:r>
          </a:p>
          <a:p>
            <a:pPr eaLnBrk="1" hangingPunct="1">
              <a:lnSpc>
                <a:spcPct val="90000"/>
              </a:lnSpc>
              <a:buClr>
                <a:schemeClr val="tx1"/>
              </a:buClr>
              <a:buSzTx/>
              <a:buFontTx/>
              <a:buChar char="•"/>
            </a:pPr>
            <a:r>
              <a:rPr lang="en-US" dirty="0" smtClean="0"/>
              <a:t>Open areas on skin</a:t>
            </a:r>
          </a:p>
          <a:p>
            <a:pPr lvl="1" eaLnBrk="1" hangingPunct="1">
              <a:lnSpc>
                <a:spcPct val="90000"/>
              </a:lnSpc>
              <a:buClr>
                <a:schemeClr val="tx1"/>
              </a:buClr>
              <a:buSzTx/>
              <a:buFontTx/>
              <a:buChar char="•"/>
            </a:pPr>
            <a:r>
              <a:rPr lang="en-US" dirty="0" smtClean="0"/>
              <a:t>Intact skin minimal risk</a:t>
            </a:r>
          </a:p>
          <a:p>
            <a:pPr lvl="2" eaLnBrk="1" hangingPunct="1">
              <a:lnSpc>
                <a:spcPct val="90000"/>
              </a:lnSpc>
              <a:buFont typeface="Wingdings" pitchFamily="2" charset="2"/>
              <a:buNone/>
            </a:pPr>
            <a:endParaRPr lang="en-US" dirty="0" smtClean="0"/>
          </a:p>
          <a:p>
            <a:pPr lvl="1" eaLnBrk="1" hangingPunct="1">
              <a:lnSpc>
                <a:spcPct val="90000"/>
              </a:lnSpc>
              <a:buFont typeface="Wingdings" pitchFamily="2" charset="2"/>
              <a:buNone/>
            </a:pPr>
            <a:endParaRPr lang="en-US" b="1" dirty="0" smtClean="0"/>
          </a:p>
        </p:txBody>
      </p:sp>
      <p:sp>
        <p:nvSpPr>
          <p:cNvPr id="12293" name="Rectangle 3"/>
          <p:cNvSpPr>
            <a:spLocks noChangeArrowheads="1"/>
          </p:cNvSpPr>
          <p:nvPr/>
        </p:nvSpPr>
        <p:spPr bwMode="auto">
          <a:xfrm>
            <a:off x="1585913" y="1800225"/>
            <a:ext cx="387350" cy="582613"/>
          </a:xfrm>
          <a:prstGeom prst="rect">
            <a:avLst/>
          </a:prstGeom>
          <a:noFill/>
          <a:ln w="12700">
            <a:noFill/>
            <a:miter lim="800000"/>
            <a:headEnd/>
            <a:tailEnd/>
          </a:ln>
        </p:spPr>
        <p:txBody>
          <a:bodyPr wrap="none" lIns="90488" tIns="44450" rIns="90488" bIns="44450">
            <a:spAutoFit/>
          </a:bodyPr>
          <a:lstStyle/>
          <a:p>
            <a:pPr eaLnBrk="0" hangingPunct="0">
              <a:buFontTx/>
              <a:buChar char="•"/>
            </a:pPr>
            <a:endParaRPr lang="en-US" i="1">
              <a:latin typeface="Calibri" pitchFamily="34" charset="0"/>
            </a:endParaRPr>
          </a:p>
        </p:txBody>
      </p:sp>
    </p:spTree>
    <p:custDataLst>
      <p:tags r:id="rId1"/>
    </p:custDataLst>
  </p:cSld>
  <p:clrMapOvr>
    <a:masterClrMapping/>
  </p:clrMapOvr>
  <p:transition>
    <p:checker dir="vert"/>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838200" y="304800"/>
            <a:ext cx="7772400" cy="685800"/>
          </a:xfrm>
        </p:spPr>
        <p:txBody>
          <a:bodyPr/>
          <a:lstStyle/>
          <a:p>
            <a:pPr eaLnBrk="1" hangingPunct="1"/>
            <a:r>
              <a:rPr lang="en-US" sz="4000" b="1" dirty="0" smtClean="0"/>
              <a:t>To Prevent Exposure…</a:t>
            </a:r>
          </a:p>
        </p:txBody>
      </p:sp>
      <p:sp>
        <p:nvSpPr>
          <p:cNvPr id="56323" name="Rectangle 3"/>
          <p:cNvSpPr>
            <a:spLocks noGrp="1" noChangeArrowheads="1"/>
          </p:cNvSpPr>
          <p:nvPr>
            <p:ph idx="1"/>
          </p:nvPr>
        </p:nvSpPr>
        <p:spPr/>
        <p:txBody>
          <a:bodyPr/>
          <a:lstStyle/>
          <a:p>
            <a:pPr eaLnBrk="1" hangingPunct="1">
              <a:buClr>
                <a:schemeClr val="tx1"/>
              </a:buClr>
              <a:buFont typeface="Wingdings" pitchFamily="2" charset="2"/>
              <a:buChar char="§"/>
            </a:pPr>
            <a:r>
              <a:rPr lang="en-US" dirty="0" smtClean="0"/>
              <a:t>Follow standard precautions, wear PPE</a:t>
            </a:r>
          </a:p>
          <a:p>
            <a:pPr eaLnBrk="1" hangingPunct="1">
              <a:buClr>
                <a:schemeClr val="tx1"/>
              </a:buClr>
              <a:buFont typeface="Wingdings" pitchFamily="2" charset="2"/>
              <a:buChar char="§"/>
            </a:pPr>
            <a:r>
              <a:rPr lang="en-US" dirty="0" smtClean="0"/>
              <a:t>Perform hand hygiene frequently</a:t>
            </a:r>
          </a:p>
          <a:p>
            <a:pPr eaLnBrk="1" hangingPunct="1">
              <a:buClr>
                <a:schemeClr val="tx1"/>
              </a:buClr>
              <a:buFont typeface="Wingdings" pitchFamily="2" charset="2"/>
              <a:buChar char="§"/>
            </a:pPr>
            <a:r>
              <a:rPr lang="en-US" dirty="0" smtClean="0"/>
              <a:t>Do not take short cuts, follow procedures</a:t>
            </a:r>
          </a:p>
          <a:p>
            <a:pPr eaLnBrk="1" hangingPunct="1">
              <a:buClr>
                <a:schemeClr val="tx1"/>
              </a:buClr>
              <a:buFont typeface="Wingdings" pitchFamily="2" charset="2"/>
              <a:buChar char="§"/>
            </a:pPr>
            <a:r>
              <a:rPr lang="en-US" dirty="0" smtClean="0"/>
              <a:t>Report all exposures immediately</a:t>
            </a:r>
          </a:p>
          <a:p>
            <a:pPr eaLnBrk="1" hangingPunct="1">
              <a:buClr>
                <a:schemeClr val="tx1"/>
              </a:buClr>
              <a:buFont typeface="Wingdings" pitchFamily="2" charset="2"/>
              <a:buChar char="§"/>
            </a:pPr>
            <a:r>
              <a:rPr lang="en-US" dirty="0" smtClean="0"/>
              <a:t>Use common sense, think before you act</a:t>
            </a:r>
          </a:p>
          <a:p>
            <a:pPr eaLnBrk="1" hangingPunct="1">
              <a:buClr>
                <a:schemeClr val="tx1"/>
              </a:buClr>
              <a:buFont typeface="Wingdings" pitchFamily="2" charset="2"/>
              <a:buChar char="§"/>
            </a:pPr>
            <a:r>
              <a:rPr lang="en-US" dirty="0" smtClean="0"/>
              <a:t>Ask before performing a task when you are not sure</a:t>
            </a:r>
          </a:p>
          <a:p>
            <a:pPr eaLnBrk="1" hangingPunct="1">
              <a:buFont typeface="Wingdings" pitchFamily="2" charset="2"/>
              <a:buNone/>
            </a:pPr>
            <a:endParaRPr lang="en-US"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additive="base">
                                        <p:cTn id="7" dur="5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23">
                                            <p:txEl>
                                              <p:pRg st="1" end="1"/>
                                            </p:txEl>
                                          </p:spTgt>
                                        </p:tgtEl>
                                        <p:attrNameLst>
                                          <p:attrName>style.visibility</p:attrName>
                                        </p:attrNameLst>
                                      </p:cBhvr>
                                      <p:to>
                                        <p:strVal val="visible"/>
                                      </p:to>
                                    </p:set>
                                    <p:anim calcmode="lin" valueType="num">
                                      <p:cBhvr additive="base">
                                        <p:cTn id="13" dur="500" fill="hold"/>
                                        <p:tgtEl>
                                          <p:spTgt spid="563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6323">
                                            <p:txEl>
                                              <p:pRg st="2" end="2"/>
                                            </p:txEl>
                                          </p:spTgt>
                                        </p:tgtEl>
                                        <p:attrNameLst>
                                          <p:attrName>style.visibility</p:attrName>
                                        </p:attrNameLst>
                                      </p:cBhvr>
                                      <p:to>
                                        <p:strVal val="visible"/>
                                      </p:to>
                                    </p:set>
                                    <p:anim calcmode="lin" valueType="num">
                                      <p:cBhvr additive="base">
                                        <p:cTn id="19" dur="500" fill="hold"/>
                                        <p:tgtEl>
                                          <p:spTgt spid="563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323">
                                            <p:txEl>
                                              <p:pRg st="3" end="3"/>
                                            </p:txEl>
                                          </p:spTgt>
                                        </p:tgtEl>
                                        <p:attrNameLst>
                                          <p:attrName>style.visibility</p:attrName>
                                        </p:attrNameLst>
                                      </p:cBhvr>
                                      <p:to>
                                        <p:strVal val="visible"/>
                                      </p:to>
                                    </p:set>
                                    <p:anim calcmode="lin" valueType="num">
                                      <p:cBhvr additive="base">
                                        <p:cTn id="25" dur="500" fill="hold"/>
                                        <p:tgtEl>
                                          <p:spTgt spid="5632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63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6323">
                                            <p:txEl>
                                              <p:pRg st="4" end="4"/>
                                            </p:txEl>
                                          </p:spTgt>
                                        </p:tgtEl>
                                        <p:attrNameLst>
                                          <p:attrName>style.visibility</p:attrName>
                                        </p:attrNameLst>
                                      </p:cBhvr>
                                      <p:to>
                                        <p:strVal val="visible"/>
                                      </p:to>
                                    </p:set>
                                    <p:anim calcmode="lin" valueType="num">
                                      <p:cBhvr additive="base">
                                        <p:cTn id="31" dur="500" fill="hold"/>
                                        <p:tgtEl>
                                          <p:spTgt spid="5632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63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6323">
                                            <p:txEl>
                                              <p:pRg st="5" end="5"/>
                                            </p:txEl>
                                          </p:spTgt>
                                        </p:tgtEl>
                                        <p:attrNameLst>
                                          <p:attrName>style.visibility</p:attrName>
                                        </p:attrNameLst>
                                      </p:cBhvr>
                                      <p:to>
                                        <p:strVal val="visible"/>
                                      </p:to>
                                    </p:set>
                                    <p:anim calcmode="lin" valueType="num">
                                      <p:cBhvr additive="base">
                                        <p:cTn id="37" dur="500" fill="hold"/>
                                        <p:tgtEl>
                                          <p:spTgt spid="5632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632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effectLst>
                  <a:outerShdw blurRad="38100" dist="38100" dir="2700000" algn="tl">
                    <a:srgbClr val="000000">
                      <a:alpha val="43137"/>
                    </a:srgbClr>
                  </a:outerShdw>
                </a:effectLst>
              </a:rPr>
              <a:t>Safe Environment</a:t>
            </a:r>
            <a:endParaRPr lang="en-US" dirty="0"/>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 Patients at Risk for Latex Allergies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Multiple surgery individuals, persons with multiple allergies, and individuals with </a:t>
            </a:r>
            <a:r>
              <a:rPr lang="en-US" dirty="0" err="1" smtClean="0"/>
              <a:t>spina</a:t>
            </a:r>
            <a:r>
              <a:rPr lang="en-US" dirty="0" smtClean="0"/>
              <a:t> bifida are at higher risk for a latex allergic reaction.</a:t>
            </a:r>
          </a:p>
          <a:p>
            <a:r>
              <a:rPr lang="en-US" dirty="0" smtClean="0"/>
              <a:t>For patients, a Latex Avoidance Protocol has been established to protect those patients who may be allergic to latex products. These steps include:</a:t>
            </a:r>
          </a:p>
          <a:p>
            <a:pPr lvl="0"/>
            <a:r>
              <a:rPr lang="en-US" dirty="0" smtClean="0"/>
              <a:t>Signs indicating LATEX ALLERGY - EMPLOY LATEX PRECAUTIONS.</a:t>
            </a:r>
          </a:p>
          <a:p>
            <a:pPr lvl="0"/>
            <a:r>
              <a:rPr lang="en-US" dirty="0" smtClean="0"/>
              <a:t>Allergy wrist band.</a:t>
            </a:r>
          </a:p>
          <a:p>
            <a:pPr lvl="0"/>
            <a:r>
              <a:rPr lang="en-US" dirty="0" smtClean="0"/>
              <a:t>All gloves are latex free at Akron General except sterile gloves</a:t>
            </a:r>
          </a:p>
          <a:p>
            <a:pPr lvl="0"/>
            <a:r>
              <a:rPr lang="en-US" dirty="0" smtClean="0"/>
              <a:t>Thorough hand washing prior to entering into a latex free room.</a:t>
            </a:r>
          </a:p>
          <a:p>
            <a:pPr lvl="0"/>
            <a:r>
              <a:rPr lang="en-US" dirty="0" smtClean="0"/>
              <a:t>Using protective layers between the latex item and the patient's skin.</a:t>
            </a:r>
          </a:p>
          <a:p>
            <a:r>
              <a:rPr lang="en-US" dirty="0" smtClean="0"/>
              <a:t>By being aware you can help ensure our patients the best care without any undo side effects of that care.</a:t>
            </a:r>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Community Health and Medical Libraries</a:t>
            </a:r>
            <a:endParaRPr lang="en-US" dirty="0"/>
          </a:p>
        </p:txBody>
      </p:sp>
      <p:sp>
        <p:nvSpPr>
          <p:cNvPr id="3" name="Content Placeholder 2"/>
          <p:cNvSpPr>
            <a:spLocks noGrp="1"/>
          </p:cNvSpPr>
          <p:nvPr>
            <p:ph idx="1"/>
          </p:nvPr>
        </p:nvSpPr>
        <p:spPr>
          <a:xfrm>
            <a:off x="304800" y="1219200"/>
            <a:ext cx="8534400" cy="5181600"/>
          </a:xfrm>
        </p:spPr>
        <p:txBody>
          <a:bodyPr>
            <a:normAutofit/>
          </a:bodyPr>
          <a:lstStyle/>
          <a:p>
            <a:pPr marL="273050" indent="9525">
              <a:buNone/>
            </a:pPr>
            <a:r>
              <a:rPr lang="en-US" dirty="0" smtClean="0"/>
              <a:t>Both libraries are open and staffed during the following hours:</a:t>
            </a:r>
          </a:p>
          <a:p>
            <a:r>
              <a:rPr lang="en-US" dirty="0" smtClean="0"/>
              <a:t>Monday through Friday	8:00 am to 4:30 pm</a:t>
            </a:r>
          </a:p>
          <a:p>
            <a:endParaRPr lang="en-US" dirty="0" smtClean="0"/>
          </a:p>
          <a:p>
            <a:r>
              <a:rPr lang="en-US" dirty="0" smtClean="0"/>
              <a:t>To schedule a tour of our libraries, please call:             330-344-6243. We look forward to having you here!</a:t>
            </a:r>
          </a:p>
          <a:p>
            <a:endParaRPr lang="en-US" dirty="0"/>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4"/>
          <p:cNvSpPr>
            <a:spLocks noGrp="1" noChangeArrowheads="1"/>
          </p:cNvSpPr>
          <p:nvPr>
            <p:ph type="title"/>
          </p:nvPr>
        </p:nvSpPr>
        <p:spPr>
          <a:xfrm>
            <a:off x="381000" y="228600"/>
            <a:ext cx="8458200" cy="762000"/>
          </a:xfrm>
        </p:spPr>
        <p:txBody>
          <a:bodyPr/>
          <a:lstStyle/>
          <a:p>
            <a:r>
              <a:rPr lang="en-US" sz="4000" dirty="0" smtClean="0"/>
              <a:t>Proper Use &amp; Storage of Gas Cylinders</a:t>
            </a:r>
          </a:p>
        </p:txBody>
      </p:sp>
      <p:sp>
        <p:nvSpPr>
          <p:cNvPr id="59394" name="Rectangle 5"/>
          <p:cNvSpPr>
            <a:spLocks noGrp="1" noChangeArrowheads="1"/>
          </p:cNvSpPr>
          <p:nvPr>
            <p:ph sz="half" idx="1"/>
          </p:nvPr>
        </p:nvSpPr>
        <p:spPr>
          <a:xfrm>
            <a:off x="304800" y="1524000"/>
            <a:ext cx="8534400" cy="3886200"/>
          </a:xfrm>
        </p:spPr>
        <p:txBody>
          <a:bodyPr/>
          <a:lstStyle/>
          <a:p>
            <a:pPr marL="533400" indent="-533400">
              <a:lnSpc>
                <a:spcPct val="120000"/>
              </a:lnSpc>
              <a:buClr>
                <a:schemeClr val="tx1"/>
              </a:buClr>
            </a:pPr>
            <a:r>
              <a:rPr lang="en-US" dirty="0" smtClean="0"/>
              <a:t>The Joint Commission allows 12 full E-Tanks per smoke compartment </a:t>
            </a:r>
            <a:r>
              <a:rPr lang="en-US" u="sng" dirty="0" smtClean="0">
                <a:solidFill>
                  <a:srgbClr val="CC0000"/>
                </a:solidFill>
              </a:rPr>
              <a:t>ONLY</a:t>
            </a:r>
            <a:r>
              <a:rPr lang="en-US" dirty="0" smtClean="0"/>
              <a:t>.</a:t>
            </a:r>
          </a:p>
          <a:p>
            <a:pPr marL="533400" indent="-533400">
              <a:lnSpc>
                <a:spcPct val="120000"/>
              </a:lnSpc>
              <a:buClr>
                <a:schemeClr val="tx1"/>
              </a:buClr>
            </a:pPr>
            <a:r>
              <a:rPr lang="en-US" dirty="0" smtClean="0"/>
              <a:t>All cylinders need to be chained, racked or in a holder during use and storage. </a:t>
            </a:r>
            <a:r>
              <a:rPr lang="en-US" b="1" dirty="0" smtClean="0">
                <a:solidFill>
                  <a:schemeClr val="accent2"/>
                </a:solidFill>
              </a:rPr>
              <a:t>NO Free Standing tanks are allowed! </a:t>
            </a:r>
          </a:p>
          <a:p>
            <a:pPr marL="533400" indent="-533400">
              <a:lnSpc>
                <a:spcPct val="120000"/>
              </a:lnSpc>
              <a:buClr>
                <a:schemeClr val="tx1"/>
              </a:buClr>
            </a:pPr>
            <a:r>
              <a:rPr lang="en-US" dirty="0" smtClean="0"/>
              <a:t>Secure cylinders from falling during transportation.</a:t>
            </a:r>
          </a:p>
        </p:txBody>
      </p:sp>
    </p:spTree>
    <p:custDataLst>
      <p:tags r:id="rId1"/>
    </p:custData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Why is this important?</a:t>
            </a:r>
            <a:endParaRPr lang="en-US" sz="4400" dirty="0"/>
          </a:p>
        </p:txBody>
      </p:sp>
      <p:sp>
        <p:nvSpPr>
          <p:cNvPr id="3" name="Content Placeholder 2"/>
          <p:cNvSpPr>
            <a:spLocks noGrp="1"/>
          </p:cNvSpPr>
          <p:nvPr>
            <p:ph sz="quarter" idx="1"/>
          </p:nvPr>
        </p:nvSpPr>
        <p:spPr/>
        <p:txBody>
          <a:bodyPr>
            <a:normAutofit/>
          </a:bodyPr>
          <a:lstStyle/>
          <a:p>
            <a:pPr marL="0" indent="0">
              <a:buNone/>
            </a:pPr>
            <a:r>
              <a:rPr lang="en-US" sz="3200" dirty="0" smtClean="0"/>
              <a:t>Unsecured oxygen tanks have the ability to “missile” through cement walls comprising EVERYONE’S SAFETY!</a:t>
            </a:r>
            <a:endParaRPr lang="en-US" sz="3200" dirty="0"/>
          </a:p>
        </p:txBody>
      </p:sp>
      <p:pic>
        <p:nvPicPr>
          <p:cNvPr id="3075" name="Picture 3" descr="C:\Documents and Settings\avowles\Local Settings\Temp\Temporary Internet Files\Content.IE5\2V4PW4D7\MP900443017[1].jpg"/>
          <p:cNvPicPr>
            <a:picLocks noChangeAspect="1" noChangeArrowheads="1"/>
          </p:cNvPicPr>
          <p:nvPr>
            <p:custDataLst>
              <p:tags r:id="rId2"/>
            </p:custDataLst>
          </p:nvPr>
        </p:nvPicPr>
        <p:blipFill>
          <a:blip r:embed="rId5" cstate="print"/>
          <a:srcRect/>
          <a:stretch>
            <a:fillRect/>
          </a:stretch>
        </p:blipFill>
        <p:spPr bwMode="auto">
          <a:xfrm>
            <a:off x="4724400" y="3429000"/>
            <a:ext cx="3357563" cy="22344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you help?</a:t>
            </a:r>
            <a:endParaRPr lang="en-US" dirty="0"/>
          </a:p>
        </p:txBody>
      </p:sp>
      <p:sp>
        <p:nvSpPr>
          <p:cNvPr id="3" name="Content Placeholder 2"/>
          <p:cNvSpPr>
            <a:spLocks noGrp="1"/>
          </p:cNvSpPr>
          <p:nvPr>
            <p:ph sz="quarter" idx="1"/>
          </p:nvPr>
        </p:nvSpPr>
        <p:spPr>
          <a:xfrm>
            <a:off x="457200" y="1524000"/>
            <a:ext cx="8229600" cy="3048000"/>
          </a:xfrm>
        </p:spPr>
        <p:txBody>
          <a:bodyPr/>
          <a:lstStyle/>
          <a:p>
            <a:pPr marL="514350" indent="-514350">
              <a:buFont typeface="+mj-lt"/>
              <a:buAutoNum type="arabicPeriod"/>
            </a:pPr>
            <a:r>
              <a:rPr lang="en-US" dirty="0" smtClean="0"/>
              <a:t>Properly secure oxygen cylinders at all times</a:t>
            </a:r>
          </a:p>
          <a:p>
            <a:pPr marL="514350" indent="-514350">
              <a:buFont typeface="+mj-lt"/>
              <a:buAutoNum type="arabicPeriod"/>
            </a:pPr>
            <a:endParaRPr lang="en-US" dirty="0" smtClean="0"/>
          </a:p>
          <a:p>
            <a:pPr marL="514350" indent="-514350">
              <a:buFont typeface="+mj-lt"/>
              <a:buAutoNum type="arabicPeriod"/>
            </a:pPr>
            <a:r>
              <a:rPr lang="en-US" dirty="0" smtClean="0"/>
              <a:t>If you see an unsecured oxygen cylinder and you are unable to secure it, contact Respiratory Therapy at 330.344.6192 (x 46192)</a:t>
            </a:r>
            <a:endParaRPr lang="en-US" dirty="0"/>
          </a:p>
        </p:txBody>
      </p:sp>
      <p:sp>
        <p:nvSpPr>
          <p:cNvPr id="4" name="Rounded Rectangle 3"/>
          <p:cNvSpPr/>
          <p:nvPr/>
        </p:nvSpPr>
        <p:spPr>
          <a:xfrm>
            <a:off x="1905000" y="4572000"/>
            <a:ext cx="5334000" cy="1371600"/>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i="1" dirty="0" smtClean="0"/>
              <a:t>On the next slide we will look at two examples </a:t>
            </a:r>
            <a:r>
              <a:rPr lang="en-US" i="1" dirty="0" smtClean="0"/>
              <a:t>and you will</a:t>
            </a:r>
            <a:r>
              <a:rPr lang="en-US" sz="2400" i="1" dirty="0" smtClean="0"/>
              <a:t> determine which oxygen cylinders are properly secured.</a:t>
            </a:r>
            <a:endParaRPr lang="en-US" sz="2400" i="1"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150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3" presetClass="entr" presetSubtype="10" fill="hold" grpId="0" nodeType="afterEffect">
                                  <p:stCondLst>
                                    <p:cond delay="150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t>Secured Cylinders</a:t>
            </a:r>
            <a:endParaRPr lang="en-US" sz="4400" dirty="0"/>
          </a:p>
        </p:txBody>
      </p:sp>
      <p:pic>
        <p:nvPicPr>
          <p:cNvPr id="4" name="Content Placeholder 6" descr="Secured tanks.JPG"/>
          <p:cNvPicPr>
            <a:picLocks noGrp="1" noChangeAspect="1"/>
          </p:cNvPicPr>
          <p:nvPr>
            <p:ph sz="quarter" idx="1"/>
            <p:custDataLst>
              <p:tags r:id="rId2"/>
            </p:custDataLst>
          </p:nvPr>
        </p:nvPicPr>
        <p:blipFill>
          <a:blip r:embed="rId5" cstate="print"/>
          <a:stretch>
            <a:fillRect/>
          </a:stretch>
        </p:blipFill>
        <p:spPr>
          <a:xfrm>
            <a:off x="457200" y="1371600"/>
            <a:ext cx="3420615" cy="4559204"/>
          </a:xfrm>
          <a:prstGeom prst="rect">
            <a:avLst/>
          </a:prstGeom>
          <a:ln w="50800">
            <a:solidFill>
              <a:schemeClr val="tx1"/>
            </a:solidFill>
          </a:ln>
          <a:effectLst>
            <a:outerShdw blurRad="292100" dist="139700" dir="2700000" algn="tl" rotWithShape="0">
              <a:srgbClr val="333333">
                <a:alpha val="65000"/>
              </a:srgbClr>
            </a:outerShdw>
          </a:effectLst>
        </p:spPr>
      </p:pic>
      <p:sp>
        <p:nvSpPr>
          <p:cNvPr id="5" name="Content Placeholder 4"/>
          <p:cNvSpPr>
            <a:spLocks noGrp="1"/>
          </p:cNvSpPr>
          <p:nvPr>
            <p:ph sz="quarter" idx="2"/>
          </p:nvPr>
        </p:nvSpPr>
        <p:spPr>
          <a:xfrm>
            <a:off x="4419600" y="1524000"/>
            <a:ext cx="4288536" cy="4572000"/>
          </a:xfrm>
        </p:spPr>
        <p:txBody>
          <a:bodyPr/>
          <a:lstStyle/>
          <a:p>
            <a:r>
              <a:rPr lang="en-US" dirty="0" smtClean="0"/>
              <a:t>The cylinders in this picture are all properly secured in the appropriate stand.</a:t>
            </a:r>
          </a:p>
          <a:p>
            <a:endParaRPr lang="en-US" dirty="0" smtClean="0"/>
          </a:p>
          <a:p>
            <a:r>
              <a:rPr lang="en-US" i="1" dirty="0" smtClean="0"/>
              <a:t>Notice on the wall above the cylinders – these pink sheets are Safety Minders!</a:t>
            </a:r>
            <a:endParaRPr lang="en-US" i="1" dirty="0"/>
          </a:p>
        </p:txBody>
      </p:sp>
    </p:spTree>
    <p:custDataLst>
      <p:tags r:id="rId1"/>
    </p:custData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t>Unsecured Cylinders</a:t>
            </a:r>
            <a:endParaRPr lang="en-US" sz="4400" dirty="0"/>
          </a:p>
        </p:txBody>
      </p:sp>
      <p:sp>
        <p:nvSpPr>
          <p:cNvPr id="4" name="Content Placeholder 3"/>
          <p:cNvSpPr>
            <a:spLocks noGrp="1"/>
          </p:cNvSpPr>
          <p:nvPr>
            <p:ph sz="quarter" idx="2"/>
          </p:nvPr>
        </p:nvSpPr>
        <p:spPr>
          <a:xfrm>
            <a:off x="4724400" y="1447800"/>
            <a:ext cx="4059936" cy="3886200"/>
          </a:xfrm>
        </p:spPr>
        <p:txBody>
          <a:bodyPr>
            <a:normAutofit fontScale="92500" lnSpcReduction="20000"/>
          </a:bodyPr>
          <a:lstStyle/>
          <a:p>
            <a:r>
              <a:rPr lang="en-US" dirty="0" smtClean="0"/>
              <a:t>In this picture, a cylinder is outside of the stand and is not properly secured.</a:t>
            </a:r>
          </a:p>
          <a:p>
            <a:endParaRPr lang="en-US" dirty="0" smtClean="0"/>
          </a:p>
          <a:p>
            <a:r>
              <a:rPr lang="en-US" dirty="0" smtClean="0"/>
              <a:t>If an unsecured tank should fall it would have the ability to missile through the surrounding walls and enter areas occupied by patients and employees.</a:t>
            </a:r>
            <a:endParaRPr lang="en-US" dirty="0"/>
          </a:p>
        </p:txBody>
      </p:sp>
      <p:pic>
        <p:nvPicPr>
          <p:cNvPr id="5" name="Content Placeholder 7" descr="Unsecured tank.JPG"/>
          <p:cNvPicPr>
            <a:picLocks noGrp="1" noChangeAspect="1"/>
          </p:cNvPicPr>
          <p:nvPr>
            <p:ph sz="quarter" idx="1"/>
            <p:custDataLst>
              <p:tags r:id="rId2"/>
            </p:custDataLst>
          </p:nvPr>
        </p:nvPicPr>
        <p:blipFill>
          <a:blip r:embed="rId5" cstate="print"/>
          <a:stretch>
            <a:fillRect/>
          </a:stretch>
        </p:blipFill>
        <p:spPr>
          <a:xfrm>
            <a:off x="381000" y="2362200"/>
            <a:ext cx="4039985" cy="3029989"/>
          </a:xfrm>
          <a:prstGeom prst="rect">
            <a:avLst/>
          </a:prstGeom>
          <a:ln w="41275">
            <a:solidFill>
              <a:schemeClr val="tx1"/>
            </a:solidFill>
          </a:ln>
          <a:effectLst>
            <a:outerShdw blurRad="292100" dist="139700" dir="2700000" algn="tl" rotWithShape="0">
              <a:srgbClr val="333333">
                <a:alpha val="65000"/>
              </a:srgbClr>
            </a:outerShdw>
          </a:effectLst>
        </p:spPr>
      </p:pic>
      <p:cxnSp>
        <p:nvCxnSpPr>
          <p:cNvPr id="7" name="Straight Arrow Connector 6"/>
          <p:cNvCxnSpPr/>
          <p:nvPr/>
        </p:nvCxnSpPr>
        <p:spPr>
          <a:xfrm rot="16200000" flipV="1">
            <a:off x="2324100" y="5067300"/>
            <a:ext cx="1143000" cy="1066800"/>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371600" y="0"/>
            <a:ext cx="6781800" cy="52322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800" dirty="0" smtClean="0"/>
              <a:t>Proper Lifting</a:t>
            </a:r>
            <a:endParaRPr lang="en-US" sz="2800" dirty="0"/>
          </a:p>
        </p:txBody>
      </p:sp>
      <p:pic>
        <p:nvPicPr>
          <p:cNvPr id="16" name="Picture 15" descr="lifting.jpg"/>
          <p:cNvPicPr>
            <a:picLocks noChangeAspect="1"/>
          </p:cNvPicPr>
          <p:nvPr>
            <p:custDataLst>
              <p:tags r:id="rId2"/>
            </p:custDataLst>
          </p:nvPr>
        </p:nvPicPr>
        <p:blipFill>
          <a:blip r:embed="rId5" cstate="print"/>
          <a:stretch>
            <a:fillRect/>
          </a:stretch>
        </p:blipFill>
        <p:spPr>
          <a:xfrm>
            <a:off x="0" y="762001"/>
            <a:ext cx="9091023" cy="5867399"/>
          </a:xfrm>
          <a:prstGeom prst="rect">
            <a:avLst/>
          </a:prstGeom>
        </p:spPr>
      </p:pic>
    </p:spTree>
    <p:custDataLst>
      <p:tags r:id="rId1"/>
    </p:custData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9" name="Rectangle 19"/>
          <p:cNvSpPr>
            <a:spLocks noGrp="1" noChangeArrowheads="1"/>
          </p:cNvSpPr>
          <p:nvPr>
            <p:ph type="title"/>
          </p:nvPr>
        </p:nvSpPr>
        <p:spPr>
          <a:xfrm>
            <a:off x="762000" y="381000"/>
            <a:ext cx="7696200" cy="533400"/>
          </a:xfrm>
        </p:spPr>
        <p:txBody>
          <a:bodyPr/>
          <a:lstStyle/>
          <a:p>
            <a:r>
              <a:rPr lang="en-US" sz="4400" b="1" dirty="0" smtClean="0"/>
              <a:t>Lift Assisting Devices</a:t>
            </a:r>
          </a:p>
        </p:txBody>
      </p:sp>
      <p:sp>
        <p:nvSpPr>
          <p:cNvPr id="9240" name="Rectangle 20"/>
          <p:cNvSpPr>
            <a:spLocks noGrp="1" noChangeArrowheads="1"/>
          </p:cNvSpPr>
          <p:nvPr>
            <p:ph type="body" sz="half" idx="1"/>
          </p:nvPr>
        </p:nvSpPr>
        <p:spPr>
          <a:xfrm>
            <a:off x="381000" y="2514600"/>
            <a:ext cx="5181600" cy="2057400"/>
          </a:xfrm>
        </p:spPr>
        <p:txBody>
          <a:bodyPr/>
          <a:lstStyle/>
          <a:p>
            <a:pPr marL="0" indent="0" algn="ctr">
              <a:buNone/>
            </a:pPr>
            <a:r>
              <a:rPr lang="en-US" b="1" dirty="0" smtClean="0"/>
              <a:t>Utilize all lift assisting devices as well as the permanent lift devices  where in place</a:t>
            </a:r>
            <a:r>
              <a:rPr lang="en-US" b="1" dirty="0" smtClean="0">
                <a:solidFill>
                  <a:srgbClr val="008000"/>
                </a:solidFill>
              </a:rPr>
              <a:t> </a:t>
            </a:r>
            <a:r>
              <a:rPr lang="en-US" b="1" dirty="0" smtClean="0"/>
              <a:t>at AGMC.</a:t>
            </a:r>
          </a:p>
        </p:txBody>
      </p:sp>
      <p:graphicFrame>
        <p:nvGraphicFramePr>
          <p:cNvPr id="9238" name="Object 22"/>
          <p:cNvGraphicFramePr>
            <a:graphicFrameLocks noChangeAspect="1"/>
          </p:cNvGraphicFramePr>
          <p:nvPr>
            <p:ph type="chart" sz="half" idx="2"/>
          </p:nvPr>
        </p:nvGraphicFramePr>
        <p:xfrm>
          <a:off x="5791200" y="1295400"/>
          <a:ext cx="3009900" cy="4724400"/>
        </p:xfrm>
        <a:graphic>
          <a:graphicData uri="http://schemas.openxmlformats.org/presentationml/2006/ole">
            <p:oleObj spid="_x0000_s522242" name="Photo Editor Photo" r:id="rId5" imgW="3610479" imgH="5668166" progId="">
              <p:embed/>
            </p:oleObj>
          </a:graphicData>
        </a:graphic>
      </p:graphicFrame>
    </p:spTree>
    <p:custDataLst>
      <p:tags r:id="rId2"/>
    </p:custData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4"/>
          <p:cNvSpPr>
            <a:spLocks noGrp="1" noChangeArrowheads="1"/>
          </p:cNvSpPr>
          <p:nvPr>
            <p:ph type="title"/>
          </p:nvPr>
        </p:nvSpPr>
        <p:spPr>
          <a:xfrm>
            <a:off x="685800" y="228600"/>
            <a:ext cx="8153400" cy="838200"/>
          </a:xfrm>
        </p:spPr>
        <p:txBody>
          <a:bodyPr/>
          <a:lstStyle/>
          <a:p>
            <a:r>
              <a:rPr lang="en-US" sz="4000" b="1" smtClean="0"/>
              <a:t>Patient Fall Prevention Program</a:t>
            </a:r>
          </a:p>
        </p:txBody>
      </p:sp>
      <p:sp>
        <p:nvSpPr>
          <p:cNvPr id="81925" name="Rectangle 5"/>
          <p:cNvSpPr>
            <a:spLocks noGrp="1" noChangeArrowheads="1"/>
          </p:cNvSpPr>
          <p:nvPr>
            <p:ph sz="half" idx="1"/>
          </p:nvPr>
        </p:nvSpPr>
        <p:spPr>
          <a:xfrm>
            <a:off x="381000" y="1524000"/>
            <a:ext cx="6096000" cy="4648200"/>
          </a:xfrm>
        </p:spPr>
        <p:txBody>
          <a:bodyPr rtlCol="0">
            <a:noAutofit/>
          </a:bodyPr>
          <a:lstStyle/>
          <a:p>
            <a:pPr marL="533400" indent="-533400" fontAlgn="auto">
              <a:spcBef>
                <a:spcPct val="50000"/>
              </a:spcBef>
              <a:spcAft>
                <a:spcPts val="0"/>
              </a:spcAft>
              <a:buClr>
                <a:schemeClr val="tx1"/>
              </a:buClr>
              <a:defRPr/>
            </a:pPr>
            <a:r>
              <a:rPr lang="en-US" sz="3200" dirty="0"/>
              <a:t>There is a program to help “alert” staff members to patients that have a higher potential for falls.</a:t>
            </a:r>
          </a:p>
          <a:p>
            <a:pPr marL="533400" indent="-533400" fontAlgn="auto">
              <a:spcBef>
                <a:spcPct val="50000"/>
              </a:spcBef>
              <a:spcAft>
                <a:spcPts val="0"/>
              </a:spcAft>
              <a:buClr>
                <a:schemeClr val="tx1"/>
              </a:buClr>
              <a:defRPr/>
            </a:pPr>
            <a:r>
              <a:rPr lang="en-US" sz="3200" dirty="0"/>
              <a:t>Patients identified via:</a:t>
            </a:r>
          </a:p>
          <a:p>
            <a:pPr marL="914400" lvl="1" indent="-457200" fontAlgn="auto">
              <a:spcBef>
                <a:spcPct val="50000"/>
              </a:spcBef>
              <a:spcAft>
                <a:spcPts val="0"/>
              </a:spcAft>
              <a:buFontTx/>
              <a:buChar char="•"/>
              <a:defRPr/>
            </a:pPr>
            <a:r>
              <a:rPr lang="en-US" sz="3200" b="1" dirty="0" smtClean="0">
                <a:solidFill>
                  <a:srgbClr val="FFCC00"/>
                </a:solidFill>
                <a:effectLst>
                  <a:outerShdw blurRad="38100" dist="38100" dir="2700000" algn="tl">
                    <a:srgbClr val="C0C0C0"/>
                  </a:outerShdw>
                </a:effectLst>
              </a:rPr>
              <a:t>Yellow </a:t>
            </a:r>
            <a:r>
              <a:rPr lang="en-US" sz="3200" dirty="0"/>
              <a:t>Patient ID band </a:t>
            </a:r>
          </a:p>
          <a:p>
            <a:pPr marL="914400" lvl="1" indent="-457200" fontAlgn="auto">
              <a:spcBef>
                <a:spcPct val="50000"/>
              </a:spcBef>
              <a:spcAft>
                <a:spcPts val="0"/>
              </a:spcAft>
              <a:buFontTx/>
              <a:buChar char="•"/>
              <a:defRPr/>
            </a:pPr>
            <a:r>
              <a:rPr lang="en-US" sz="3200" dirty="0"/>
              <a:t>Sign on or next to their room door </a:t>
            </a:r>
            <a:r>
              <a:rPr lang="en-US" sz="3200" b="1" i="1" dirty="0">
                <a:solidFill>
                  <a:schemeClr val="accent2"/>
                </a:solidFill>
              </a:rPr>
              <a:t>“At Risk for Fall”</a:t>
            </a:r>
          </a:p>
        </p:txBody>
      </p:sp>
      <p:pic>
        <p:nvPicPr>
          <p:cNvPr id="6" name="Picture 5" descr="watch for ice bear.jpg"/>
          <p:cNvPicPr>
            <a:picLocks noChangeAspect="1"/>
          </p:cNvPicPr>
          <p:nvPr>
            <p:custDataLst>
              <p:tags r:id="rId2"/>
            </p:custDataLst>
          </p:nvPr>
        </p:nvPicPr>
        <p:blipFill>
          <a:blip r:embed="rId5" cstate="print"/>
          <a:stretch>
            <a:fillRect/>
          </a:stretch>
        </p:blipFill>
        <p:spPr>
          <a:xfrm>
            <a:off x="6096000" y="2133600"/>
            <a:ext cx="2709492" cy="19266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4"/>
          <p:cNvSpPr>
            <a:spLocks noGrp="1" noChangeArrowheads="1"/>
          </p:cNvSpPr>
          <p:nvPr>
            <p:ph type="title"/>
          </p:nvPr>
        </p:nvSpPr>
        <p:spPr>
          <a:xfrm>
            <a:off x="457200" y="228600"/>
            <a:ext cx="8382000" cy="762000"/>
          </a:xfrm>
        </p:spPr>
        <p:txBody>
          <a:bodyPr/>
          <a:lstStyle/>
          <a:p>
            <a:r>
              <a:rPr lang="en-US" sz="4400" b="1" dirty="0" smtClean="0"/>
              <a:t>Patient Fall Prevention Program</a:t>
            </a:r>
          </a:p>
        </p:txBody>
      </p:sp>
      <p:sp>
        <p:nvSpPr>
          <p:cNvPr id="201733" name="Rectangle 5"/>
          <p:cNvSpPr>
            <a:spLocks noGrp="1" noChangeArrowheads="1"/>
          </p:cNvSpPr>
          <p:nvPr>
            <p:ph sz="half" idx="1"/>
          </p:nvPr>
        </p:nvSpPr>
        <p:spPr>
          <a:xfrm>
            <a:off x="304800" y="1371600"/>
            <a:ext cx="8610600" cy="5029200"/>
          </a:xfrm>
        </p:spPr>
        <p:txBody>
          <a:bodyPr rtlCol="0">
            <a:normAutofit/>
          </a:bodyPr>
          <a:lstStyle/>
          <a:p>
            <a:pPr marL="533400" indent="-533400" fontAlgn="auto">
              <a:spcBef>
                <a:spcPct val="50000"/>
              </a:spcBef>
              <a:spcAft>
                <a:spcPts val="0"/>
              </a:spcAft>
              <a:defRPr/>
            </a:pPr>
            <a:r>
              <a:rPr lang="en-US" dirty="0"/>
              <a:t>Some units may have high numbers of “at risk” patients. </a:t>
            </a:r>
          </a:p>
          <a:p>
            <a:pPr marL="533400" indent="-533400" fontAlgn="auto">
              <a:spcBef>
                <a:spcPct val="50000"/>
              </a:spcBef>
              <a:spcAft>
                <a:spcPts val="0"/>
              </a:spcAft>
              <a:defRPr/>
            </a:pPr>
            <a:r>
              <a:rPr lang="en-US" dirty="0"/>
              <a:t>Take all necessary precautions to reduce your potential for injury should patient begin to fall. </a:t>
            </a:r>
          </a:p>
          <a:p>
            <a:pPr marL="533400" indent="-533400" fontAlgn="auto">
              <a:spcBef>
                <a:spcPct val="50000"/>
              </a:spcBef>
              <a:spcAft>
                <a:spcPts val="0"/>
              </a:spcAft>
              <a:defRPr/>
            </a:pPr>
            <a:r>
              <a:rPr lang="en-US" dirty="0"/>
              <a:t>Make sure that you take the time to </a:t>
            </a:r>
            <a:r>
              <a:rPr lang="en-US" b="1" dirty="0">
                <a:solidFill>
                  <a:schemeClr val="tx2"/>
                </a:solidFill>
              </a:rPr>
              <a:t>correctly assess</a:t>
            </a:r>
            <a:r>
              <a:rPr lang="en-US" dirty="0"/>
              <a:t> and care for </a:t>
            </a:r>
            <a:r>
              <a:rPr lang="en-US" u="sng" dirty="0"/>
              <a:t>each</a:t>
            </a:r>
            <a:r>
              <a:rPr lang="en-US" dirty="0"/>
              <a:t> of these patients.</a:t>
            </a:r>
            <a:r>
              <a:rPr lang="en-US" dirty="0">
                <a:solidFill>
                  <a:srgbClr val="7F7F7F"/>
                </a:solidFill>
              </a:rPr>
              <a:t>	</a:t>
            </a:r>
          </a:p>
        </p:txBody>
      </p:sp>
      <p:pic>
        <p:nvPicPr>
          <p:cNvPr id="5" name="Picture 4" descr="man with cane.bmp"/>
          <p:cNvPicPr>
            <a:picLocks noChangeAspect="1"/>
          </p:cNvPicPr>
          <p:nvPr>
            <p:custDataLst>
              <p:tags r:id="rId2"/>
            </p:custDataLst>
          </p:nvPr>
        </p:nvPicPr>
        <p:blipFill>
          <a:blip r:embed="rId5" cstate="print"/>
          <a:stretch>
            <a:fillRect/>
          </a:stretch>
        </p:blipFill>
        <p:spPr>
          <a:xfrm>
            <a:off x="6909792" y="4038600"/>
            <a:ext cx="1570955" cy="2362200"/>
          </a:xfrm>
          <a:prstGeom prst="rect">
            <a:avLst/>
          </a:prstGeom>
          <a:ln>
            <a:noFill/>
          </a:ln>
          <a:effectLst>
            <a:softEdge rad="112500"/>
          </a:effectLst>
        </p:spPr>
      </p:pic>
    </p:spTree>
    <p:custDataLst>
      <p:tags r:id="rId1"/>
    </p:custData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effectLst>
                  <a:outerShdw blurRad="38100" dist="38100" dir="2700000" algn="tl">
                    <a:srgbClr val="000000">
                      <a:alpha val="43137"/>
                    </a:srgbClr>
                  </a:outerShdw>
                </a:effectLst>
              </a:rPr>
              <a:t>Clinical Responsibilitie</a:t>
            </a:r>
            <a:r>
              <a:rPr lang="en-US" b="1" dirty="0" smtClean="0"/>
              <a:t>s</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Community Health and Medical Libraries</a:t>
            </a:r>
            <a:endParaRPr lang="en-US" dirty="0"/>
          </a:p>
        </p:txBody>
      </p:sp>
      <p:sp>
        <p:nvSpPr>
          <p:cNvPr id="3" name="Content Placeholder 2"/>
          <p:cNvSpPr>
            <a:spLocks noGrp="1"/>
          </p:cNvSpPr>
          <p:nvPr>
            <p:ph idx="1"/>
          </p:nvPr>
        </p:nvSpPr>
        <p:spPr>
          <a:xfrm>
            <a:off x="304800" y="1143000"/>
            <a:ext cx="8534400" cy="5257800"/>
          </a:xfrm>
        </p:spPr>
        <p:txBody>
          <a:bodyPr>
            <a:normAutofit fontScale="77500" lnSpcReduction="20000"/>
          </a:bodyPr>
          <a:lstStyle/>
          <a:p>
            <a:pPr>
              <a:buNone/>
            </a:pPr>
            <a:r>
              <a:rPr lang="en-US" b="1" dirty="0" smtClean="0"/>
              <a:t>The following rules and regulations apply to all library users</a:t>
            </a:r>
            <a:r>
              <a:rPr lang="en-US" dirty="0" smtClean="0"/>
              <a:t>:</a:t>
            </a:r>
          </a:p>
          <a:p>
            <a:pPr lvl="0"/>
            <a:r>
              <a:rPr lang="en-US" dirty="0" smtClean="0"/>
              <a:t>Professional attire is required</a:t>
            </a:r>
          </a:p>
          <a:p>
            <a:pPr lvl="0"/>
            <a:r>
              <a:rPr lang="en-US" dirty="0" smtClean="0"/>
              <a:t>ID badges must be displayed at all times in the Medical Library</a:t>
            </a:r>
          </a:p>
          <a:p>
            <a:pPr lvl="0"/>
            <a:r>
              <a:rPr lang="en-US" dirty="0" smtClean="0"/>
              <a:t>Food and drinks are not permitted in the library</a:t>
            </a:r>
          </a:p>
          <a:p>
            <a:pPr lvl="0"/>
            <a:r>
              <a:rPr lang="en-US" dirty="0" smtClean="0"/>
              <a:t>Cell phones must be turned off when in the library</a:t>
            </a:r>
          </a:p>
          <a:p>
            <a:pPr>
              <a:buNone/>
            </a:pPr>
            <a:r>
              <a:rPr lang="en-US" sz="1500" dirty="0" smtClean="0"/>
              <a:t> </a:t>
            </a:r>
          </a:p>
          <a:p>
            <a:pPr>
              <a:buNone/>
            </a:pPr>
            <a:r>
              <a:rPr lang="en-US" b="1" dirty="0" smtClean="0"/>
              <a:t>Students should also be aware of the following policies</a:t>
            </a:r>
            <a:r>
              <a:rPr lang="en-US" dirty="0" smtClean="0"/>
              <a:t>:</a:t>
            </a:r>
          </a:p>
          <a:p>
            <a:pPr lvl="0"/>
            <a:r>
              <a:rPr lang="en-US" dirty="0" smtClean="0"/>
              <a:t>Photocopying and printing are 10 cents per page</a:t>
            </a:r>
          </a:p>
          <a:p>
            <a:pPr lvl="0"/>
            <a:r>
              <a:rPr lang="en-US" dirty="0" smtClean="0"/>
              <a:t>Interlibrary loans must be requested through your university library</a:t>
            </a:r>
          </a:p>
          <a:p>
            <a:pPr lvl="0"/>
            <a:r>
              <a:rPr lang="en-US" dirty="0" smtClean="0"/>
              <a:t>Students should be prepared to do their own research, as this is part of the learning process</a:t>
            </a:r>
          </a:p>
          <a:p>
            <a:pPr lvl="0"/>
            <a:r>
              <a:rPr lang="en-US" dirty="0" smtClean="0"/>
              <a:t>Instruction on using research databases and online library catalogs should take place through your university</a:t>
            </a:r>
          </a:p>
          <a:p>
            <a:pPr lvl="0"/>
            <a:r>
              <a:rPr lang="en-US" dirty="0" smtClean="0"/>
              <a:t>Students may check out our circulating books that are 5 years or older using their current university ID or library card</a:t>
            </a:r>
          </a:p>
          <a:p>
            <a:pPr>
              <a:buNone/>
            </a:pPr>
            <a:r>
              <a:rPr lang="en-US" dirty="0" smtClean="0"/>
              <a:t> </a:t>
            </a:r>
          </a:p>
          <a:p>
            <a:endParaRPr lang="en-US" dirty="0"/>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Patient Report</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1295400"/>
            <a:ext cx="8534400" cy="4800600"/>
          </a:xfrm>
        </p:spPr>
        <p:txBody>
          <a:bodyPr/>
          <a:lstStyle/>
          <a:p>
            <a:pPr lvl="0"/>
            <a:r>
              <a:rPr lang="en-US" dirty="0" smtClean="0"/>
              <a:t>Students must receive a patient report to find out your patient's needs, scheduled tests, lab results and condition. </a:t>
            </a:r>
          </a:p>
          <a:p>
            <a:pPr lvl="0"/>
            <a:r>
              <a:rPr lang="en-US" dirty="0" smtClean="0"/>
              <a:t>It is imperative that you notify your instructor and the primary care nurse when there is a change in your patient condition, or a problem with equipment. </a:t>
            </a:r>
          </a:p>
          <a:p>
            <a:pPr lvl="0"/>
            <a:r>
              <a:rPr lang="en-US" dirty="0" smtClean="0"/>
              <a:t>You must report off to the primary care nurse when leaving the floor or at the end of your clinical day using SBAR communication or your school approved communication process.</a:t>
            </a:r>
          </a:p>
          <a:p>
            <a:endParaRPr lang="en-US" dirty="0"/>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Clinical Skills/Procedures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lvl="0"/>
            <a:r>
              <a:rPr lang="en-US" dirty="0" smtClean="0"/>
              <a:t>Students are to demonstrate safe practices and follow all Akron General Procedure guidelines.  </a:t>
            </a:r>
          </a:p>
          <a:p>
            <a:pPr lvl="0"/>
            <a:r>
              <a:rPr lang="en-US" dirty="0" smtClean="0"/>
              <a:t>Your instructor must be present if you have not attained clinical competency in a procedure. </a:t>
            </a:r>
          </a:p>
          <a:p>
            <a:pPr lvl="0"/>
            <a:r>
              <a:rPr lang="en-US" dirty="0" smtClean="0"/>
              <a:t>Your instructor will provide guidance about which skills may be performed independently. </a:t>
            </a:r>
          </a:p>
          <a:p>
            <a:endParaRPr lang="en-US" dirty="0"/>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Medications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lvl="0"/>
            <a:r>
              <a:rPr lang="en-US" dirty="0" smtClean="0"/>
              <a:t>Your nursing instructor will check ALL medications prior to your administration of medications. </a:t>
            </a:r>
          </a:p>
          <a:p>
            <a:pPr lvl="0"/>
            <a:r>
              <a:rPr lang="en-US" dirty="0" smtClean="0"/>
              <a:t>Students are to demonstrate safe medication practices and follow all Akron General Medication Administration procedures. This includes, but is not limited to knowledge of the Rights of medication administration, medication action, safe dosage, side effects and special considerations for administration.</a:t>
            </a:r>
          </a:p>
          <a:p>
            <a:endParaRPr lang="en-US" dirty="0"/>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QUALITY/                       Performance Improvement</a:t>
            </a:r>
            <a:endParaRPr lang="en-US" dirty="0"/>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Quality?</a:t>
            </a:r>
            <a:endParaRPr lang="en-US" dirty="0"/>
          </a:p>
        </p:txBody>
      </p:sp>
      <p:sp>
        <p:nvSpPr>
          <p:cNvPr id="3" name="Content Placeholder 2"/>
          <p:cNvSpPr>
            <a:spLocks noGrp="1"/>
          </p:cNvSpPr>
          <p:nvPr>
            <p:ph idx="1"/>
          </p:nvPr>
        </p:nvSpPr>
        <p:spPr/>
        <p:txBody>
          <a:bodyPr/>
          <a:lstStyle/>
          <a:p>
            <a:endParaRPr lang="en-US" dirty="0" smtClean="0"/>
          </a:p>
          <a:p>
            <a:endParaRPr lang="en-US" dirty="0" smtClean="0"/>
          </a:p>
          <a:p>
            <a:pPr lvl="2"/>
            <a:r>
              <a:rPr lang="en-US" sz="3200" dirty="0" smtClean="0"/>
              <a:t>Quality is doing the right thing</a:t>
            </a:r>
          </a:p>
          <a:p>
            <a:pPr lvl="2"/>
            <a:r>
              <a:rPr lang="en-US" sz="3200" dirty="0" smtClean="0"/>
              <a:t>Quality is doing the right thing right</a:t>
            </a:r>
          </a:p>
          <a:p>
            <a:pPr lvl="2"/>
            <a:r>
              <a:rPr lang="en-US" sz="3200" dirty="0" smtClean="0"/>
              <a:t>Quality is always doing work that is complete and accurate</a:t>
            </a:r>
          </a:p>
          <a:p>
            <a:endParaRPr lang="en-US" dirty="0"/>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868362"/>
          </a:xfrm>
        </p:spPr>
        <p:txBody>
          <a:bodyPr/>
          <a:lstStyle/>
          <a:p>
            <a:r>
              <a:rPr lang="en-US" sz="3200" b="1" dirty="0" smtClean="0"/>
              <a:t>What are the six goals of quality patient care? </a:t>
            </a:r>
            <a:endParaRPr lang="en-US" sz="3200" dirty="0"/>
          </a:p>
        </p:txBody>
      </p:sp>
      <p:sp>
        <p:nvSpPr>
          <p:cNvPr id="3" name="Content Placeholder 2"/>
          <p:cNvSpPr>
            <a:spLocks noGrp="1"/>
          </p:cNvSpPr>
          <p:nvPr>
            <p:ph idx="1"/>
          </p:nvPr>
        </p:nvSpPr>
        <p:spPr/>
        <p:txBody>
          <a:bodyPr/>
          <a:lstStyle/>
          <a:p>
            <a:pPr lvl="3"/>
            <a:r>
              <a:rPr lang="en-US" sz="3200" dirty="0" smtClean="0">
                <a:solidFill>
                  <a:schemeClr val="tx1"/>
                </a:solidFill>
              </a:rPr>
              <a:t>Safe</a:t>
            </a:r>
          </a:p>
          <a:p>
            <a:pPr lvl="3"/>
            <a:r>
              <a:rPr lang="en-US" sz="3200" dirty="0" smtClean="0">
                <a:solidFill>
                  <a:schemeClr val="tx1"/>
                </a:solidFill>
              </a:rPr>
              <a:t>Timely</a:t>
            </a:r>
          </a:p>
          <a:p>
            <a:pPr lvl="3"/>
            <a:r>
              <a:rPr lang="en-US" sz="3200" dirty="0" smtClean="0">
                <a:solidFill>
                  <a:schemeClr val="tx1"/>
                </a:solidFill>
              </a:rPr>
              <a:t>Effective</a:t>
            </a:r>
          </a:p>
          <a:p>
            <a:pPr lvl="3"/>
            <a:r>
              <a:rPr lang="en-US" sz="3200" dirty="0" smtClean="0">
                <a:solidFill>
                  <a:schemeClr val="tx1"/>
                </a:solidFill>
              </a:rPr>
              <a:t>Efficient</a:t>
            </a:r>
          </a:p>
          <a:p>
            <a:pPr lvl="3"/>
            <a:r>
              <a:rPr lang="en-US" sz="3200" dirty="0" smtClean="0">
                <a:solidFill>
                  <a:schemeClr val="tx1"/>
                </a:solidFill>
              </a:rPr>
              <a:t>Equitable</a:t>
            </a:r>
          </a:p>
          <a:p>
            <a:pPr lvl="3"/>
            <a:r>
              <a:rPr lang="en-US" sz="3200" dirty="0" smtClean="0">
                <a:solidFill>
                  <a:schemeClr val="tx1"/>
                </a:solidFill>
              </a:rPr>
              <a:t>Patient-centered</a:t>
            </a:r>
          </a:p>
          <a:p>
            <a:endParaRPr lang="en-US" dirty="0"/>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What are Core Measures?</a:t>
            </a:r>
            <a:endParaRPr lang="en-US" sz="4400" dirty="0"/>
          </a:p>
        </p:txBody>
      </p:sp>
      <p:sp>
        <p:nvSpPr>
          <p:cNvPr id="3" name="Content Placeholder 2"/>
          <p:cNvSpPr>
            <a:spLocks noGrp="1"/>
          </p:cNvSpPr>
          <p:nvPr>
            <p:ph idx="1"/>
          </p:nvPr>
        </p:nvSpPr>
        <p:spPr/>
        <p:txBody>
          <a:bodyPr>
            <a:normAutofit/>
          </a:bodyPr>
          <a:lstStyle/>
          <a:p>
            <a:endParaRPr lang="en-US" sz="3600" dirty="0" smtClean="0"/>
          </a:p>
          <a:p>
            <a:r>
              <a:rPr lang="en-US" sz="3600" dirty="0" smtClean="0"/>
              <a:t>Core measures are a measure of quality</a:t>
            </a:r>
          </a:p>
          <a:p>
            <a:r>
              <a:rPr lang="en-US" sz="3600" dirty="0" smtClean="0"/>
              <a:t>They are related to processes of patient care</a:t>
            </a:r>
          </a:p>
          <a:p>
            <a:r>
              <a:rPr lang="en-US" sz="3600" dirty="0" smtClean="0"/>
              <a:t>They use common  definitions</a:t>
            </a:r>
            <a:endParaRPr lang="en-US" sz="3600" dirty="0"/>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smtClean="0"/>
              <a:t>What are Core Measures – </a:t>
            </a:r>
            <a:r>
              <a:rPr lang="en-US" sz="4400" b="1" dirty="0" err="1" smtClean="0"/>
              <a:t>con’t</a:t>
            </a:r>
            <a:endParaRPr lang="en-US" sz="4400" dirty="0"/>
          </a:p>
        </p:txBody>
      </p:sp>
      <p:sp>
        <p:nvSpPr>
          <p:cNvPr id="3" name="Content Placeholder 2"/>
          <p:cNvSpPr>
            <a:spLocks noGrp="1"/>
          </p:cNvSpPr>
          <p:nvPr>
            <p:ph idx="1"/>
          </p:nvPr>
        </p:nvSpPr>
        <p:spPr/>
        <p:txBody>
          <a:bodyPr/>
          <a:lstStyle/>
          <a:p>
            <a:endParaRPr lang="en-US" dirty="0" smtClean="0"/>
          </a:p>
          <a:p>
            <a:r>
              <a:rPr lang="en-US" sz="3600" dirty="0" smtClean="0"/>
              <a:t>They are reported to the Federal Government, The Joint Commission, and some insurance companies</a:t>
            </a:r>
          </a:p>
          <a:p>
            <a:r>
              <a:rPr lang="en-US" sz="3600" dirty="0" smtClean="0"/>
              <a:t>They are tied to financial payments for quality</a:t>
            </a:r>
          </a:p>
          <a:p>
            <a:r>
              <a:rPr lang="en-US" sz="3600" dirty="0" smtClean="0"/>
              <a:t>They cover inpatient and outpatient care </a:t>
            </a:r>
          </a:p>
          <a:p>
            <a:endParaRPr lang="en-US" dirty="0"/>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are examples of Core Measures?</a:t>
            </a:r>
            <a:endParaRPr lang="en-US" dirty="0"/>
          </a:p>
        </p:txBody>
      </p:sp>
      <p:sp>
        <p:nvSpPr>
          <p:cNvPr id="3" name="Content Placeholder 2"/>
          <p:cNvSpPr>
            <a:spLocks noGrp="1"/>
          </p:cNvSpPr>
          <p:nvPr>
            <p:ph idx="1"/>
          </p:nvPr>
        </p:nvSpPr>
        <p:spPr/>
        <p:txBody>
          <a:bodyPr/>
          <a:lstStyle/>
          <a:p>
            <a:pPr lvl="2"/>
            <a:r>
              <a:rPr lang="en-US" sz="3600" dirty="0" smtClean="0"/>
              <a:t>Heart attack care</a:t>
            </a:r>
          </a:p>
          <a:p>
            <a:pPr lvl="2"/>
            <a:r>
              <a:rPr lang="en-US" sz="3600" dirty="0" smtClean="0"/>
              <a:t>Heart failure care</a:t>
            </a:r>
          </a:p>
          <a:p>
            <a:pPr lvl="2"/>
            <a:r>
              <a:rPr lang="en-US" sz="3600" dirty="0" smtClean="0"/>
              <a:t>Pneumonia care</a:t>
            </a:r>
          </a:p>
          <a:p>
            <a:pPr lvl="2"/>
            <a:r>
              <a:rPr lang="en-US" sz="3600" dirty="0" smtClean="0"/>
              <a:t>Surgery care</a:t>
            </a:r>
          </a:p>
          <a:p>
            <a:pPr lvl="2"/>
            <a:r>
              <a:rPr lang="en-US" sz="3600" dirty="0" smtClean="0"/>
              <a:t>Stroke care</a:t>
            </a:r>
          </a:p>
          <a:p>
            <a:pPr lvl="2"/>
            <a:r>
              <a:rPr lang="en-US" sz="3600" dirty="0" smtClean="0"/>
              <a:t>Emergency care</a:t>
            </a:r>
          </a:p>
          <a:p>
            <a:pPr lvl="2"/>
            <a:r>
              <a:rPr lang="en-US" sz="3600" dirty="0" smtClean="0"/>
              <a:t>Immunization </a:t>
            </a:r>
          </a:p>
          <a:p>
            <a:endParaRPr lang="en-US" dirty="0"/>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Quality Improvement</a:t>
            </a:r>
            <a:endParaRPr lang="en-US" dirty="0">
              <a:solidFill>
                <a:schemeClr val="bg1"/>
              </a:solidFill>
            </a:endParaRPr>
          </a:p>
        </p:txBody>
      </p:sp>
      <p:sp>
        <p:nvSpPr>
          <p:cNvPr id="3" name="Content Placeholder 2"/>
          <p:cNvSpPr>
            <a:spLocks noGrp="1"/>
          </p:cNvSpPr>
          <p:nvPr>
            <p:ph idx="1"/>
          </p:nvPr>
        </p:nvSpPr>
        <p:spPr/>
        <p:txBody>
          <a:bodyPr/>
          <a:lstStyle/>
          <a:p>
            <a:pPr marL="609600" indent="-609600">
              <a:lnSpc>
                <a:spcPct val="90000"/>
              </a:lnSpc>
            </a:pPr>
            <a:r>
              <a:rPr lang="en-US" sz="3200" dirty="0" smtClean="0"/>
              <a:t>While we want every patient to experience perfect care every time, healthcare is so complex, that our processes may need improvement from time to time</a:t>
            </a:r>
          </a:p>
          <a:p>
            <a:pPr marL="609600" indent="-609600">
              <a:lnSpc>
                <a:spcPct val="90000"/>
              </a:lnSpc>
            </a:pPr>
            <a:r>
              <a:rPr lang="en-US" sz="3200" dirty="0" smtClean="0"/>
              <a:t>The improvement method we use is the same for Quality, Patient Safety, Performance Excellence, Service Excellence or any other are of improvement </a:t>
            </a:r>
          </a:p>
          <a:p>
            <a:pPr marL="609600" indent="-609600">
              <a:lnSpc>
                <a:spcPct val="90000"/>
              </a:lnSpc>
            </a:pPr>
            <a:r>
              <a:rPr lang="en-US" sz="3200" dirty="0" smtClean="0"/>
              <a:t>The improvement method is also associated with lean six sigma </a:t>
            </a:r>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and Latex Allergies</a:t>
            </a:r>
            <a:endParaRPr lang="en-US" dirty="0"/>
          </a:p>
        </p:txBody>
      </p:sp>
      <p:sp>
        <p:nvSpPr>
          <p:cNvPr id="3" name="Content Placeholder 2"/>
          <p:cNvSpPr>
            <a:spLocks noGrp="1"/>
          </p:cNvSpPr>
          <p:nvPr>
            <p:ph idx="1"/>
          </p:nvPr>
        </p:nvSpPr>
        <p:spPr>
          <a:xfrm>
            <a:off x="304800" y="1219200"/>
            <a:ext cx="8534400" cy="5181600"/>
          </a:xfrm>
        </p:spPr>
        <p:txBody>
          <a:bodyPr>
            <a:normAutofit/>
          </a:bodyPr>
          <a:lstStyle/>
          <a:p>
            <a:r>
              <a:rPr lang="en-US" dirty="0" smtClean="0"/>
              <a:t>Latex allergies, once rare, have become more common amongst health-care workers.</a:t>
            </a:r>
          </a:p>
          <a:p>
            <a:r>
              <a:rPr lang="en-US" dirty="0" smtClean="0"/>
              <a:t>Latex, a naturally produced substance from the rubber tree, can be found in exam gloves, blood pressure cuffs, blood drawing tourniquets, and other medical products used within the hospital. </a:t>
            </a:r>
          </a:p>
          <a:p>
            <a:r>
              <a:rPr lang="en-US" dirty="0" smtClean="0"/>
              <a:t>Exposure routes to latex can be by direct contact or breathing powder from latex gloves and can result in a wide variety of allergic reactions. </a:t>
            </a:r>
          </a:p>
          <a:p>
            <a:endParaRPr lang="en-US" dirty="0"/>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DMAIC</a:t>
            </a:r>
            <a:endParaRPr lang="en-US" sz="5400" dirty="0"/>
          </a:p>
        </p:txBody>
      </p:sp>
      <p:sp>
        <p:nvSpPr>
          <p:cNvPr id="3" name="Content Placeholder 2"/>
          <p:cNvSpPr>
            <a:spLocks noGrp="1"/>
          </p:cNvSpPr>
          <p:nvPr>
            <p:ph idx="1"/>
          </p:nvPr>
        </p:nvSpPr>
        <p:spPr/>
        <p:txBody>
          <a:bodyPr>
            <a:normAutofit/>
          </a:bodyPr>
          <a:lstStyle/>
          <a:p>
            <a:pPr>
              <a:buNone/>
            </a:pPr>
            <a:r>
              <a:rPr lang="en-US" sz="3600" dirty="0" smtClean="0"/>
              <a:t>There are five (5) major steps to our improvement method: </a:t>
            </a:r>
          </a:p>
          <a:p>
            <a:pPr lvl="2">
              <a:buFont typeface="Wingdings 2" pitchFamily="18" charset="2"/>
              <a:buChar char=""/>
            </a:pPr>
            <a:r>
              <a:rPr lang="en-US" sz="3600" dirty="0" smtClean="0"/>
              <a:t>	Define</a:t>
            </a:r>
          </a:p>
          <a:p>
            <a:pPr lvl="2">
              <a:buFont typeface="Wingdings 2" pitchFamily="18" charset="2"/>
              <a:buChar char=""/>
            </a:pPr>
            <a:r>
              <a:rPr lang="en-US" sz="3600" dirty="0" smtClean="0"/>
              <a:t>	Measure</a:t>
            </a:r>
          </a:p>
          <a:p>
            <a:pPr lvl="2">
              <a:buFont typeface="Wingdings 2" pitchFamily="18" charset="2"/>
              <a:buChar char=""/>
            </a:pPr>
            <a:r>
              <a:rPr lang="en-US" sz="3600" dirty="0" smtClean="0"/>
              <a:t>	Analyze</a:t>
            </a:r>
          </a:p>
          <a:p>
            <a:pPr lvl="2">
              <a:buFont typeface="Wingdings 2" pitchFamily="18" charset="2"/>
              <a:buChar char=""/>
            </a:pPr>
            <a:r>
              <a:rPr lang="en-US" sz="3600" dirty="0" smtClean="0"/>
              <a:t>	Improve</a:t>
            </a:r>
          </a:p>
          <a:p>
            <a:pPr lvl="2">
              <a:buFont typeface="Wingdings 2" pitchFamily="18" charset="2"/>
              <a:buChar char=""/>
            </a:pPr>
            <a:r>
              <a:rPr lang="en-US" sz="3600" dirty="0" smtClean="0"/>
              <a:t>	Control</a:t>
            </a:r>
            <a:endParaRPr lang="en-US" sz="3600" dirty="0"/>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Define</a:t>
            </a:r>
            <a:endParaRPr lang="en-US" sz="5400" dirty="0"/>
          </a:p>
        </p:txBody>
      </p:sp>
      <p:sp>
        <p:nvSpPr>
          <p:cNvPr id="3" name="Content Placeholder 2"/>
          <p:cNvSpPr>
            <a:spLocks noGrp="1"/>
          </p:cNvSpPr>
          <p:nvPr>
            <p:ph idx="1"/>
          </p:nvPr>
        </p:nvSpPr>
        <p:spPr/>
        <p:txBody>
          <a:bodyPr/>
          <a:lstStyle/>
          <a:p>
            <a:pPr>
              <a:buNone/>
            </a:pPr>
            <a:r>
              <a:rPr lang="en-US" sz="3600" dirty="0" smtClean="0"/>
              <a:t>Define:  the best improvement begins with </a:t>
            </a:r>
          </a:p>
          <a:p>
            <a:pPr>
              <a:buNone/>
            </a:pPr>
            <a:r>
              <a:rPr lang="en-US" sz="3600" dirty="0" smtClean="0"/>
              <a:t>careful thought about the problem.</a:t>
            </a:r>
          </a:p>
          <a:p>
            <a:pPr lvl="1"/>
            <a:r>
              <a:rPr lang="en-US" sz="3600" dirty="0" smtClean="0"/>
              <a:t>What is the undesirable outcome?</a:t>
            </a:r>
          </a:p>
          <a:p>
            <a:pPr lvl="1"/>
            <a:r>
              <a:rPr lang="en-US" sz="3600" dirty="0" smtClean="0"/>
              <a:t>What is the scope?</a:t>
            </a:r>
          </a:p>
          <a:p>
            <a:pPr lvl="1"/>
            <a:r>
              <a:rPr lang="en-US" sz="3600" dirty="0" smtClean="0"/>
              <a:t>What are the causes?</a:t>
            </a:r>
          </a:p>
          <a:p>
            <a:pPr lvl="1"/>
            <a:r>
              <a:rPr lang="en-US" sz="3600" dirty="0" smtClean="0"/>
              <a:t>What are the objectives to be met? </a:t>
            </a:r>
          </a:p>
          <a:p>
            <a:endParaRPr lang="en-US" dirty="0"/>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Measure</a:t>
            </a:r>
            <a:endParaRPr lang="en-US" sz="5400" dirty="0"/>
          </a:p>
        </p:txBody>
      </p:sp>
      <p:sp>
        <p:nvSpPr>
          <p:cNvPr id="3" name="Content Placeholder 2"/>
          <p:cNvSpPr>
            <a:spLocks noGrp="1"/>
          </p:cNvSpPr>
          <p:nvPr>
            <p:ph idx="1"/>
          </p:nvPr>
        </p:nvSpPr>
        <p:spPr/>
        <p:txBody>
          <a:bodyPr>
            <a:normAutofit/>
          </a:bodyPr>
          <a:lstStyle/>
          <a:p>
            <a:pPr>
              <a:buNone/>
            </a:pPr>
            <a:r>
              <a:rPr lang="en-US" sz="3600" dirty="0" smtClean="0"/>
              <a:t>Measure:  Improvement also requires </a:t>
            </a:r>
          </a:p>
          <a:p>
            <a:pPr>
              <a:buNone/>
            </a:pPr>
            <a:r>
              <a:rPr lang="en-US" sz="3600" dirty="0" smtClean="0"/>
              <a:t>measurement of process, outcomes, causes.  </a:t>
            </a:r>
          </a:p>
          <a:p>
            <a:pPr>
              <a:buNone/>
            </a:pPr>
            <a:endParaRPr lang="en-US" sz="3600" dirty="0" smtClean="0"/>
          </a:p>
          <a:p>
            <a:pPr>
              <a:buNone/>
            </a:pPr>
            <a:r>
              <a:rPr lang="en-US" sz="3600" dirty="0" smtClean="0"/>
              <a:t>We want to be able to answer the question: </a:t>
            </a:r>
          </a:p>
          <a:p>
            <a:pPr lvl="1"/>
            <a:r>
              <a:rPr lang="en-US" sz="3600" dirty="0" smtClean="0"/>
              <a:t>Did we improve?</a:t>
            </a:r>
          </a:p>
          <a:p>
            <a:pPr lvl="1"/>
            <a:r>
              <a:rPr lang="en-US" sz="3600" dirty="0" smtClean="0"/>
              <a:t>How do we know?</a:t>
            </a:r>
            <a:endParaRPr lang="en-US" sz="3600" dirty="0"/>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Analyze</a:t>
            </a:r>
            <a:endParaRPr lang="en-US" sz="5400" dirty="0"/>
          </a:p>
        </p:txBody>
      </p:sp>
      <p:sp>
        <p:nvSpPr>
          <p:cNvPr id="3" name="Content Placeholder 2"/>
          <p:cNvSpPr>
            <a:spLocks noGrp="1"/>
          </p:cNvSpPr>
          <p:nvPr>
            <p:ph idx="1"/>
          </p:nvPr>
        </p:nvSpPr>
        <p:spPr/>
        <p:txBody>
          <a:bodyPr>
            <a:normAutofit/>
          </a:bodyPr>
          <a:lstStyle/>
          <a:p>
            <a:pPr>
              <a:buNone/>
            </a:pPr>
            <a:r>
              <a:rPr lang="en-US" sz="3600" dirty="0" smtClean="0"/>
              <a:t>Analyze:  Study the process and the benefit </a:t>
            </a:r>
          </a:p>
          <a:p>
            <a:pPr>
              <a:buNone/>
            </a:pPr>
            <a:r>
              <a:rPr lang="en-US" sz="3600" dirty="0" smtClean="0"/>
              <a:t>of each step.</a:t>
            </a:r>
          </a:p>
          <a:p>
            <a:pPr lvl="1">
              <a:buSzPct val="90000"/>
            </a:pPr>
            <a:r>
              <a:rPr lang="en-US" sz="3600" dirty="0" smtClean="0"/>
              <a:t>What variation exist?</a:t>
            </a:r>
          </a:p>
          <a:p>
            <a:pPr lvl="1">
              <a:buSzPct val="90000"/>
            </a:pPr>
            <a:r>
              <a:rPr lang="en-US" sz="3600" dirty="0" smtClean="0"/>
              <a:t>Can complexity be reduced?</a:t>
            </a:r>
          </a:p>
          <a:p>
            <a:pPr lvl="1">
              <a:buSzPct val="90000"/>
            </a:pPr>
            <a:r>
              <a:rPr lang="en-US" sz="3600" dirty="0" smtClean="0"/>
              <a:t>Use tools such as </a:t>
            </a:r>
          </a:p>
          <a:p>
            <a:pPr lvl="3">
              <a:buNone/>
            </a:pPr>
            <a:r>
              <a:rPr lang="en-US" sz="3600" dirty="0" smtClean="0">
                <a:solidFill>
                  <a:schemeClr val="tx1"/>
                </a:solidFill>
              </a:rPr>
              <a:t> Cause and effect</a:t>
            </a:r>
          </a:p>
          <a:p>
            <a:pPr lvl="3">
              <a:buFont typeface="Wingdings" pitchFamily="2" charset="2"/>
              <a:buChar char="ü"/>
            </a:pPr>
            <a:r>
              <a:rPr lang="en-US" sz="3600" dirty="0" smtClean="0">
                <a:solidFill>
                  <a:schemeClr val="tx1"/>
                </a:solidFill>
              </a:rPr>
              <a:t>Pareto </a:t>
            </a:r>
          </a:p>
          <a:p>
            <a:endParaRPr lang="en-US" dirty="0"/>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Improve</a:t>
            </a:r>
            <a:endParaRPr lang="en-US" sz="5400" dirty="0"/>
          </a:p>
        </p:txBody>
      </p:sp>
      <p:sp>
        <p:nvSpPr>
          <p:cNvPr id="3" name="Content Placeholder 2"/>
          <p:cNvSpPr>
            <a:spLocks noGrp="1"/>
          </p:cNvSpPr>
          <p:nvPr>
            <p:ph idx="1"/>
          </p:nvPr>
        </p:nvSpPr>
        <p:spPr/>
        <p:txBody>
          <a:bodyPr>
            <a:normAutofit lnSpcReduction="10000"/>
          </a:bodyPr>
          <a:lstStyle/>
          <a:p>
            <a:pPr>
              <a:buNone/>
            </a:pPr>
            <a:r>
              <a:rPr lang="en-US" sz="3600" dirty="0" smtClean="0"/>
              <a:t>Improve:  From the analysis, what changes</a:t>
            </a:r>
          </a:p>
          <a:p>
            <a:pPr>
              <a:buNone/>
            </a:pPr>
            <a:r>
              <a:rPr lang="en-US" sz="3600" dirty="0" smtClean="0"/>
              <a:t>to our process will make it better?  </a:t>
            </a:r>
          </a:p>
          <a:p>
            <a:pPr lvl="1"/>
            <a:r>
              <a:rPr lang="en-US" sz="3600" dirty="0" smtClean="0"/>
              <a:t>What will reduce cycle time*?</a:t>
            </a:r>
          </a:p>
          <a:p>
            <a:pPr lvl="1"/>
            <a:r>
              <a:rPr lang="en-US" sz="3600" dirty="0" smtClean="0"/>
              <a:t>What will reduce errors and defects?</a:t>
            </a:r>
          </a:p>
          <a:p>
            <a:pPr lvl="1"/>
            <a:r>
              <a:rPr lang="en-US" sz="3600" dirty="0" smtClean="0"/>
              <a:t>Implement the best solution </a:t>
            </a:r>
          </a:p>
          <a:p>
            <a:pPr>
              <a:buNone/>
            </a:pPr>
            <a:endParaRPr lang="en-US" sz="3600" dirty="0" smtClean="0"/>
          </a:p>
          <a:p>
            <a:pPr>
              <a:buNone/>
            </a:pPr>
            <a:r>
              <a:rPr lang="en-US" sz="3600" dirty="0" smtClean="0"/>
              <a:t>*Cycle time: start of process until it’s complete</a:t>
            </a:r>
            <a:endParaRPr lang="en-US" sz="3600" dirty="0"/>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Control</a:t>
            </a:r>
            <a:endParaRPr lang="en-US" sz="5400" dirty="0"/>
          </a:p>
        </p:txBody>
      </p:sp>
      <p:sp>
        <p:nvSpPr>
          <p:cNvPr id="3" name="Content Placeholder 2"/>
          <p:cNvSpPr>
            <a:spLocks noGrp="1"/>
          </p:cNvSpPr>
          <p:nvPr>
            <p:ph idx="1"/>
          </p:nvPr>
        </p:nvSpPr>
        <p:spPr/>
        <p:txBody>
          <a:bodyPr/>
          <a:lstStyle/>
          <a:p>
            <a:pPr>
              <a:buNone/>
            </a:pPr>
            <a:r>
              <a:rPr lang="en-US" sz="3600" dirty="0" smtClean="0"/>
              <a:t>Control:  Once implemented, we want to </a:t>
            </a:r>
          </a:p>
          <a:p>
            <a:pPr>
              <a:buNone/>
            </a:pPr>
            <a:r>
              <a:rPr lang="en-US" sz="3600" dirty="0" smtClean="0"/>
              <a:t>keep the improvement in place.</a:t>
            </a:r>
          </a:p>
          <a:p>
            <a:pPr lvl="1"/>
            <a:r>
              <a:rPr lang="en-US" sz="3600" dirty="0" smtClean="0"/>
              <a:t>How do we prevent errors with the new process?</a:t>
            </a:r>
          </a:p>
          <a:p>
            <a:pPr lvl="1"/>
            <a:r>
              <a:rPr lang="en-US" sz="3600" dirty="0" smtClean="0"/>
              <a:t>How do we ensure we achieve the results we expected from the improvement? </a:t>
            </a:r>
          </a:p>
          <a:p>
            <a:endParaRPr lang="en-US" dirty="0"/>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Care of Colleagues</a:t>
            </a:r>
            <a:endParaRPr lang="en-US" dirty="0"/>
          </a:p>
        </p:txBody>
      </p:sp>
      <p:pic>
        <p:nvPicPr>
          <p:cNvPr id="4" name="Picture 6" descr="colleagues_color"/>
          <p:cNvPicPr>
            <a:picLocks noGrp="1" noChangeAspect="1" noChangeArrowheads="1"/>
          </p:cNvPicPr>
          <p:nvPr>
            <p:ph idx="1"/>
            <p:custDataLst>
              <p:tags r:id="rId1"/>
            </p:custDataLst>
          </p:nvPr>
        </p:nvPicPr>
        <p:blipFill>
          <a:blip r:embed="rId3" cstate="print"/>
          <a:srcRect/>
          <a:stretch>
            <a:fillRect/>
          </a:stretch>
        </p:blipFill>
        <p:spPr bwMode="auto">
          <a:xfrm>
            <a:off x="1553499" y="1807577"/>
            <a:ext cx="6066501" cy="436462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19"/>
          <p:cNvSpPr>
            <a:spLocks noGrp="1" noChangeArrowheads="1"/>
          </p:cNvSpPr>
          <p:nvPr>
            <p:ph type="ctrTitle"/>
          </p:nvPr>
        </p:nvSpPr>
        <p:spPr>
          <a:xfrm>
            <a:off x="762000" y="1600200"/>
            <a:ext cx="7772400" cy="1752600"/>
          </a:xfrm>
        </p:spPr>
        <p:txBody>
          <a:bodyPr>
            <a:normAutofit/>
          </a:bodyPr>
          <a:lstStyle/>
          <a:p>
            <a:r>
              <a:rPr lang="en-US" b="1" dirty="0" smtClean="0">
                <a:effectLst>
                  <a:outerShdw blurRad="38100" dist="38100" dir="2700000" algn="tl">
                    <a:srgbClr val="000000">
                      <a:alpha val="43137"/>
                    </a:srgbClr>
                  </a:outerShdw>
                </a:effectLst>
              </a:rPr>
              <a:t>Diversity</a:t>
            </a:r>
            <a:endParaRPr lang="en-US" dirty="0">
              <a:effectLst>
                <a:outerShdw blurRad="38100" dist="38100" dir="2700000" algn="tl">
                  <a:srgbClr val="000000">
                    <a:alpha val="43137"/>
                  </a:srgbClr>
                </a:outerShdw>
              </a:effectLst>
            </a:endParaRPr>
          </a:p>
        </p:txBody>
      </p:sp>
    </p:spTree>
    <p:custDataLst>
      <p:tags r:id="rId1"/>
    </p:custData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Dimensions of Diversity</a:t>
            </a:r>
            <a:endParaRPr lang="en-US" dirty="0"/>
          </a:p>
        </p:txBody>
      </p:sp>
      <p:sp>
        <p:nvSpPr>
          <p:cNvPr id="3" name="Text Placeholder 2"/>
          <p:cNvSpPr>
            <a:spLocks noGrp="1"/>
          </p:cNvSpPr>
          <p:nvPr>
            <p:ph type="body" idx="1"/>
          </p:nvPr>
        </p:nvSpPr>
        <p:spPr/>
        <p:txBody>
          <a:bodyPr>
            <a:normAutofit/>
          </a:bodyPr>
          <a:lstStyle/>
          <a:p>
            <a:r>
              <a:rPr lang="en-US" sz="3200" dirty="0" smtClean="0"/>
              <a:t>Primary Dimensions</a:t>
            </a:r>
            <a:endParaRPr lang="en-US" sz="3200" dirty="0"/>
          </a:p>
        </p:txBody>
      </p:sp>
      <p:sp>
        <p:nvSpPr>
          <p:cNvPr id="4" name="Content Placeholder 3"/>
          <p:cNvSpPr>
            <a:spLocks noGrp="1"/>
          </p:cNvSpPr>
          <p:nvPr>
            <p:ph sz="half" idx="2"/>
          </p:nvPr>
        </p:nvSpPr>
        <p:spPr/>
        <p:txBody>
          <a:bodyPr/>
          <a:lstStyle/>
          <a:p>
            <a:pPr marL="393700" indent="-393700" fontAlgn="auto">
              <a:spcBef>
                <a:spcPts val="600"/>
              </a:spcBef>
              <a:spcAft>
                <a:spcPts val="0"/>
              </a:spcAft>
              <a:buFont typeface="Wingdings" pitchFamily="2" charset="2"/>
              <a:buChar char="q"/>
              <a:defRPr/>
            </a:pPr>
            <a:r>
              <a:rPr lang="en-US" dirty="0" smtClean="0">
                <a:solidFill>
                  <a:schemeClr val="tx1">
                    <a:lumMod val="75000"/>
                    <a:lumOff val="25000"/>
                  </a:schemeClr>
                </a:solidFill>
                <a:latin typeface="Franklin Gothic Book" pitchFamily="34" charset="0"/>
              </a:rPr>
              <a:t>Characteristics one is born with</a:t>
            </a:r>
          </a:p>
          <a:p>
            <a:pPr marL="393700" indent="-393700" fontAlgn="auto">
              <a:spcBef>
                <a:spcPts val="600"/>
              </a:spcBef>
              <a:spcAft>
                <a:spcPts val="0"/>
              </a:spcAft>
              <a:buFont typeface="Wingdings" pitchFamily="2" charset="2"/>
              <a:buChar char="q"/>
              <a:defRPr/>
            </a:pPr>
            <a:r>
              <a:rPr lang="en-US" dirty="0" smtClean="0">
                <a:solidFill>
                  <a:schemeClr val="tx1">
                    <a:lumMod val="75000"/>
                    <a:lumOff val="25000"/>
                  </a:schemeClr>
                </a:solidFill>
                <a:latin typeface="Franklin Gothic Book" pitchFamily="34" charset="0"/>
              </a:rPr>
              <a:t>Unchanging or difficult to change</a:t>
            </a:r>
          </a:p>
          <a:p>
            <a:pPr marL="393700" indent="-393700" fontAlgn="auto">
              <a:spcBef>
                <a:spcPts val="600"/>
              </a:spcBef>
              <a:spcAft>
                <a:spcPts val="0"/>
              </a:spcAft>
              <a:buFont typeface="Wingdings" pitchFamily="2" charset="2"/>
              <a:buChar char="q"/>
              <a:defRPr/>
            </a:pPr>
            <a:r>
              <a:rPr lang="en-US" dirty="0" smtClean="0">
                <a:solidFill>
                  <a:schemeClr val="tx1">
                    <a:lumMod val="75000"/>
                    <a:lumOff val="25000"/>
                  </a:schemeClr>
                </a:solidFill>
                <a:latin typeface="Franklin Gothic Book" pitchFamily="34" charset="0"/>
              </a:rPr>
              <a:t>Tend to be visible</a:t>
            </a:r>
          </a:p>
          <a:p>
            <a:endParaRPr lang="en-US" dirty="0"/>
          </a:p>
        </p:txBody>
      </p:sp>
      <p:sp>
        <p:nvSpPr>
          <p:cNvPr id="5" name="Text Placeholder 4"/>
          <p:cNvSpPr>
            <a:spLocks noGrp="1"/>
          </p:cNvSpPr>
          <p:nvPr>
            <p:ph type="body" sz="quarter" idx="3"/>
          </p:nvPr>
        </p:nvSpPr>
        <p:spPr/>
        <p:txBody>
          <a:bodyPr>
            <a:normAutofit/>
          </a:bodyPr>
          <a:lstStyle/>
          <a:p>
            <a:r>
              <a:rPr lang="en-US" sz="3200" dirty="0" smtClean="0"/>
              <a:t>Secondary Dimensions</a:t>
            </a:r>
            <a:endParaRPr lang="en-US" sz="3200" dirty="0"/>
          </a:p>
        </p:txBody>
      </p:sp>
      <p:sp>
        <p:nvSpPr>
          <p:cNvPr id="6" name="Content Placeholder 5"/>
          <p:cNvSpPr>
            <a:spLocks noGrp="1"/>
          </p:cNvSpPr>
          <p:nvPr>
            <p:ph sz="quarter" idx="4"/>
          </p:nvPr>
        </p:nvSpPr>
        <p:spPr/>
        <p:txBody>
          <a:bodyPr/>
          <a:lstStyle/>
          <a:p>
            <a:pPr marL="393700" indent="-393700" fontAlgn="auto">
              <a:spcBef>
                <a:spcPts val="600"/>
              </a:spcBef>
              <a:spcAft>
                <a:spcPts val="0"/>
              </a:spcAft>
              <a:buFont typeface="Wingdings" pitchFamily="2" charset="2"/>
              <a:buChar char="q"/>
              <a:defRPr/>
            </a:pPr>
            <a:r>
              <a:rPr lang="en-US" dirty="0" smtClean="0">
                <a:solidFill>
                  <a:schemeClr val="tx1">
                    <a:lumMod val="75000"/>
                    <a:lumOff val="25000"/>
                  </a:schemeClr>
                </a:solidFill>
                <a:latin typeface="Franklin Gothic Book" pitchFamily="34" charset="0"/>
              </a:rPr>
              <a:t>Characteristics acquired during life</a:t>
            </a:r>
          </a:p>
          <a:p>
            <a:pPr marL="393700" indent="-393700" fontAlgn="auto">
              <a:spcBef>
                <a:spcPts val="600"/>
              </a:spcBef>
              <a:spcAft>
                <a:spcPts val="0"/>
              </a:spcAft>
              <a:buFont typeface="Wingdings" pitchFamily="2" charset="2"/>
              <a:buChar char="q"/>
              <a:defRPr/>
            </a:pPr>
            <a:r>
              <a:rPr lang="en-US" dirty="0" smtClean="0">
                <a:solidFill>
                  <a:schemeClr val="tx1">
                    <a:lumMod val="75000"/>
                    <a:lumOff val="25000"/>
                  </a:schemeClr>
                </a:solidFill>
                <a:latin typeface="Franklin Gothic Book" pitchFamily="34" charset="0"/>
              </a:rPr>
              <a:t>Able to change</a:t>
            </a:r>
          </a:p>
          <a:p>
            <a:pPr marL="393700" indent="-393700" fontAlgn="auto">
              <a:spcBef>
                <a:spcPts val="600"/>
              </a:spcBef>
              <a:spcAft>
                <a:spcPts val="0"/>
              </a:spcAft>
              <a:buFont typeface="Wingdings" pitchFamily="2" charset="2"/>
              <a:buChar char="q"/>
              <a:defRPr/>
            </a:pPr>
            <a:r>
              <a:rPr lang="en-US" dirty="0" smtClean="0">
                <a:solidFill>
                  <a:schemeClr val="tx1">
                    <a:lumMod val="75000"/>
                    <a:lumOff val="25000"/>
                  </a:schemeClr>
                </a:solidFill>
                <a:latin typeface="Franklin Gothic Book" pitchFamily="34" charset="0"/>
              </a:rPr>
              <a:t>Less visible</a:t>
            </a:r>
          </a:p>
          <a:p>
            <a:endParaRPr lang="en-US" dirty="0"/>
          </a:p>
        </p:txBody>
      </p:sp>
    </p:spTree>
    <p:custDataLst>
      <p:tags r:id="rId1"/>
    </p:custData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685800" y="0"/>
            <a:ext cx="7772400" cy="1143000"/>
          </a:xfrm>
          <a:prstGeom prst="rect">
            <a:avLst/>
          </a:prstGeom>
          <a:noFill/>
          <a:ln w="12700">
            <a:noFill/>
            <a:miter lim="800000"/>
            <a:headEnd/>
            <a:tailEnd/>
          </a:ln>
          <a:effectLst/>
        </p:spPr>
        <p:txBody>
          <a:bodyPr lIns="90488" tIns="44450" rIns="90488" bIns="44450" anchor="ctr"/>
          <a:lstStyle/>
          <a:p>
            <a:pPr algn="ctr"/>
            <a:r>
              <a:rPr lang="en-US" sz="4400">
                <a:solidFill>
                  <a:schemeClr val="tx2"/>
                </a:solidFill>
              </a:rPr>
              <a:t>The Diversity Wheel</a:t>
            </a:r>
          </a:p>
        </p:txBody>
      </p:sp>
      <p:sp>
        <p:nvSpPr>
          <p:cNvPr id="57347" name="Oval 3"/>
          <p:cNvSpPr>
            <a:spLocks noChangeArrowheads="1"/>
          </p:cNvSpPr>
          <p:nvPr/>
        </p:nvSpPr>
        <p:spPr bwMode="auto">
          <a:xfrm>
            <a:off x="1447800" y="1066800"/>
            <a:ext cx="5686425" cy="5194300"/>
          </a:xfrm>
          <a:prstGeom prst="ellipse">
            <a:avLst/>
          </a:prstGeom>
          <a:solidFill>
            <a:srgbClr val="FFFFFF"/>
          </a:solidFill>
          <a:ln w="12700" cap="sq">
            <a:solidFill>
              <a:srgbClr val="000000"/>
            </a:solidFill>
            <a:round/>
            <a:headEnd type="none" w="sm" len="sm"/>
            <a:tailEnd type="none" w="sm" len="sm"/>
          </a:ln>
          <a:effectLst/>
        </p:spPr>
        <p:txBody>
          <a:bodyPr wrap="none" anchor="ctr"/>
          <a:lstStyle/>
          <a:p>
            <a:endParaRPr lang="en-US"/>
          </a:p>
        </p:txBody>
      </p:sp>
      <p:sp>
        <p:nvSpPr>
          <p:cNvPr id="57348" name="Oval 4"/>
          <p:cNvSpPr>
            <a:spLocks noChangeArrowheads="1"/>
          </p:cNvSpPr>
          <p:nvPr/>
        </p:nvSpPr>
        <p:spPr bwMode="auto">
          <a:xfrm>
            <a:off x="2492375" y="2020888"/>
            <a:ext cx="3595688" cy="3284537"/>
          </a:xfrm>
          <a:prstGeom prst="ellipse">
            <a:avLst/>
          </a:prstGeom>
          <a:solidFill>
            <a:srgbClr val="EAEAEA"/>
          </a:solidFill>
          <a:ln w="12700" cap="sq">
            <a:solidFill>
              <a:srgbClr val="000000"/>
            </a:solidFill>
            <a:round/>
            <a:headEnd type="none" w="sm" len="sm"/>
            <a:tailEnd type="none" w="sm" len="sm"/>
          </a:ln>
          <a:effectLst/>
        </p:spPr>
        <p:txBody>
          <a:bodyPr wrap="none" anchor="ctr"/>
          <a:lstStyle/>
          <a:p>
            <a:endParaRPr lang="en-US"/>
          </a:p>
        </p:txBody>
      </p:sp>
      <p:sp>
        <p:nvSpPr>
          <p:cNvPr id="57349" name="Text Box 5"/>
          <p:cNvSpPr txBox="1">
            <a:spLocks noChangeArrowheads="1"/>
          </p:cNvSpPr>
          <p:nvPr/>
        </p:nvSpPr>
        <p:spPr bwMode="auto">
          <a:xfrm>
            <a:off x="3671888" y="1311275"/>
            <a:ext cx="1042987" cy="517525"/>
          </a:xfrm>
          <a:prstGeom prst="rect">
            <a:avLst/>
          </a:prstGeom>
          <a:noFill/>
          <a:ln w="12700" cap="sq">
            <a:noFill/>
            <a:miter lim="800000"/>
            <a:headEnd type="none" w="sm" len="sm"/>
            <a:tailEnd type="none" w="sm" len="sm"/>
          </a:ln>
          <a:effectLst/>
        </p:spPr>
        <p:txBody>
          <a:bodyPr>
            <a:spAutoFit/>
          </a:bodyPr>
          <a:lstStyle/>
          <a:p>
            <a:pPr eaLnBrk="0" hangingPunct="0"/>
            <a:r>
              <a:rPr lang="en-US" sz="1400">
                <a:solidFill>
                  <a:srgbClr val="000000"/>
                </a:solidFill>
              </a:rPr>
              <a:t>Military Experience</a:t>
            </a:r>
          </a:p>
        </p:txBody>
      </p:sp>
      <p:sp>
        <p:nvSpPr>
          <p:cNvPr id="57350" name="Text Box 6"/>
          <p:cNvSpPr txBox="1">
            <a:spLocks noChangeArrowheads="1"/>
          </p:cNvSpPr>
          <p:nvPr/>
        </p:nvSpPr>
        <p:spPr bwMode="auto">
          <a:xfrm>
            <a:off x="4586288" y="5343525"/>
            <a:ext cx="1374775" cy="517525"/>
          </a:xfrm>
          <a:prstGeom prst="rect">
            <a:avLst/>
          </a:prstGeom>
          <a:noFill/>
          <a:ln w="12700" cap="sq">
            <a:noFill/>
            <a:miter lim="800000"/>
            <a:headEnd type="none" w="sm" len="sm"/>
            <a:tailEnd type="none" w="sm" len="sm"/>
          </a:ln>
          <a:effectLst/>
        </p:spPr>
        <p:txBody>
          <a:bodyPr>
            <a:spAutoFit/>
          </a:bodyPr>
          <a:lstStyle/>
          <a:p>
            <a:pPr eaLnBrk="0" hangingPunct="0"/>
            <a:r>
              <a:rPr lang="en-US" sz="1400">
                <a:solidFill>
                  <a:srgbClr val="000000"/>
                </a:solidFill>
              </a:rPr>
              <a:t>Organizational Role and Level</a:t>
            </a:r>
          </a:p>
        </p:txBody>
      </p:sp>
      <p:sp>
        <p:nvSpPr>
          <p:cNvPr id="57351" name="Text Box 7"/>
          <p:cNvSpPr txBox="1">
            <a:spLocks noChangeArrowheads="1"/>
          </p:cNvSpPr>
          <p:nvPr/>
        </p:nvSpPr>
        <p:spPr bwMode="auto">
          <a:xfrm>
            <a:off x="5892800" y="2657475"/>
            <a:ext cx="1044575" cy="304800"/>
          </a:xfrm>
          <a:prstGeom prst="rect">
            <a:avLst/>
          </a:prstGeom>
          <a:noFill/>
          <a:ln w="12700" cap="sq">
            <a:noFill/>
            <a:miter lim="800000"/>
            <a:headEnd type="none" w="sm" len="sm"/>
            <a:tailEnd type="none" w="sm" len="sm"/>
          </a:ln>
          <a:effectLst/>
        </p:spPr>
        <p:txBody>
          <a:bodyPr>
            <a:spAutoFit/>
          </a:bodyPr>
          <a:lstStyle/>
          <a:p>
            <a:pPr algn="ctr" eaLnBrk="0" hangingPunct="0"/>
            <a:r>
              <a:rPr lang="en-US" sz="1400">
                <a:solidFill>
                  <a:srgbClr val="000000"/>
                </a:solidFill>
              </a:rPr>
              <a:t>Income</a:t>
            </a:r>
          </a:p>
        </p:txBody>
      </p:sp>
      <p:sp>
        <p:nvSpPr>
          <p:cNvPr id="57352" name="Text Box 8"/>
          <p:cNvSpPr txBox="1">
            <a:spLocks noChangeArrowheads="1"/>
          </p:cNvSpPr>
          <p:nvPr/>
        </p:nvSpPr>
        <p:spPr bwMode="auto">
          <a:xfrm>
            <a:off x="6088063" y="3508375"/>
            <a:ext cx="1047750" cy="304800"/>
          </a:xfrm>
          <a:prstGeom prst="rect">
            <a:avLst/>
          </a:prstGeom>
          <a:noFill/>
          <a:ln w="12700" cap="sq">
            <a:noFill/>
            <a:miter lim="800000"/>
            <a:headEnd type="none" w="sm" len="sm"/>
            <a:tailEnd type="none" w="sm" len="sm"/>
          </a:ln>
          <a:effectLst/>
        </p:spPr>
        <p:txBody>
          <a:bodyPr>
            <a:spAutoFit/>
          </a:bodyPr>
          <a:lstStyle/>
          <a:p>
            <a:pPr algn="ctr" eaLnBrk="0" hangingPunct="0"/>
            <a:r>
              <a:rPr lang="en-US" sz="1400">
                <a:solidFill>
                  <a:srgbClr val="000000"/>
                </a:solidFill>
              </a:rPr>
              <a:t>Religion</a:t>
            </a:r>
          </a:p>
        </p:txBody>
      </p:sp>
      <p:sp>
        <p:nvSpPr>
          <p:cNvPr id="57353" name="Text Box 9"/>
          <p:cNvSpPr txBox="1">
            <a:spLocks noChangeArrowheads="1"/>
          </p:cNvSpPr>
          <p:nvPr/>
        </p:nvSpPr>
        <p:spPr bwMode="auto">
          <a:xfrm>
            <a:off x="5762625" y="4486275"/>
            <a:ext cx="1109663" cy="517525"/>
          </a:xfrm>
          <a:prstGeom prst="rect">
            <a:avLst/>
          </a:prstGeom>
          <a:noFill/>
          <a:ln w="12700" cap="sq">
            <a:noFill/>
            <a:miter lim="800000"/>
            <a:headEnd type="none" w="sm" len="sm"/>
            <a:tailEnd type="none" w="sm" len="sm"/>
          </a:ln>
          <a:effectLst/>
        </p:spPr>
        <p:txBody>
          <a:bodyPr>
            <a:spAutoFit/>
          </a:bodyPr>
          <a:lstStyle/>
          <a:p>
            <a:pPr eaLnBrk="0" hangingPunct="0"/>
            <a:r>
              <a:rPr lang="en-US" sz="1400">
                <a:solidFill>
                  <a:srgbClr val="000000"/>
                </a:solidFill>
              </a:rPr>
              <a:t>Geographic Location</a:t>
            </a:r>
          </a:p>
        </p:txBody>
      </p:sp>
      <p:sp>
        <p:nvSpPr>
          <p:cNvPr id="57354" name="Text Box 10"/>
          <p:cNvSpPr txBox="1">
            <a:spLocks noChangeArrowheads="1"/>
          </p:cNvSpPr>
          <p:nvPr/>
        </p:nvSpPr>
        <p:spPr bwMode="auto">
          <a:xfrm flipH="1">
            <a:off x="1517650" y="2901950"/>
            <a:ext cx="1041400" cy="304800"/>
          </a:xfrm>
          <a:prstGeom prst="rect">
            <a:avLst/>
          </a:prstGeom>
          <a:noFill/>
          <a:ln w="12700" cap="sq">
            <a:noFill/>
            <a:miter lim="800000"/>
            <a:headEnd type="none" w="sm" len="sm"/>
            <a:tailEnd type="none" w="sm" len="sm"/>
          </a:ln>
          <a:effectLst/>
        </p:spPr>
        <p:txBody>
          <a:bodyPr>
            <a:spAutoFit/>
          </a:bodyPr>
          <a:lstStyle/>
          <a:p>
            <a:pPr algn="ctr" eaLnBrk="0" hangingPunct="0"/>
            <a:r>
              <a:rPr lang="en-US" sz="1400">
                <a:solidFill>
                  <a:srgbClr val="000000"/>
                </a:solidFill>
              </a:rPr>
              <a:t>Education</a:t>
            </a:r>
          </a:p>
        </p:txBody>
      </p:sp>
      <p:sp>
        <p:nvSpPr>
          <p:cNvPr id="57355" name="Text Box 11"/>
          <p:cNvSpPr txBox="1">
            <a:spLocks noChangeArrowheads="1"/>
          </p:cNvSpPr>
          <p:nvPr/>
        </p:nvSpPr>
        <p:spPr bwMode="auto">
          <a:xfrm flipH="1">
            <a:off x="2039938" y="1862138"/>
            <a:ext cx="1044575" cy="517525"/>
          </a:xfrm>
          <a:prstGeom prst="rect">
            <a:avLst/>
          </a:prstGeom>
          <a:noFill/>
          <a:ln w="12700" cap="sq">
            <a:noFill/>
            <a:miter lim="800000"/>
            <a:headEnd type="none" w="sm" len="sm"/>
            <a:tailEnd type="none" w="sm" len="sm"/>
          </a:ln>
          <a:effectLst/>
        </p:spPr>
        <p:txBody>
          <a:bodyPr>
            <a:spAutoFit/>
          </a:bodyPr>
          <a:lstStyle/>
          <a:p>
            <a:pPr algn="ctr" eaLnBrk="0" hangingPunct="0"/>
            <a:r>
              <a:rPr lang="en-US" sz="1400">
                <a:solidFill>
                  <a:srgbClr val="000000"/>
                </a:solidFill>
              </a:rPr>
              <a:t>First Language</a:t>
            </a:r>
          </a:p>
        </p:txBody>
      </p:sp>
      <p:sp>
        <p:nvSpPr>
          <p:cNvPr id="57356" name="Text Box 12"/>
          <p:cNvSpPr txBox="1">
            <a:spLocks noChangeArrowheads="1"/>
          </p:cNvSpPr>
          <p:nvPr/>
        </p:nvSpPr>
        <p:spPr bwMode="auto">
          <a:xfrm flipH="1">
            <a:off x="1517650" y="3821113"/>
            <a:ext cx="1041400" cy="304800"/>
          </a:xfrm>
          <a:prstGeom prst="rect">
            <a:avLst/>
          </a:prstGeom>
          <a:noFill/>
          <a:ln w="12700" cap="sq">
            <a:noFill/>
            <a:miter lim="800000"/>
            <a:headEnd type="none" w="sm" len="sm"/>
            <a:tailEnd type="none" w="sm" len="sm"/>
          </a:ln>
          <a:effectLst/>
        </p:spPr>
        <p:txBody>
          <a:bodyPr>
            <a:spAutoFit/>
          </a:bodyPr>
          <a:lstStyle/>
          <a:p>
            <a:pPr algn="ctr" eaLnBrk="0" hangingPunct="0"/>
            <a:r>
              <a:rPr lang="en-US" sz="1400">
                <a:solidFill>
                  <a:srgbClr val="000000"/>
                </a:solidFill>
              </a:rPr>
              <a:t>Work Style</a:t>
            </a:r>
          </a:p>
        </p:txBody>
      </p:sp>
      <p:sp>
        <p:nvSpPr>
          <p:cNvPr id="57357" name="Text Box 13"/>
          <p:cNvSpPr txBox="1">
            <a:spLocks noChangeArrowheads="1"/>
          </p:cNvSpPr>
          <p:nvPr/>
        </p:nvSpPr>
        <p:spPr bwMode="auto">
          <a:xfrm flipH="1">
            <a:off x="1843088" y="4792663"/>
            <a:ext cx="1308100" cy="304800"/>
          </a:xfrm>
          <a:prstGeom prst="rect">
            <a:avLst/>
          </a:prstGeom>
          <a:noFill/>
          <a:ln w="12700" cap="sq">
            <a:noFill/>
            <a:miter lim="800000"/>
            <a:headEnd type="none" w="sm" len="sm"/>
            <a:tailEnd type="none" w="sm" len="sm"/>
          </a:ln>
          <a:effectLst/>
        </p:spPr>
        <p:txBody>
          <a:bodyPr>
            <a:spAutoFit/>
          </a:bodyPr>
          <a:lstStyle/>
          <a:p>
            <a:pPr algn="ctr" eaLnBrk="0" hangingPunct="0"/>
            <a:r>
              <a:rPr lang="en-US" sz="1400">
                <a:solidFill>
                  <a:srgbClr val="000000"/>
                </a:solidFill>
              </a:rPr>
              <a:t>Family Status</a:t>
            </a:r>
          </a:p>
        </p:txBody>
      </p:sp>
      <p:sp>
        <p:nvSpPr>
          <p:cNvPr id="57358" name="Text Box 14"/>
          <p:cNvSpPr txBox="1">
            <a:spLocks noChangeArrowheads="1"/>
          </p:cNvSpPr>
          <p:nvPr/>
        </p:nvSpPr>
        <p:spPr bwMode="auto">
          <a:xfrm flipH="1">
            <a:off x="2570163" y="5343525"/>
            <a:ext cx="1504950" cy="517525"/>
          </a:xfrm>
          <a:prstGeom prst="rect">
            <a:avLst/>
          </a:prstGeom>
          <a:noFill/>
          <a:ln w="12700" cap="sq">
            <a:noFill/>
            <a:miter lim="800000"/>
            <a:headEnd type="none" w="sm" len="sm"/>
            <a:tailEnd type="none" w="sm" len="sm"/>
          </a:ln>
          <a:effectLst/>
        </p:spPr>
        <p:txBody>
          <a:bodyPr>
            <a:spAutoFit/>
          </a:bodyPr>
          <a:lstStyle/>
          <a:p>
            <a:pPr algn="ctr" eaLnBrk="0" hangingPunct="0"/>
            <a:r>
              <a:rPr lang="en-US" sz="1400">
                <a:solidFill>
                  <a:srgbClr val="000000"/>
                </a:solidFill>
              </a:rPr>
              <a:t>Communication Style</a:t>
            </a:r>
          </a:p>
        </p:txBody>
      </p:sp>
      <p:sp>
        <p:nvSpPr>
          <p:cNvPr id="57359" name="Text Box 15"/>
          <p:cNvSpPr txBox="1">
            <a:spLocks noChangeArrowheads="1"/>
          </p:cNvSpPr>
          <p:nvPr/>
        </p:nvSpPr>
        <p:spPr bwMode="auto">
          <a:xfrm>
            <a:off x="5043488" y="1617663"/>
            <a:ext cx="1109662" cy="517525"/>
          </a:xfrm>
          <a:prstGeom prst="rect">
            <a:avLst/>
          </a:prstGeom>
          <a:noFill/>
          <a:ln w="12700" cap="sq">
            <a:noFill/>
            <a:miter lim="800000"/>
            <a:headEnd type="none" w="sm" len="sm"/>
            <a:tailEnd type="none" w="sm" len="sm"/>
          </a:ln>
          <a:effectLst/>
        </p:spPr>
        <p:txBody>
          <a:bodyPr>
            <a:spAutoFit/>
          </a:bodyPr>
          <a:lstStyle/>
          <a:p>
            <a:pPr algn="ctr" eaLnBrk="0" hangingPunct="0"/>
            <a:r>
              <a:rPr lang="en-US" sz="1400">
                <a:solidFill>
                  <a:srgbClr val="000000"/>
                </a:solidFill>
              </a:rPr>
              <a:t>Work Experience</a:t>
            </a:r>
          </a:p>
        </p:txBody>
      </p:sp>
      <p:sp>
        <p:nvSpPr>
          <p:cNvPr id="57360" name="Line 16"/>
          <p:cNvSpPr>
            <a:spLocks noChangeShapeType="1"/>
          </p:cNvSpPr>
          <p:nvPr/>
        </p:nvSpPr>
        <p:spPr bwMode="auto">
          <a:xfrm>
            <a:off x="4322763" y="2043113"/>
            <a:ext cx="0" cy="3240087"/>
          </a:xfrm>
          <a:prstGeom prst="line">
            <a:avLst/>
          </a:prstGeom>
          <a:noFill/>
          <a:ln w="12700" cap="sq">
            <a:solidFill>
              <a:srgbClr val="000000"/>
            </a:solidFill>
            <a:round/>
            <a:headEnd type="none" w="sm" len="sm"/>
            <a:tailEnd type="none" w="sm" len="sm"/>
          </a:ln>
          <a:effectLst/>
        </p:spPr>
        <p:txBody>
          <a:bodyPr wrap="none" anchor="ctr"/>
          <a:lstStyle/>
          <a:p>
            <a:endParaRPr lang="en-US"/>
          </a:p>
        </p:txBody>
      </p:sp>
      <p:sp>
        <p:nvSpPr>
          <p:cNvPr id="57361" name="Line 17"/>
          <p:cNvSpPr>
            <a:spLocks noChangeShapeType="1"/>
          </p:cNvSpPr>
          <p:nvPr/>
        </p:nvSpPr>
        <p:spPr bwMode="auto">
          <a:xfrm>
            <a:off x="2754313" y="2778125"/>
            <a:ext cx="3138487" cy="1709738"/>
          </a:xfrm>
          <a:prstGeom prst="line">
            <a:avLst/>
          </a:prstGeom>
          <a:noFill/>
          <a:ln w="12700" cap="sq">
            <a:solidFill>
              <a:srgbClr val="000000"/>
            </a:solidFill>
            <a:round/>
            <a:headEnd type="none" w="sm" len="sm"/>
            <a:tailEnd type="none" w="sm" len="sm"/>
          </a:ln>
          <a:effectLst/>
        </p:spPr>
        <p:txBody>
          <a:bodyPr wrap="none" anchor="ctr"/>
          <a:lstStyle/>
          <a:p>
            <a:endParaRPr lang="en-US"/>
          </a:p>
        </p:txBody>
      </p:sp>
      <p:sp>
        <p:nvSpPr>
          <p:cNvPr id="57362" name="Line 18"/>
          <p:cNvSpPr>
            <a:spLocks noChangeShapeType="1"/>
          </p:cNvSpPr>
          <p:nvPr/>
        </p:nvSpPr>
        <p:spPr bwMode="auto">
          <a:xfrm rot="-5400000">
            <a:off x="3281363" y="2192338"/>
            <a:ext cx="2016125" cy="2943225"/>
          </a:xfrm>
          <a:prstGeom prst="line">
            <a:avLst/>
          </a:prstGeom>
          <a:noFill/>
          <a:ln w="12700" cap="sq">
            <a:solidFill>
              <a:srgbClr val="000000"/>
            </a:solidFill>
            <a:round/>
            <a:headEnd type="none" w="sm" len="sm"/>
            <a:tailEnd type="none" w="sm" len="sm"/>
          </a:ln>
          <a:effectLst/>
        </p:spPr>
        <p:txBody>
          <a:bodyPr wrap="none" anchor="ctr"/>
          <a:lstStyle/>
          <a:p>
            <a:endParaRPr lang="en-US"/>
          </a:p>
        </p:txBody>
      </p:sp>
      <p:sp>
        <p:nvSpPr>
          <p:cNvPr id="57363" name="Text Box 19"/>
          <p:cNvSpPr txBox="1">
            <a:spLocks noChangeArrowheads="1"/>
          </p:cNvSpPr>
          <p:nvPr/>
        </p:nvSpPr>
        <p:spPr bwMode="auto">
          <a:xfrm flipH="1">
            <a:off x="3148013" y="2595563"/>
            <a:ext cx="1047750" cy="304800"/>
          </a:xfrm>
          <a:prstGeom prst="rect">
            <a:avLst/>
          </a:prstGeom>
          <a:noFill/>
          <a:ln w="12700" cap="sq">
            <a:noFill/>
            <a:miter lim="800000"/>
            <a:headEnd type="none" w="sm" len="sm"/>
            <a:tailEnd type="none" w="sm" len="sm"/>
          </a:ln>
          <a:effectLst/>
        </p:spPr>
        <p:txBody>
          <a:bodyPr>
            <a:spAutoFit/>
          </a:bodyPr>
          <a:lstStyle/>
          <a:p>
            <a:pPr algn="ctr" eaLnBrk="0" hangingPunct="0"/>
            <a:r>
              <a:rPr lang="en-US" sz="1400" b="1">
                <a:solidFill>
                  <a:srgbClr val="000000"/>
                </a:solidFill>
              </a:rPr>
              <a:t>Age</a:t>
            </a:r>
            <a:endParaRPr lang="en-US" sz="1400">
              <a:solidFill>
                <a:srgbClr val="000000"/>
              </a:solidFill>
            </a:endParaRPr>
          </a:p>
        </p:txBody>
      </p:sp>
      <p:sp>
        <p:nvSpPr>
          <p:cNvPr id="57364" name="Text Box 20"/>
          <p:cNvSpPr txBox="1">
            <a:spLocks noChangeArrowheads="1"/>
          </p:cNvSpPr>
          <p:nvPr/>
        </p:nvSpPr>
        <p:spPr bwMode="auto">
          <a:xfrm flipH="1">
            <a:off x="4402138" y="2595563"/>
            <a:ext cx="1046162" cy="304800"/>
          </a:xfrm>
          <a:prstGeom prst="rect">
            <a:avLst/>
          </a:prstGeom>
          <a:noFill/>
          <a:ln w="12700" cap="sq">
            <a:noFill/>
            <a:miter lim="800000"/>
            <a:headEnd type="none" w="sm" len="sm"/>
            <a:tailEnd type="none" w="sm" len="sm"/>
          </a:ln>
          <a:effectLst/>
        </p:spPr>
        <p:txBody>
          <a:bodyPr>
            <a:spAutoFit/>
          </a:bodyPr>
          <a:lstStyle/>
          <a:p>
            <a:pPr algn="ctr" eaLnBrk="0" hangingPunct="0"/>
            <a:r>
              <a:rPr lang="en-US" sz="1400" b="1">
                <a:solidFill>
                  <a:srgbClr val="000000"/>
                </a:solidFill>
              </a:rPr>
              <a:t>Gender</a:t>
            </a:r>
          </a:p>
        </p:txBody>
      </p:sp>
      <p:sp>
        <p:nvSpPr>
          <p:cNvPr id="57365" name="Text Box 21"/>
          <p:cNvSpPr txBox="1">
            <a:spLocks noChangeArrowheads="1"/>
          </p:cNvSpPr>
          <p:nvPr/>
        </p:nvSpPr>
        <p:spPr bwMode="auto">
          <a:xfrm flipH="1">
            <a:off x="2632075" y="3389313"/>
            <a:ext cx="1177925" cy="517525"/>
          </a:xfrm>
          <a:prstGeom prst="rect">
            <a:avLst/>
          </a:prstGeom>
          <a:noFill/>
          <a:ln w="12700" cap="sq">
            <a:noFill/>
            <a:miter lim="800000"/>
            <a:headEnd type="none" w="sm" len="sm"/>
            <a:tailEnd type="none" w="sm" len="sm"/>
          </a:ln>
          <a:effectLst/>
        </p:spPr>
        <p:txBody>
          <a:bodyPr>
            <a:spAutoFit/>
          </a:bodyPr>
          <a:lstStyle/>
          <a:p>
            <a:pPr algn="ctr" eaLnBrk="0" hangingPunct="0"/>
            <a:r>
              <a:rPr lang="en-US" sz="1400" b="1">
                <a:solidFill>
                  <a:srgbClr val="000000"/>
                </a:solidFill>
              </a:rPr>
              <a:t>Sexual Orientation</a:t>
            </a:r>
            <a:endParaRPr lang="en-US" sz="1400">
              <a:solidFill>
                <a:srgbClr val="000000"/>
              </a:solidFill>
            </a:endParaRPr>
          </a:p>
        </p:txBody>
      </p:sp>
      <p:sp>
        <p:nvSpPr>
          <p:cNvPr id="57366" name="Text Box 22"/>
          <p:cNvSpPr txBox="1">
            <a:spLocks noChangeArrowheads="1"/>
          </p:cNvSpPr>
          <p:nvPr/>
        </p:nvSpPr>
        <p:spPr bwMode="auto">
          <a:xfrm flipH="1">
            <a:off x="4857750" y="3452813"/>
            <a:ext cx="1042988" cy="517525"/>
          </a:xfrm>
          <a:prstGeom prst="rect">
            <a:avLst/>
          </a:prstGeom>
          <a:noFill/>
          <a:ln w="12700" cap="sq">
            <a:noFill/>
            <a:miter lim="800000"/>
            <a:headEnd type="none" w="sm" len="sm"/>
            <a:tailEnd type="none" w="sm" len="sm"/>
          </a:ln>
          <a:effectLst/>
        </p:spPr>
        <p:txBody>
          <a:bodyPr>
            <a:spAutoFit/>
          </a:bodyPr>
          <a:lstStyle/>
          <a:p>
            <a:pPr algn="ctr" eaLnBrk="0" hangingPunct="0"/>
            <a:r>
              <a:rPr lang="en-US" sz="1400" b="1">
                <a:solidFill>
                  <a:srgbClr val="000000"/>
                </a:solidFill>
              </a:rPr>
              <a:t>Ethnic Heritage</a:t>
            </a:r>
            <a:endParaRPr lang="en-US" sz="1400">
              <a:solidFill>
                <a:srgbClr val="000000"/>
              </a:solidFill>
            </a:endParaRPr>
          </a:p>
        </p:txBody>
      </p:sp>
      <p:sp>
        <p:nvSpPr>
          <p:cNvPr id="57367" name="Text Box 23"/>
          <p:cNvSpPr txBox="1">
            <a:spLocks noChangeArrowheads="1"/>
          </p:cNvSpPr>
          <p:nvPr/>
        </p:nvSpPr>
        <p:spPr bwMode="auto">
          <a:xfrm flipH="1">
            <a:off x="4330700" y="4184650"/>
            <a:ext cx="1046163" cy="730250"/>
          </a:xfrm>
          <a:prstGeom prst="rect">
            <a:avLst/>
          </a:prstGeom>
          <a:noFill/>
          <a:ln w="12700" cap="sq">
            <a:noFill/>
            <a:miter lim="800000"/>
            <a:headEnd type="none" w="sm" len="sm"/>
            <a:tailEnd type="none" w="sm" len="sm"/>
          </a:ln>
          <a:effectLst/>
        </p:spPr>
        <p:txBody>
          <a:bodyPr>
            <a:spAutoFit/>
          </a:bodyPr>
          <a:lstStyle/>
          <a:p>
            <a:pPr algn="ctr" eaLnBrk="0" hangingPunct="0"/>
            <a:r>
              <a:rPr lang="en-US" sz="1400" b="1">
                <a:solidFill>
                  <a:srgbClr val="000000"/>
                </a:solidFill>
              </a:rPr>
              <a:t>Mental &amp; Physical Abilities</a:t>
            </a:r>
            <a:endParaRPr lang="en-US" sz="1400">
              <a:solidFill>
                <a:srgbClr val="000000"/>
              </a:solidFill>
            </a:endParaRPr>
          </a:p>
        </p:txBody>
      </p:sp>
      <p:sp>
        <p:nvSpPr>
          <p:cNvPr id="57368" name="Text Box 24"/>
          <p:cNvSpPr txBox="1">
            <a:spLocks noChangeArrowheads="1"/>
          </p:cNvSpPr>
          <p:nvPr/>
        </p:nvSpPr>
        <p:spPr bwMode="auto">
          <a:xfrm flipH="1">
            <a:off x="3217863" y="4427538"/>
            <a:ext cx="1047750" cy="304800"/>
          </a:xfrm>
          <a:prstGeom prst="rect">
            <a:avLst/>
          </a:prstGeom>
          <a:noFill/>
          <a:ln w="12700" cap="sq">
            <a:noFill/>
            <a:miter lim="800000"/>
            <a:headEnd type="none" w="sm" len="sm"/>
            <a:tailEnd type="none" w="sm" len="sm"/>
          </a:ln>
          <a:effectLst/>
        </p:spPr>
        <p:txBody>
          <a:bodyPr>
            <a:spAutoFit/>
          </a:bodyPr>
          <a:lstStyle/>
          <a:p>
            <a:pPr algn="ctr" eaLnBrk="0" hangingPunct="0"/>
            <a:r>
              <a:rPr lang="en-US" sz="1400" b="1">
                <a:solidFill>
                  <a:srgbClr val="000000"/>
                </a:solidFill>
              </a:rPr>
              <a:t>Race</a:t>
            </a:r>
            <a:endParaRPr lang="en-US" sz="1400">
              <a:solidFill>
                <a:srgbClr val="000000"/>
              </a:solidFill>
            </a:endParaRPr>
          </a:p>
        </p:txBody>
      </p:sp>
      <p:grpSp>
        <p:nvGrpSpPr>
          <p:cNvPr id="2" name="Group 25"/>
          <p:cNvGrpSpPr>
            <a:grpSpLocks/>
          </p:cNvGrpSpPr>
          <p:nvPr>
            <p:custDataLst>
              <p:tags r:id="rId2"/>
            </p:custDataLst>
          </p:nvPr>
        </p:nvGrpSpPr>
        <p:grpSpPr bwMode="auto">
          <a:xfrm>
            <a:off x="5486400" y="1219200"/>
            <a:ext cx="3657600" cy="1676400"/>
            <a:chOff x="3456" y="768"/>
            <a:chExt cx="2304" cy="1056"/>
          </a:xfrm>
        </p:grpSpPr>
        <p:sp>
          <p:nvSpPr>
            <p:cNvPr id="57370" name="Line 26"/>
            <p:cNvSpPr>
              <a:spLocks noChangeShapeType="1"/>
            </p:cNvSpPr>
            <p:nvPr/>
          </p:nvSpPr>
          <p:spPr bwMode="auto">
            <a:xfrm flipH="1">
              <a:off x="3456" y="1008"/>
              <a:ext cx="1390" cy="816"/>
            </a:xfrm>
            <a:prstGeom prst="line">
              <a:avLst/>
            </a:prstGeom>
            <a:noFill/>
            <a:ln w="22225" cap="sq">
              <a:solidFill>
                <a:srgbClr val="000000"/>
              </a:solidFill>
              <a:round/>
              <a:headEnd/>
              <a:tailEnd type="triangle" w="med" len="med"/>
            </a:ln>
            <a:effectLst/>
          </p:spPr>
          <p:txBody>
            <a:bodyPr wrap="none" anchor="ctr"/>
            <a:lstStyle/>
            <a:p>
              <a:endParaRPr lang="en-US"/>
            </a:p>
          </p:txBody>
        </p:sp>
        <p:sp>
          <p:nvSpPr>
            <p:cNvPr id="57371" name="Text Box 27"/>
            <p:cNvSpPr txBox="1">
              <a:spLocks noChangeArrowheads="1"/>
            </p:cNvSpPr>
            <p:nvPr/>
          </p:nvSpPr>
          <p:spPr bwMode="auto">
            <a:xfrm>
              <a:off x="3936" y="768"/>
              <a:ext cx="1824" cy="250"/>
            </a:xfrm>
            <a:prstGeom prst="rect">
              <a:avLst/>
            </a:prstGeom>
            <a:noFill/>
            <a:ln w="12700" cap="sq">
              <a:noFill/>
              <a:miter lim="800000"/>
              <a:headEnd type="none" w="sm" len="sm"/>
              <a:tailEnd type="none" w="sm" len="sm"/>
            </a:ln>
            <a:effectLst/>
          </p:spPr>
          <p:txBody>
            <a:bodyPr>
              <a:spAutoFit/>
            </a:bodyPr>
            <a:lstStyle/>
            <a:p>
              <a:pPr eaLnBrk="0" hangingPunct="0"/>
              <a:r>
                <a:rPr lang="en-US" sz="2000" b="1">
                  <a:solidFill>
                    <a:srgbClr val="000000"/>
                  </a:solidFill>
                  <a:latin typeface="Arial" charset="0"/>
                </a:rPr>
                <a:t>Primary Dimensions</a:t>
              </a:r>
              <a:endParaRPr lang="en-US" sz="2000" b="1" i="1">
                <a:solidFill>
                  <a:srgbClr val="000000"/>
                </a:solidFill>
                <a:latin typeface="Arial" charset="0"/>
              </a:endParaRPr>
            </a:p>
          </p:txBody>
        </p:sp>
      </p:grpSp>
      <p:grpSp>
        <p:nvGrpSpPr>
          <p:cNvPr id="3" name="Group 28"/>
          <p:cNvGrpSpPr>
            <a:grpSpLocks/>
          </p:cNvGrpSpPr>
          <p:nvPr>
            <p:custDataLst>
              <p:tags r:id="rId3"/>
            </p:custDataLst>
          </p:nvPr>
        </p:nvGrpSpPr>
        <p:grpSpPr bwMode="auto">
          <a:xfrm>
            <a:off x="457200" y="5181600"/>
            <a:ext cx="2819400" cy="854075"/>
            <a:chOff x="288" y="3264"/>
            <a:chExt cx="1776" cy="538"/>
          </a:xfrm>
        </p:grpSpPr>
        <p:sp>
          <p:nvSpPr>
            <p:cNvPr id="57373" name="Line 29"/>
            <p:cNvSpPr>
              <a:spLocks noChangeShapeType="1"/>
            </p:cNvSpPr>
            <p:nvPr/>
          </p:nvSpPr>
          <p:spPr bwMode="auto">
            <a:xfrm flipH="1">
              <a:off x="1296" y="3264"/>
              <a:ext cx="371" cy="262"/>
            </a:xfrm>
            <a:prstGeom prst="line">
              <a:avLst/>
            </a:prstGeom>
            <a:noFill/>
            <a:ln w="22225" cap="sq">
              <a:solidFill>
                <a:srgbClr val="000000"/>
              </a:solidFill>
              <a:round/>
              <a:headEnd type="triangle" w="med" len="med"/>
              <a:tailEnd/>
            </a:ln>
            <a:effectLst/>
          </p:spPr>
          <p:txBody>
            <a:bodyPr wrap="none" anchor="ctr"/>
            <a:lstStyle/>
            <a:p>
              <a:endParaRPr lang="en-US"/>
            </a:p>
          </p:txBody>
        </p:sp>
        <p:sp>
          <p:nvSpPr>
            <p:cNvPr id="57374" name="Text Box 30"/>
            <p:cNvSpPr txBox="1">
              <a:spLocks noChangeArrowheads="1"/>
            </p:cNvSpPr>
            <p:nvPr/>
          </p:nvSpPr>
          <p:spPr bwMode="auto">
            <a:xfrm>
              <a:off x="288" y="3360"/>
              <a:ext cx="1776" cy="442"/>
            </a:xfrm>
            <a:prstGeom prst="rect">
              <a:avLst/>
            </a:prstGeom>
            <a:noFill/>
            <a:ln w="12700" cap="sq">
              <a:noFill/>
              <a:miter lim="800000"/>
              <a:headEnd type="none" w="sm" len="sm"/>
              <a:tailEnd type="none" w="sm" len="sm"/>
            </a:ln>
            <a:effectLst/>
          </p:spPr>
          <p:txBody>
            <a:bodyPr>
              <a:spAutoFit/>
            </a:bodyPr>
            <a:lstStyle/>
            <a:p>
              <a:pPr eaLnBrk="0" hangingPunct="0"/>
              <a:r>
                <a:rPr lang="en-US" sz="2000" b="1">
                  <a:solidFill>
                    <a:srgbClr val="000000"/>
                  </a:solidFill>
                  <a:latin typeface="Arial" charset="0"/>
                </a:rPr>
                <a:t>Secondary</a:t>
              </a:r>
            </a:p>
            <a:p>
              <a:pPr eaLnBrk="0" hangingPunct="0"/>
              <a:r>
                <a:rPr lang="en-US" sz="2000" b="1">
                  <a:solidFill>
                    <a:srgbClr val="000000"/>
                  </a:solidFill>
                  <a:latin typeface="Arial" charset="0"/>
                </a:rPr>
                <a:t>Dimensions</a:t>
              </a:r>
              <a:endParaRPr lang="en-US" sz="2000" i="1">
                <a:solidFill>
                  <a:srgbClr val="000000"/>
                </a:solidFill>
                <a:latin typeface="Comic Sans MS" pitchFamily="66" charset="0"/>
              </a:endParaRPr>
            </a:p>
          </p:txBody>
        </p:sp>
      </p:grpSp>
      <p:sp>
        <p:nvSpPr>
          <p:cNvPr id="57375" name="Text Box 31"/>
          <p:cNvSpPr txBox="1">
            <a:spLocks noChangeArrowheads="1"/>
          </p:cNvSpPr>
          <p:nvPr/>
        </p:nvSpPr>
        <p:spPr bwMode="auto">
          <a:xfrm>
            <a:off x="3048000" y="6600825"/>
            <a:ext cx="6477000" cy="257175"/>
          </a:xfrm>
          <a:prstGeom prst="rect">
            <a:avLst/>
          </a:prstGeom>
          <a:noFill/>
          <a:ln w="12700">
            <a:noFill/>
            <a:miter lim="800000"/>
            <a:headEnd/>
            <a:tailEnd/>
          </a:ln>
          <a:effectLst/>
        </p:spPr>
        <p:txBody>
          <a:bodyPr>
            <a:spAutoFit/>
          </a:bodyPr>
          <a:lstStyle/>
          <a:p>
            <a:pPr eaLnBrk="0" hangingPunct="0">
              <a:lnSpc>
                <a:spcPct val="90000"/>
              </a:lnSpc>
              <a:spcBef>
                <a:spcPct val="20000"/>
              </a:spcBef>
              <a:buSzPct val="100000"/>
            </a:pPr>
            <a:r>
              <a:rPr lang="en-US" sz="1200"/>
              <a:t>Loden, M.  (1996).  </a:t>
            </a:r>
            <a:r>
              <a:rPr lang="en-US" sz="1200" u="sng"/>
              <a:t>Implementing Diversity</a:t>
            </a:r>
            <a:r>
              <a:rPr lang="en-US" sz="1200"/>
              <a:t>.  IRWIN Professional Publishing, Chicago, Illinois.</a:t>
            </a: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Latex Allergies</a:t>
            </a:r>
            <a:endParaRPr lang="en-US" dirty="0"/>
          </a:p>
        </p:txBody>
      </p:sp>
      <p:sp>
        <p:nvSpPr>
          <p:cNvPr id="3" name="Content Placeholder 2"/>
          <p:cNvSpPr>
            <a:spLocks noGrp="1"/>
          </p:cNvSpPr>
          <p:nvPr>
            <p:ph idx="1"/>
          </p:nvPr>
        </p:nvSpPr>
        <p:spPr>
          <a:xfrm>
            <a:off x="304800" y="1371600"/>
            <a:ext cx="8534400" cy="5029200"/>
          </a:xfrm>
        </p:spPr>
        <p:txBody>
          <a:bodyPr>
            <a:normAutofit/>
          </a:bodyPr>
          <a:lstStyle/>
          <a:p>
            <a:r>
              <a:rPr lang="en-US" dirty="0" smtClean="0"/>
              <a:t>Local reactions, which are typically non-life threatening, occur within one or two days after exposure and can appear as a poison ivy type rash. The more severe reaction is a Systemic Reaction, which can appear immediately with sneezing, swelling, stinging, and dizziness and even death in the most severe cases.</a:t>
            </a:r>
          </a:p>
          <a:p>
            <a:r>
              <a:rPr lang="en-US" dirty="0" smtClean="0"/>
              <a:t>If you experience possible latex reaction contact Employee Health for an evaluation. There are a number of ways we can help prevent the adverse affects of latex to you such as substituting vinyl or nitrite gloves for your use.</a:t>
            </a:r>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dirty="0" smtClean="0"/>
              <a:t>Co-worker </a:t>
            </a:r>
            <a:r>
              <a:rPr lang="en-US" dirty="0"/>
              <a:t>Diversity</a:t>
            </a:r>
          </a:p>
        </p:txBody>
      </p:sp>
      <p:sp>
        <p:nvSpPr>
          <p:cNvPr id="60419" name="Rectangle 3"/>
          <p:cNvSpPr>
            <a:spLocks noGrp="1" noChangeArrowheads="1"/>
          </p:cNvSpPr>
          <p:nvPr>
            <p:ph idx="1"/>
          </p:nvPr>
        </p:nvSpPr>
        <p:spPr>
          <a:xfrm>
            <a:off x="685800" y="1981200"/>
            <a:ext cx="5181600" cy="4114800"/>
          </a:xfrm>
        </p:spPr>
        <p:txBody>
          <a:bodyPr>
            <a:normAutofit/>
          </a:bodyPr>
          <a:lstStyle/>
          <a:p>
            <a:r>
              <a:rPr lang="en-US" dirty="0" smtClean="0"/>
              <a:t>At Akron General, we value and seek the strengths of human variety in all dimensions of diversity.</a:t>
            </a:r>
          </a:p>
          <a:p>
            <a:endParaRPr lang="en-US" dirty="0" smtClean="0"/>
          </a:p>
          <a:p>
            <a:r>
              <a:rPr lang="en-US" dirty="0" smtClean="0"/>
              <a:t>Our </a:t>
            </a:r>
            <a:r>
              <a:rPr lang="en-US" dirty="0"/>
              <a:t>differences are our strengths—varied talents working towards the same goal of high quality patient care.</a:t>
            </a:r>
          </a:p>
        </p:txBody>
      </p:sp>
      <p:pic>
        <p:nvPicPr>
          <p:cNvPr id="60422" name="Picture 6" descr="C:\Documents and Settings\cbowser\Application Data\Microsoft\Media Catalog\Downloaded Clips\claf\j0439433.jpg"/>
          <p:cNvPicPr>
            <a:picLocks noChangeAspect="1" noChangeArrowheads="1"/>
          </p:cNvPicPr>
          <p:nvPr>
            <p:custDataLst>
              <p:tags r:id="rId2"/>
            </p:custDataLst>
          </p:nvPr>
        </p:nvPicPr>
        <p:blipFill>
          <a:blip r:embed="rId5" cstate="print"/>
          <a:srcRect/>
          <a:stretch>
            <a:fillRect/>
          </a:stretch>
        </p:blipFill>
        <p:spPr bwMode="auto">
          <a:xfrm>
            <a:off x="6629400" y="2286000"/>
            <a:ext cx="1992313" cy="2971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ustDataLst>
      <p:tags r:id="rId1"/>
    </p:custData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a:xfrm>
            <a:off x="685800" y="228600"/>
            <a:ext cx="7772400" cy="914400"/>
          </a:xfrm>
        </p:spPr>
        <p:txBody>
          <a:bodyPr/>
          <a:lstStyle/>
          <a:p>
            <a:r>
              <a:rPr lang="en-US" dirty="0"/>
              <a:t>Diversity Recommendations</a:t>
            </a:r>
          </a:p>
        </p:txBody>
      </p:sp>
      <p:sp>
        <p:nvSpPr>
          <p:cNvPr id="61445" name="Rectangle 5"/>
          <p:cNvSpPr>
            <a:spLocks noGrp="1" noChangeArrowheads="1"/>
          </p:cNvSpPr>
          <p:nvPr>
            <p:ph idx="1"/>
          </p:nvPr>
        </p:nvSpPr>
        <p:spPr>
          <a:xfrm>
            <a:off x="685800" y="1600200"/>
            <a:ext cx="6019800" cy="4495800"/>
          </a:xfrm>
        </p:spPr>
        <p:txBody>
          <a:bodyPr/>
          <a:lstStyle/>
          <a:p>
            <a:pPr>
              <a:spcBef>
                <a:spcPct val="50000"/>
              </a:spcBef>
            </a:pPr>
            <a:r>
              <a:rPr lang="en-US" dirty="0"/>
              <a:t>Take time to get to know </a:t>
            </a:r>
            <a:r>
              <a:rPr lang="en-US" dirty="0" smtClean="0"/>
              <a:t>staff and </a:t>
            </a:r>
            <a:r>
              <a:rPr lang="en-US" dirty="0"/>
              <a:t>patients who are different than you. </a:t>
            </a:r>
          </a:p>
          <a:p>
            <a:pPr>
              <a:spcBef>
                <a:spcPct val="50000"/>
              </a:spcBef>
            </a:pPr>
            <a:r>
              <a:rPr lang="en-US" dirty="0"/>
              <a:t>Carefully consider the perspective and sensitivities of others before you speak or act.</a:t>
            </a:r>
          </a:p>
          <a:p>
            <a:pPr>
              <a:spcBef>
                <a:spcPct val="50000"/>
              </a:spcBef>
            </a:pPr>
            <a:r>
              <a:rPr lang="en-US" dirty="0"/>
              <a:t>Try to identify your own prejudices and biases.  Be willing to let go of incorrect assumptions.  </a:t>
            </a:r>
          </a:p>
        </p:txBody>
      </p:sp>
      <p:pic>
        <p:nvPicPr>
          <p:cNvPr id="8" name="Picture 7" descr="feb06_industryfocus_healthcare3.jpg"/>
          <p:cNvPicPr>
            <a:picLocks noChangeAspect="1"/>
          </p:cNvPicPr>
          <p:nvPr>
            <p:custDataLst>
              <p:tags r:id="rId2"/>
            </p:custDataLst>
          </p:nvPr>
        </p:nvPicPr>
        <p:blipFill>
          <a:blip r:embed="rId5" cstate="print"/>
          <a:stretch>
            <a:fillRect/>
          </a:stretch>
        </p:blipFill>
        <p:spPr>
          <a:xfrm>
            <a:off x="6858000" y="2514600"/>
            <a:ext cx="1644650"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1445">
                                            <p:txEl>
                                              <p:pRg st="0" end="0"/>
                                            </p:txEl>
                                          </p:spTgt>
                                        </p:tgtEl>
                                        <p:attrNameLst>
                                          <p:attrName>style.visibility</p:attrName>
                                        </p:attrNameLst>
                                      </p:cBhvr>
                                      <p:to>
                                        <p:strVal val="visible"/>
                                      </p:to>
                                    </p:set>
                                    <p:anim calcmode="lin" valueType="num">
                                      <p:cBhvr additive="base">
                                        <p:cTn id="7" dur="1000" fill="hold"/>
                                        <p:tgtEl>
                                          <p:spTgt spid="61445">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6144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1445">
                                            <p:txEl>
                                              <p:pRg st="1" end="1"/>
                                            </p:txEl>
                                          </p:spTgt>
                                        </p:tgtEl>
                                        <p:attrNameLst>
                                          <p:attrName>style.visibility</p:attrName>
                                        </p:attrNameLst>
                                      </p:cBhvr>
                                      <p:to>
                                        <p:strVal val="visible"/>
                                      </p:to>
                                    </p:set>
                                    <p:anim calcmode="lin" valueType="num">
                                      <p:cBhvr additive="base">
                                        <p:cTn id="13" dur="1000" fill="hold"/>
                                        <p:tgtEl>
                                          <p:spTgt spid="61445">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6144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1445">
                                            <p:txEl>
                                              <p:pRg st="2" end="2"/>
                                            </p:txEl>
                                          </p:spTgt>
                                        </p:tgtEl>
                                        <p:attrNameLst>
                                          <p:attrName>style.visibility</p:attrName>
                                        </p:attrNameLst>
                                      </p:cBhvr>
                                      <p:to>
                                        <p:strVal val="visible"/>
                                      </p:to>
                                    </p:set>
                                    <p:anim calcmode="lin" valueType="num">
                                      <p:cBhvr additive="base">
                                        <p:cTn id="19" dur="1000" fill="hold"/>
                                        <p:tgtEl>
                                          <p:spTgt spid="61445">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6144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build="p"/>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685800" y="2286000"/>
            <a:ext cx="7772400" cy="1143000"/>
          </a:xfrm>
        </p:spPr>
        <p:txBody>
          <a:bodyPr/>
          <a:lstStyle/>
          <a:p>
            <a:pPr eaLnBrk="1" hangingPunct="1"/>
            <a:r>
              <a:rPr lang="en-US" b="1" dirty="0" smtClean="0">
                <a:effectLst>
                  <a:outerShdw blurRad="38100" dist="38100" dir="2700000" algn="tl">
                    <a:srgbClr val="000000">
                      <a:alpha val="43137"/>
                    </a:srgbClr>
                  </a:outerShdw>
                </a:effectLst>
              </a:rPr>
              <a:t>FRAUD &amp; ABUSE</a:t>
            </a:r>
          </a:p>
        </p:txBody>
      </p:sp>
    </p:spTree>
    <p:custDataLst>
      <p:tags r:id="rId1"/>
    </p:custData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Fraud and Abuse</a:t>
            </a:r>
          </a:p>
        </p:txBody>
      </p:sp>
      <p:sp>
        <p:nvSpPr>
          <p:cNvPr id="19459" name="Rectangle 3"/>
          <p:cNvSpPr>
            <a:spLocks noGrp="1" noChangeArrowheads="1"/>
          </p:cNvSpPr>
          <p:nvPr>
            <p:ph idx="1"/>
          </p:nvPr>
        </p:nvSpPr>
        <p:spPr/>
        <p:txBody>
          <a:bodyPr/>
          <a:lstStyle/>
          <a:p>
            <a:pPr eaLnBrk="1" hangingPunct="1">
              <a:spcBef>
                <a:spcPts val="600"/>
              </a:spcBef>
              <a:spcAft>
                <a:spcPts val="600"/>
              </a:spcAft>
            </a:pPr>
            <a:r>
              <a:rPr lang="en-US" b="1" dirty="0" smtClean="0"/>
              <a:t>“Fraud” </a:t>
            </a:r>
            <a:r>
              <a:rPr lang="en-US" dirty="0" smtClean="0"/>
              <a:t>means the intentional deception or misrepresentation that an individual knows to be false or does not believe to be true and makes, knowing that the deception could result in some unauthorized benefit to himself/herself or some other person.</a:t>
            </a:r>
          </a:p>
          <a:p>
            <a:pPr eaLnBrk="1" hangingPunct="1">
              <a:spcBef>
                <a:spcPts val="600"/>
              </a:spcBef>
              <a:spcAft>
                <a:spcPts val="600"/>
              </a:spcAft>
            </a:pPr>
            <a:endParaRPr lang="en-US" sz="1400" dirty="0" smtClean="0"/>
          </a:p>
          <a:p>
            <a:pPr eaLnBrk="1" hangingPunct="1">
              <a:spcBef>
                <a:spcPts val="600"/>
              </a:spcBef>
              <a:spcAft>
                <a:spcPts val="600"/>
              </a:spcAft>
            </a:pPr>
            <a:r>
              <a:rPr lang="en-US" b="1" dirty="0" smtClean="0"/>
              <a:t>“Abuse” </a:t>
            </a:r>
            <a:r>
              <a:rPr lang="en-US" dirty="0" smtClean="0"/>
              <a:t>means acts that are inconsistent with sound medical or business practice, resulting in unnecessary costs, improper payment, or services that aren’t medically necessary.</a:t>
            </a:r>
          </a:p>
        </p:txBody>
      </p:sp>
    </p:spTree>
    <p:custDataLst>
      <p:tags r:id="rId1"/>
    </p:custData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1"/>
          <p:cNvSpPr>
            <a:spLocks noGrp="1" noChangeArrowheads="1"/>
          </p:cNvSpPr>
          <p:nvPr>
            <p:ph type="body" sz="half" idx="2"/>
          </p:nvPr>
        </p:nvSpPr>
        <p:spPr>
          <a:xfrm>
            <a:off x="990600" y="228600"/>
            <a:ext cx="7467600" cy="685800"/>
          </a:xfrm>
        </p:spPr>
        <p:txBody>
          <a:bodyPr/>
          <a:lstStyle/>
          <a:p>
            <a:pPr algn="ctr" eaLnBrk="1" hangingPunct="1">
              <a:lnSpc>
                <a:spcPct val="90000"/>
              </a:lnSpc>
              <a:buFontTx/>
              <a:buNone/>
            </a:pPr>
            <a:r>
              <a:rPr lang="en-US" sz="4000" smtClean="0">
                <a:solidFill>
                  <a:schemeClr val="bg1"/>
                </a:solidFill>
              </a:rPr>
              <a:t>False Claims Act</a:t>
            </a:r>
          </a:p>
          <a:p>
            <a:pPr algn="ctr" eaLnBrk="1" hangingPunct="1">
              <a:lnSpc>
                <a:spcPct val="90000"/>
              </a:lnSpc>
              <a:buFontTx/>
              <a:buNone/>
            </a:pPr>
            <a:endParaRPr lang="en-US" sz="4000" b="1" smtClean="0">
              <a:solidFill>
                <a:schemeClr val="bg1"/>
              </a:solidFill>
            </a:endParaRPr>
          </a:p>
          <a:p>
            <a:pPr algn="ctr" eaLnBrk="1" hangingPunct="1">
              <a:lnSpc>
                <a:spcPct val="90000"/>
              </a:lnSpc>
              <a:buFontTx/>
              <a:buNone/>
            </a:pPr>
            <a:endParaRPr lang="en-US" smtClean="0"/>
          </a:p>
        </p:txBody>
      </p:sp>
      <p:sp>
        <p:nvSpPr>
          <p:cNvPr id="21507" name="Text Box 8"/>
          <p:cNvSpPr txBox="1">
            <a:spLocks noChangeArrowheads="1"/>
          </p:cNvSpPr>
          <p:nvPr/>
        </p:nvSpPr>
        <p:spPr bwMode="auto">
          <a:xfrm>
            <a:off x="1143000" y="3124200"/>
            <a:ext cx="7391400" cy="457200"/>
          </a:xfrm>
          <a:prstGeom prst="rect">
            <a:avLst/>
          </a:prstGeom>
          <a:noFill/>
          <a:ln w="9525">
            <a:noFill/>
            <a:miter lim="800000"/>
            <a:headEnd/>
            <a:tailEnd/>
          </a:ln>
        </p:spPr>
        <p:txBody>
          <a:bodyPr>
            <a:spAutoFit/>
          </a:bodyPr>
          <a:lstStyle/>
          <a:p>
            <a:pPr>
              <a:spcBef>
                <a:spcPct val="50000"/>
              </a:spcBef>
            </a:pPr>
            <a:endParaRPr lang="en-US">
              <a:solidFill>
                <a:prstClr val="black"/>
              </a:solidFill>
            </a:endParaRPr>
          </a:p>
        </p:txBody>
      </p:sp>
      <p:sp>
        <p:nvSpPr>
          <p:cNvPr id="21508" name="Text Box 9"/>
          <p:cNvSpPr txBox="1">
            <a:spLocks noChangeArrowheads="1"/>
          </p:cNvSpPr>
          <p:nvPr/>
        </p:nvSpPr>
        <p:spPr bwMode="auto">
          <a:xfrm>
            <a:off x="228600" y="1219200"/>
            <a:ext cx="8458200" cy="4656138"/>
          </a:xfrm>
          <a:prstGeom prst="rect">
            <a:avLst/>
          </a:prstGeom>
          <a:noFill/>
          <a:ln w="9525">
            <a:noFill/>
            <a:miter lim="800000"/>
            <a:headEnd/>
            <a:tailEnd/>
          </a:ln>
        </p:spPr>
        <p:txBody>
          <a:bodyPr>
            <a:spAutoFit/>
          </a:bodyPr>
          <a:lstStyle/>
          <a:p>
            <a:pPr marL="457200" indent="-457200">
              <a:spcBef>
                <a:spcPct val="30000"/>
              </a:spcBef>
            </a:pPr>
            <a:endParaRPr lang="en-US" b="1">
              <a:solidFill>
                <a:prstClr val="black"/>
              </a:solidFill>
              <a:latin typeface="Calibri" pitchFamily="34" charset="0"/>
            </a:endParaRPr>
          </a:p>
          <a:p>
            <a:pPr marL="457200" indent="-457200">
              <a:spcBef>
                <a:spcPct val="30000"/>
              </a:spcBef>
              <a:buFontTx/>
              <a:buChar char="•"/>
            </a:pPr>
            <a:r>
              <a:rPr lang="en-US" sz="2600">
                <a:solidFill>
                  <a:prstClr val="black"/>
                </a:solidFill>
                <a:latin typeface="Calibri" pitchFamily="34" charset="0"/>
              </a:rPr>
              <a:t>The False Claims Act is a federal law used by the government to combat Fraud and Abuse.  </a:t>
            </a:r>
          </a:p>
          <a:p>
            <a:pPr marL="457200" indent="-457200">
              <a:spcBef>
                <a:spcPct val="30000"/>
              </a:spcBef>
            </a:pPr>
            <a:endParaRPr lang="en-US" sz="2600">
              <a:solidFill>
                <a:prstClr val="black"/>
              </a:solidFill>
              <a:latin typeface="Calibri" pitchFamily="34" charset="0"/>
            </a:endParaRPr>
          </a:p>
          <a:p>
            <a:pPr marL="457200" indent="-457200">
              <a:spcBef>
                <a:spcPct val="30000"/>
              </a:spcBef>
              <a:buFontTx/>
              <a:buChar char="•"/>
            </a:pPr>
            <a:r>
              <a:rPr lang="en-US" sz="2600">
                <a:solidFill>
                  <a:prstClr val="black"/>
                </a:solidFill>
                <a:latin typeface="Calibri" pitchFamily="34" charset="0"/>
              </a:rPr>
              <a:t>The False Claims Act prohibits any person from knowingly submitting or conspiring to submit to the government (including Medicare and Medicaid) false or fraudulent claims for payment or approval.</a:t>
            </a:r>
          </a:p>
          <a:p>
            <a:pPr marL="914400" lvl="1" indent="-457200">
              <a:spcBef>
                <a:spcPct val="30000"/>
              </a:spcBef>
              <a:buClr>
                <a:srgbClr val="FEB80A"/>
              </a:buClr>
            </a:pPr>
            <a:endParaRPr lang="en-US" sz="2600">
              <a:solidFill>
                <a:prstClr val="black"/>
              </a:solidFill>
            </a:endParaRPr>
          </a:p>
          <a:p>
            <a:pPr marL="457200" indent="-457200">
              <a:spcBef>
                <a:spcPct val="50000"/>
              </a:spcBef>
            </a:pPr>
            <a:endParaRPr lang="en-US">
              <a:solidFill>
                <a:prstClr val="black"/>
              </a:solidFill>
              <a:latin typeface="Calibri" pitchFamily="34" charset="0"/>
            </a:endParaRPr>
          </a:p>
        </p:txBody>
      </p:sp>
    </p:spTree>
    <p:custDataLst>
      <p:tags r:id="rId1"/>
    </p:custData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p:cNvSpPr>
          <p:nvPr>
            <p:ph type="title"/>
          </p:nvPr>
        </p:nvSpPr>
        <p:spPr>
          <a:xfrm>
            <a:off x="228600" y="228600"/>
            <a:ext cx="8534400" cy="715963"/>
          </a:xfrm>
        </p:spPr>
        <p:txBody>
          <a:bodyPr/>
          <a:lstStyle/>
          <a:p>
            <a:r>
              <a:rPr lang="en-US" sz="3200" smtClean="0"/>
              <a:t>Examples of Potential Violations</a:t>
            </a:r>
            <a:br>
              <a:rPr lang="en-US" sz="3200" smtClean="0"/>
            </a:br>
            <a:r>
              <a:rPr lang="en-US" sz="3200" smtClean="0"/>
              <a:t>False Claims Act</a:t>
            </a:r>
          </a:p>
        </p:txBody>
      </p:sp>
      <p:sp>
        <p:nvSpPr>
          <p:cNvPr id="152579" name="Rectangle 3"/>
          <p:cNvSpPr>
            <a:spLocks noGrp="1"/>
          </p:cNvSpPr>
          <p:nvPr>
            <p:ph type="body" idx="1"/>
          </p:nvPr>
        </p:nvSpPr>
        <p:spPr>
          <a:xfrm>
            <a:off x="304800" y="1066800"/>
            <a:ext cx="7543800" cy="5334000"/>
          </a:xfrm>
        </p:spPr>
        <p:txBody>
          <a:bodyPr/>
          <a:lstStyle/>
          <a:p>
            <a:pPr eaLnBrk="1" hangingPunct="1">
              <a:lnSpc>
                <a:spcPct val="90000"/>
              </a:lnSpc>
              <a:spcBef>
                <a:spcPct val="30000"/>
              </a:spcBef>
              <a:buSzTx/>
              <a:buFontTx/>
              <a:buNone/>
            </a:pPr>
            <a:r>
              <a:rPr lang="en-US" sz="2400" b="1" smtClean="0"/>
              <a:t>	</a:t>
            </a:r>
            <a:r>
              <a:rPr lang="en-US" smtClean="0"/>
              <a:t>Examples of fraud and abuse that could violate the False Claims Act include:</a:t>
            </a:r>
          </a:p>
          <a:p>
            <a:pPr lvl="2" eaLnBrk="1" hangingPunct="1">
              <a:lnSpc>
                <a:spcPct val="90000"/>
              </a:lnSpc>
              <a:spcBef>
                <a:spcPct val="30000"/>
              </a:spcBef>
              <a:buFontTx/>
              <a:buChar char="•"/>
            </a:pPr>
            <a:r>
              <a:rPr lang="en-US" sz="2400" smtClean="0"/>
              <a:t>Billing for services or supplies that were not provided</a:t>
            </a:r>
          </a:p>
          <a:p>
            <a:pPr lvl="2" eaLnBrk="1" hangingPunct="1">
              <a:lnSpc>
                <a:spcPct val="90000"/>
              </a:lnSpc>
              <a:spcBef>
                <a:spcPct val="30000"/>
              </a:spcBef>
              <a:buFontTx/>
              <a:buChar char="•"/>
            </a:pPr>
            <a:r>
              <a:rPr lang="en-US" sz="2400" smtClean="0"/>
              <a:t>Improperly waiving co-pays and deductibles</a:t>
            </a:r>
          </a:p>
          <a:p>
            <a:pPr lvl="2" eaLnBrk="1" hangingPunct="1">
              <a:lnSpc>
                <a:spcPct val="90000"/>
              </a:lnSpc>
              <a:spcBef>
                <a:spcPct val="30000"/>
              </a:spcBef>
              <a:buFontTx/>
              <a:buChar char="•"/>
            </a:pPr>
            <a:r>
              <a:rPr lang="en-US" sz="2400" smtClean="0"/>
              <a:t>Soliciting, paying, or receiving a kickback, bribe or rebate</a:t>
            </a:r>
          </a:p>
          <a:p>
            <a:pPr lvl="2" eaLnBrk="1" hangingPunct="1">
              <a:lnSpc>
                <a:spcPct val="90000"/>
              </a:lnSpc>
              <a:spcBef>
                <a:spcPct val="30000"/>
              </a:spcBef>
              <a:buFontTx/>
              <a:buChar char="•"/>
            </a:pPr>
            <a:r>
              <a:rPr lang="en-US" sz="2400" smtClean="0"/>
              <a:t>Billing for services, supplies, or equipment that was not medically necessary</a:t>
            </a:r>
          </a:p>
          <a:p>
            <a:pPr lvl="2" eaLnBrk="1" hangingPunct="1">
              <a:lnSpc>
                <a:spcPct val="90000"/>
              </a:lnSpc>
              <a:spcBef>
                <a:spcPct val="30000"/>
              </a:spcBef>
              <a:buFontTx/>
              <a:buChar char="•"/>
            </a:pPr>
            <a:r>
              <a:rPr lang="en-US" sz="2400" smtClean="0"/>
              <a:t>Using documentation that does not sufficiently support the diagnosis, justify treatment, or document the course of treatment and results</a:t>
            </a:r>
          </a:p>
          <a:p>
            <a:pPr lvl="2" eaLnBrk="1" hangingPunct="1">
              <a:lnSpc>
                <a:spcPct val="90000"/>
              </a:lnSpc>
              <a:spcBef>
                <a:spcPct val="30000"/>
              </a:spcBef>
              <a:buFontTx/>
              <a:buChar char="•"/>
            </a:pPr>
            <a:r>
              <a:rPr lang="en-US" sz="2400" smtClean="0"/>
              <a:t>Altering billing or claim forms to obtain a higher payment amount by upcoding, or unbundling</a:t>
            </a:r>
            <a:endParaRPr lang="en-US" sz="1800" smtClean="0"/>
          </a:p>
          <a:p>
            <a:pPr>
              <a:lnSpc>
                <a:spcPct val="90000"/>
              </a:lnSpc>
            </a:pPr>
            <a:endParaRPr lang="en-US" sz="2400" smtClean="0"/>
          </a:p>
        </p:txBody>
      </p:sp>
      <p:pic>
        <p:nvPicPr>
          <p:cNvPr id="152581" name="Picture 5" descr="MM900213519[1]"/>
          <p:cNvPicPr>
            <a:picLocks noChangeAspect="1" noChangeArrowheads="1" noCrop="1"/>
          </p:cNvPicPr>
          <p:nvPr>
            <p:custDataLst>
              <p:tags r:id="rId2"/>
            </p:custDataLst>
          </p:nvPr>
        </p:nvPicPr>
        <p:blipFill>
          <a:blip r:embed="rId7" cstate="print"/>
          <a:srcRect/>
          <a:stretch>
            <a:fillRect/>
          </a:stretch>
        </p:blipFill>
        <p:spPr bwMode="auto">
          <a:xfrm>
            <a:off x="7848600" y="1676400"/>
            <a:ext cx="952500" cy="962025"/>
          </a:xfrm>
          <a:prstGeom prst="rect">
            <a:avLst/>
          </a:prstGeom>
          <a:noFill/>
        </p:spPr>
      </p:pic>
      <p:pic>
        <p:nvPicPr>
          <p:cNvPr id="152582" name="Picture 6" descr="MM900213519[1]"/>
          <p:cNvPicPr>
            <a:picLocks noChangeAspect="1" noChangeArrowheads="1" noCrop="1"/>
          </p:cNvPicPr>
          <p:nvPr>
            <p:custDataLst>
              <p:tags r:id="rId3"/>
            </p:custDataLst>
          </p:nvPr>
        </p:nvPicPr>
        <p:blipFill>
          <a:blip r:embed="rId7" cstate="print"/>
          <a:srcRect/>
          <a:stretch>
            <a:fillRect/>
          </a:stretch>
        </p:blipFill>
        <p:spPr bwMode="auto">
          <a:xfrm>
            <a:off x="7924800" y="4495800"/>
            <a:ext cx="952500" cy="962025"/>
          </a:xfrm>
          <a:prstGeom prst="rect">
            <a:avLst/>
          </a:prstGeom>
          <a:noFill/>
        </p:spPr>
      </p:pic>
      <p:pic>
        <p:nvPicPr>
          <p:cNvPr id="152583" name="Picture 7" descr="MM900213519[1]"/>
          <p:cNvPicPr>
            <a:picLocks noChangeAspect="1" noChangeArrowheads="1" noCrop="1"/>
          </p:cNvPicPr>
          <p:nvPr>
            <p:custDataLst>
              <p:tags r:id="rId4"/>
            </p:custDataLst>
          </p:nvPr>
        </p:nvPicPr>
        <p:blipFill>
          <a:blip r:embed="rId7" cstate="print"/>
          <a:srcRect/>
          <a:stretch>
            <a:fillRect/>
          </a:stretch>
        </p:blipFill>
        <p:spPr bwMode="auto">
          <a:xfrm>
            <a:off x="7924800" y="3124200"/>
            <a:ext cx="952500" cy="962025"/>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p:cNvSpPr>
          <p:nvPr>
            <p:ph type="title"/>
          </p:nvPr>
        </p:nvSpPr>
        <p:spPr>
          <a:xfrm>
            <a:off x="228600" y="228600"/>
            <a:ext cx="8534400" cy="715963"/>
          </a:xfrm>
        </p:spPr>
        <p:txBody>
          <a:bodyPr/>
          <a:lstStyle/>
          <a:p>
            <a:r>
              <a:rPr lang="en-US" sz="3200" smtClean="0"/>
              <a:t>Examples of Potential Violations</a:t>
            </a:r>
            <a:br>
              <a:rPr lang="en-US" sz="3200" smtClean="0"/>
            </a:br>
            <a:r>
              <a:rPr lang="en-US" sz="3200" smtClean="0"/>
              <a:t>False Claims Act</a:t>
            </a:r>
          </a:p>
        </p:txBody>
      </p:sp>
      <p:sp>
        <p:nvSpPr>
          <p:cNvPr id="155651" name="Rectangle 3"/>
          <p:cNvSpPr>
            <a:spLocks noGrp="1"/>
          </p:cNvSpPr>
          <p:nvPr>
            <p:ph type="body" idx="1"/>
          </p:nvPr>
        </p:nvSpPr>
        <p:spPr>
          <a:xfrm>
            <a:off x="304800" y="1219200"/>
            <a:ext cx="7772400" cy="5181600"/>
          </a:xfrm>
        </p:spPr>
        <p:txBody>
          <a:bodyPr/>
          <a:lstStyle/>
          <a:p>
            <a:pPr marL="57150" indent="-57150" eaLnBrk="1" hangingPunct="1">
              <a:lnSpc>
                <a:spcPct val="90000"/>
              </a:lnSpc>
              <a:spcBef>
                <a:spcPct val="30000"/>
              </a:spcBef>
              <a:buSzTx/>
              <a:buFontTx/>
              <a:buNone/>
            </a:pPr>
            <a:r>
              <a:rPr lang="en-US" sz="3200" b="1" dirty="0" smtClean="0"/>
              <a:t>	</a:t>
            </a:r>
            <a:r>
              <a:rPr lang="en-US" dirty="0" smtClean="0"/>
              <a:t>Additional examples of fraud and abuse that could violate the False Claims Act:</a:t>
            </a:r>
          </a:p>
          <a:p>
            <a:pPr lvl="2" eaLnBrk="1" hangingPunct="1">
              <a:lnSpc>
                <a:spcPct val="90000"/>
              </a:lnSpc>
              <a:spcBef>
                <a:spcPct val="30000"/>
              </a:spcBef>
              <a:buFontTx/>
              <a:buChar char="•"/>
            </a:pPr>
            <a:r>
              <a:rPr lang="en-US" sz="2400" dirty="0" smtClean="0"/>
              <a:t>Misrepresenting the diagnosis or condition of a patient to justify services or equipment furnished.</a:t>
            </a:r>
          </a:p>
          <a:p>
            <a:pPr lvl="2" eaLnBrk="1" hangingPunct="1">
              <a:lnSpc>
                <a:spcPct val="90000"/>
              </a:lnSpc>
              <a:spcBef>
                <a:spcPct val="30000"/>
              </a:spcBef>
              <a:buFontTx/>
              <a:buChar char="•"/>
            </a:pPr>
            <a:r>
              <a:rPr lang="en-US" sz="2400" dirty="0" smtClean="0"/>
              <a:t>Billing for non-covered services as covered services.</a:t>
            </a:r>
          </a:p>
          <a:p>
            <a:pPr lvl="2" eaLnBrk="1" hangingPunct="1">
              <a:lnSpc>
                <a:spcPct val="90000"/>
              </a:lnSpc>
              <a:spcBef>
                <a:spcPct val="30000"/>
              </a:spcBef>
              <a:buFontTx/>
              <a:buChar char="•"/>
            </a:pPr>
            <a:r>
              <a:rPr lang="en-US" sz="2400" dirty="0" smtClean="0"/>
              <a:t>Forging a physician’s or other individual’s signature on a document.</a:t>
            </a:r>
          </a:p>
          <a:p>
            <a:pPr lvl="2" eaLnBrk="1" hangingPunct="1">
              <a:lnSpc>
                <a:spcPct val="90000"/>
              </a:lnSpc>
              <a:spcBef>
                <a:spcPct val="30000"/>
              </a:spcBef>
              <a:buFontTx/>
              <a:buChar char="•"/>
            </a:pPr>
            <a:r>
              <a:rPr lang="en-US" sz="2400" dirty="0" smtClean="0"/>
              <a:t>Receiving free items or services from vendors or suppliers in exchange for doing other business with the vendor or supplier.</a:t>
            </a:r>
          </a:p>
          <a:p>
            <a:pPr lvl="2" eaLnBrk="1" hangingPunct="1">
              <a:lnSpc>
                <a:spcPct val="90000"/>
              </a:lnSpc>
              <a:spcBef>
                <a:spcPct val="30000"/>
              </a:spcBef>
              <a:buFontTx/>
              <a:buChar char="•"/>
            </a:pPr>
            <a:r>
              <a:rPr lang="en-US" sz="2400" dirty="0" smtClean="0"/>
              <a:t>Failing to maintain and retain accurate records to show that reimbursable services were provided.</a:t>
            </a:r>
          </a:p>
          <a:p>
            <a:pPr eaLnBrk="1" hangingPunct="1">
              <a:lnSpc>
                <a:spcPct val="90000"/>
              </a:lnSpc>
              <a:spcBef>
                <a:spcPct val="0"/>
              </a:spcBef>
              <a:buClrTx/>
              <a:buSzTx/>
              <a:buFontTx/>
              <a:buChar char="•"/>
            </a:pPr>
            <a:endParaRPr lang="en-US" sz="2500" dirty="0" smtClean="0"/>
          </a:p>
          <a:p>
            <a:pPr>
              <a:lnSpc>
                <a:spcPct val="90000"/>
              </a:lnSpc>
              <a:buFont typeface="Wingdings 2" pitchFamily="18" charset="2"/>
              <a:buNone/>
            </a:pPr>
            <a:endParaRPr lang="en-US" sz="2400" dirty="0" smtClean="0"/>
          </a:p>
        </p:txBody>
      </p:sp>
      <p:pic>
        <p:nvPicPr>
          <p:cNvPr id="155652" name="Picture 4" descr="MM900213519[1]"/>
          <p:cNvPicPr>
            <a:picLocks noChangeAspect="1" noChangeArrowheads="1" noCrop="1"/>
          </p:cNvPicPr>
          <p:nvPr>
            <p:custDataLst>
              <p:tags r:id="rId2"/>
            </p:custDataLst>
          </p:nvPr>
        </p:nvPicPr>
        <p:blipFill>
          <a:blip r:embed="rId7" cstate="print"/>
          <a:srcRect/>
          <a:stretch>
            <a:fillRect/>
          </a:stretch>
        </p:blipFill>
        <p:spPr bwMode="auto">
          <a:xfrm>
            <a:off x="7924800" y="2133600"/>
            <a:ext cx="952500" cy="962025"/>
          </a:xfrm>
          <a:prstGeom prst="rect">
            <a:avLst/>
          </a:prstGeom>
          <a:noFill/>
        </p:spPr>
      </p:pic>
      <p:pic>
        <p:nvPicPr>
          <p:cNvPr id="155653" name="Picture 5" descr="MM900213519[1]"/>
          <p:cNvPicPr>
            <a:picLocks noChangeAspect="1" noChangeArrowheads="1" noCrop="1"/>
          </p:cNvPicPr>
          <p:nvPr>
            <p:custDataLst>
              <p:tags r:id="rId3"/>
            </p:custDataLst>
          </p:nvPr>
        </p:nvPicPr>
        <p:blipFill>
          <a:blip r:embed="rId7" cstate="print"/>
          <a:srcRect/>
          <a:stretch>
            <a:fillRect/>
          </a:stretch>
        </p:blipFill>
        <p:spPr bwMode="auto">
          <a:xfrm>
            <a:off x="7924800" y="4800600"/>
            <a:ext cx="952500" cy="962025"/>
          </a:xfrm>
          <a:prstGeom prst="rect">
            <a:avLst/>
          </a:prstGeom>
          <a:noFill/>
        </p:spPr>
      </p:pic>
      <p:pic>
        <p:nvPicPr>
          <p:cNvPr id="155654" name="Picture 6" descr="MM900213519[1]"/>
          <p:cNvPicPr>
            <a:picLocks noChangeAspect="1" noChangeArrowheads="1" noCrop="1"/>
          </p:cNvPicPr>
          <p:nvPr>
            <p:custDataLst>
              <p:tags r:id="rId4"/>
            </p:custDataLst>
          </p:nvPr>
        </p:nvPicPr>
        <p:blipFill>
          <a:blip r:embed="rId7" cstate="print"/>
          <a:srcRect/>
          <a:stretch>
            <a:fillRect/>
          </a:stretch>
        </p:blipFill>
        <p:spPr bwMode="auto">
          <a:xfrm>
            <a:off x="7924800" y="3429000"/>
            <a:ext cx="952500" cy="962025"/>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4"/>
          <p:cNvSpPr>
            <a:spLocks noGrp="1"/>
          </p:cNvSpPr>
          <p:nvPr>
            <p:ph type="title"/>
          </p:nvPr>
        </p:nvSpPr>
        <p:spPr/>
        <p:txBody>
          <a:bodyPr/>
          <a:lstStyle/>
          <a:p>
            <a:r>
              <a:rPr lang="en-US" smtClean="0"/>
              <a:t>False Claims Act Penalties</a:t>
            </a:r>
          </a:p>
        </p:txBody>
      </p:sp>
      <p:sp>
        <p:nvSpPr>
          <p:cNvPr id="246790" name="Text Box 4102"/>
          <p:cNvSpPr txBox="1">
            <a:spLocks noChangeArrowheads="1"/>
          </p:cNvSpPr>
          <p:nvPr/>
        </p:nvSpPr>
        <p:spPr bwMode="auto">
          <a:xfrm>
            <a:off x="381000" y="1295400"/>
            <a:ext cx="7924800" cy="3367076"/>
          </a:xfrm>
          <a:prstGeom prst="rect">
            <a:avLst/>
          </a:prstGeom>
          <a:noFill/>
          <a:ln w="9525">
            <a:noFill/>
            <a:miter lim="800000"/>
            <a:headEnd/>
            <a:tailEnd/>
          </a:ln>
        </p:spPr>
        <p:txBody>
          <a:bodyPr>
            <a:spAutoFit/>
          </a:bodyPr>
          <a:lstStyle/>
          <a:p>
            <a:pPr marL="228600" indent="-228600">
              <a:spcBef>
                <a:spcPct val="30000"/>
              </a:spcBef>
              <a:buClr>
                <a:srgbClr val="FEB80A"/>
              </a:buClr>
            </a:pPr>
            <a:r>
              <a:rPr lang="en-US" sz="2800" dirty="0" smtClean="0">
                <a:solidFill>
                  <a:prstClr val="black"/>
                </a:solidFill>
                <a:latin typeface="Calibri" pitchFamily="34" charset="0"/>
              </a:rPr>
              <a:t>Penalties </a:t>
            </a:r>
            <a:r>
              <a:rPr lang="en-US" sz="2800" dirty="0">
                <a:solidFill>
                  <a:prstClr val="black"/>
                </a:solidFill>
                <a:latin typeface="Calibri" pitchFamily="34" charset="0"/>
              </a:rPr>
              <a:t>for violating the False Claims Act</a:t>
            </a:r>
          </a:p>
          <a:p>
            <a:pPr marL="1143000" lvl="2" indent="-228600">
              <a:spcBef>
                <a:spcPct val="30000"/>
              </a:spcBef>
              <a:buClr>
                <a:srgbClr val="FEB80A"/>
              </a:buClr>
              <a:buFont typeface="Arial" charset="0"/>
              <a:buChar char="•"/>
            </a:pPr>
            <a:r>
              <a:rPr lang="en-US" dirty="0">
                <a:solidFill>
                  <a:prstClr val="black"/>
                </a:solidFill>
                <a:latin typeface="Calibri" pitchFamily="34" charset="0"/>
              </a:rPr>
              <a:t>Three times the government’s damages;</a:t>
            </a:r>
          </a:p>
          <a:p>
            <a:pPr marL="1143000" lvl="2" indent="-228600">
              <a:spcBef>
                <a:spcPct val="30000"/>
              </a:spcBef>
              <a:buClr>
                <a:srgbClr val="FEB80A"/>
              </a:buClr>
              <a:buFont typeface="Arial" charset="0"/>
              <a:buChar char="•"/>
            </a:pPr>
            <a:r>
              <a:rPr lang="en-US" dirty="0">
                <a:solidFill>
                  <a:prstClr val="black"/>
                </a:solidFill>
                <a:latin typeface="Calibri" pitchFamily="34" charset="0"/>
              </a:rPr>
              <a:t> Civil penalties of $5,500 to $11,000 per false claim; </a:t>
            </a:r>
          </a:p>
          <a:p>
            <a:pPr marL="1143000" lvl="2" indent="-228600">
              <a:spcBef>
                <a:spcPct val="30000"/>
              </a:spcBef>
              <a:buClr>
                <a:srgbClr val="FEB80A"/>
              </a:buClr>
              <a:buFont typeface="Arial" charset="0"/>
              <a:buChar char="•"/>
            </a:pPr>
            <a:r>
              <a:rPr lang="en-US" dirty="0">
                <a:solidFill>
                  <a:prstClr val="black"/>
                </a:solidFill>
                <a:latin typeface="Calibri" pitchFamily="34" charset="0"/>
              </a:rPr>
              <a:t>Imprisonment (in criminal cases); and</a:t>
            </a:r>
          </a:p>
          <a:p>
            <a:pPr marL="1143000" lvl="2" indent="-228600">
              <a:spcBef>
                <a:spcPct val="30000"/>
              </a:spcBef>
              <a:buClr>
                <a:srgbClr val="FEB80A"/>
              </a:buClr>
              <a:buFont typeface="Arial" charset="0"/>
              <a:buChar char="•"/>
            </a:pPr>
            <a:r>
              <a:rPr lang="en-US" dirty="0">
                <a:solidFill>
                  <a:prstClr val="black"/>
                </a:solidFill>
                <a:latin typeface="Calibri" pitchFamily="34" charset="0"/>
              </a:rPr>
              <a:t>Exclusion from participation in federal health care programs (i.e., Medicare, Medicaid</a:t>
            </a:r>
            <a:r>
              <a:rPr lang="en-US" dirty="0" smtClean="0">
                <a:solidFill>
                  <a:prstClr val="black"/>
                </a:solidFill>
                <a:latin typeface="Calibri" pitchFamily="34" charset="0"/>
              </a:rPr>
              <a:t>).</a:t>
            </a:r>
            <a:endParaRPr lang="en-US" dirty="0">
              <a:solidFill>
                <a:prstClr val="black"/>
              </a:solidFill>
              <a:latin typeface="Calibri" pitchFamily="34" charset="0"/>
            </a:endParaRPr>
          </a:p>
          <a:p>
            <a:pPr marL="228600" indent="-228600">
              <a:spcBef>
                <a:spcPct val="50000"/>
              </a:spcBef>
              <a:buClr>
                <a:srgbClr val="FEB80A"/>
              </a:buClr>
            </a:pPr>
            <a:endParaRPr lang="en-US" dirty="0">
              <a:solidFill>
                <a:prstClr val="black"/>
              </a:solidFill>
              <a:latin typeface="Calibri" pitchFamily="34" charset="0"/>
            </a:endParaRPr>
          </a:p>
        </p:txBody>
      </p:sp>
      <p:pic>
        <p:nvPicPr>
          <p:cNvPr id="22533" name="Picture 5" descr="MC900324780[1]"/>
          <p:cNvPicPr>
            <a:picLocks noChangeAspect="1" noChangeArrowheads="1"/>
          </p:cNvPicPr>
          <p:nvPr>
            <p:custDataLst>
              <p:tags r:id="rId2"/>
            </p:custDataLst>
          </p:nvPr>
        </p:nvPicPr>
        <p:blipFill>
          <a:blip r:embed="rId6" cstate="print"/>
          <a:srcRect/>
          <a:stretch>
            <a:fillRect/>
          </a:stretch>
        </p:blipFill>
        <p:spPr bwMode="auto">
          <a:xfrm>
            <a:off x="5562600" y="4343400"/>
            <a:ext cx="2598738" cy="1674813"/>
          </a:xfrm>
          <a:prstGeom prst="rect">
            <a:avLst/>
          </a:prstGeom>
          <a:noFill/>
        </p:spPr>
      </p:pic>
      <p:pic>
        <p:nvPicPr>
          <p:cNvPr id="22534" name="Picture 6" descr="MC900054870[1]"/>
          <p:cNvPicPr>
            <a:picLocks noChangeAspect="1" noChangeArrowheads="1"/>
          </p:cNvPicPr>
          <p:nvPr>
            <p:custDataLst>
              <p:tags r:id="rId3"/>
            </p:custDataLst>
          </p:nvPr>
        </p:nvPicPr>
        <p:blipFill>
          <a:blip r:embed="rId7" cstate="print"/>
          <a:srcRect/>
          <a:stretch>
            <a:fillRect/>
          </a:stretch>
        </p:blipFill>
        <p:spPr bwMode="auto">
          <a:xfrm>
            <a:off x="762000" y="4267200"/>
            <a:ext cx="3178175" cy="2014538"/>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18"/>
          <p:cNvSpPr>
            <a:spLocks noGrp="1" noChangeArrowheads="1"/>
          </p:cNvSpPr>
          <p:nvPr>
            <p:ph type="title"/>
          </p:nvPr>
        </p:nvSpPr>
        <p:spPr>
          <a:xfrm>
            <a:off x="304800" y="274638"/>
            <a:ext cx="8534400" cy="639762"/>
          </a:xfrm>
        </p:spPr>
        <p:txBody>
          <a:bodyPr/>
          <a:lstStyle/>
          <a:p>
            <a:pPr eaLnBrk="1" hangingPunct="1"/>
            <a:r>
              <a:rPr lang="en-US" sz="2800" dirty="0" smtClean="0"/>
              <a:t>False Claims Act </a:t>
            </a:r>
            <a:br>
              <a:rPr lang="en-US" sz="2800" dirty="0" smtClean="0"/>
            </a:br>
            <a:r>
              <a:rPr lang="en-US" sz="2800" dirty="0" smtClean="0"/>
              <a:t>Whistleblower Provision / No Retaliation</a:t>
            </a:r>
          </a:p>
        </p:txBody>
      </p:sp>
      <p:sp>
        <p:nvSpPr>
          <p:cNvPr id="23555" name="Content Placeholder 5"/>
          <p:cNvSpPr>
            <a:spLocks noGrp="1"/>
          </p:cNvSpPr>
          <p:nvPr>
            <p:ph idx="1"/>
          </p:nvPr>
        </p:nvSpPr>
        <p:spPr>
          <a:xfrm>
            <a:off x="304800" y="1600200"/>
            <a:ext cx="8229600" cy="4648200"/>
          </a:xfrm>
        </p:spPr>
        <p:txBody>
          <a:bodyPr/>
          <a:lstStyle/>
          <a:p>
            <a:pPr eaLnBrk="1" hangingPunct="1"/>
            <a:r>
              <a:rPr lang="en-US" sz="2400" dirty="0" smtClean="0"/>
              <a:t>The False Claims Act contains a “whistleblower” provision, which allows employees with actual knowledge of alleged false claims to file a lawsuit on behalf of the United States (also known as a “qui tam” action).</a:t>
            </a:r>
          </a:p>
          <a:p>
            <a:pPr eaLnBrk="1" hangingPunct="1"/>
            <a:endParaRPr lang="en-US" sz="2400" dirty="0" smtClean="0">
              <a:cs typeface="Times New Roman" pitchFamily="18" charset="0"/>
            </a:endParaRPr>
          </a:p>
          <a:p>
            <a:pPr eaLnBrk="1" hangingPunct="1"/>
            <a:r>
              <a:rPr lang="en-US" sz="2400" dirty="0" smtClean="0">
                <a:cs typeface="Times New Roman" pitchFamily="18" charset="0"/>
              </a:rPr>
              <a:t>These individuals will be protected from retaliation, e.g., </a:t>
            </a:r>
            <a:r>
              <a:rPr lang="en-US" sz="2400" dirty="0" smtClean="0"/>
              <a:t>harassment, demotion, or wrongful termination, as a result of the employee’s lawful acts in furtherance of a false claims action.</a:t>
            </a:r>
            <a:r>
              <a:rPr lang="en-US" sz="2600" dirty="0" smtClean="0"/>
              <a:t>	</a:t>
            </a:r>
            <a:endParaRPr lang="en-US" sz="2600" dirty="0" smtClean="0">
              <a:cs typeface="Times New Roman" pitchFamily="18" charset="0"/>
            </a:endParaRPr>
          </a:p>
          <a:p>
            <a:pPr eaLnBrk="1" hangingPunct="1">
              <a:buFontTx/>
              <a:buNone/>
            </a:pPr>
            <a:endParaRPr lang="en-US" sz="2600" dirty="0" smtClean="0">
              <a:cs typeface="Times New Roman" pitchFamily="18" charset="0"/>
            </a:endParaRPr>
          </a:p>
          <a:p>
            <a:pPr algn="ctr" eaLnBrk="1" hangingPunct="1">
              <a:buFontTx/>
              <a:buNone/>
            </a:pPr>
            <a:r>
              <a:rPr lang="en-US" b="1" dirty="0" smtClean="0">
                <a:solidFill>
                  <a:srgbClr val="7F787F"/>
                </a:solidFill>
              </a:rPr>
              <a:t>	</a:t>
            </a:r>
            <a:endParaRPr lang="en-US" dirty="0" smtClean="0"/>
          </a:p>
        </p:txBody>
      </p:sp>
    </p:spTree>
    <p:custDataLst>
      <p:tags r:id="rId1"/>
    </p:custDataLst>
  </p:cSld>
  <p:clrMapOvr>
    <a:masterClrMapping/>
  </p:clrMapOvr>
  <p:transition spd="med" advTm="2000"/>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p:cNvSpPr>
          <p:nvPr>
            <p:ph type="title"/>
          </p:nvPr>
        </p:nvSpPr>
        <p:spPr/>
        <p:txBody>
          <a:bodyPr/>
          <a:lstStyle/>
          <a:p>
            <a:r>
              <a:rPr lang="en-US" smtClean="0"/>
              <a:t>Reporting Violations</a:t>
            </a:r>
          </a:p>
        </p:txBody>
      </p:sp>
      <p:sp>
        <p:nvSpPr>
          <p:cNvPr id="142339" name="Rectangle 3"/>
          <p:cNvSpPr>
            <a:spLocks noGrp="1"/>
          </p:cNvSpPr>
          <p:nvPr>
            <p:ph type="body" idx="1"/>
          </p:nvPr>
        </p:nvSpPr>
        <p:spPr>
          <a:xfrm>
            <a:off x="0" y="1143000"/>
            <a:ext cx="9144000" cy="5257800"/>
          </a:xfrm>
        </p:spPr>
        <p:txBody>
          <a:bodyPr/>
          <a:lstStyle/>
          <a:p>
            <a:endParaRPr lang="en-US" dirty="0" smtClean="0"/>
          </a:p>
          <a:p>
            <a:pPr marL="0" indent="0" algn="ctr">
              <a:buNone/>
            </a:pPr>
            <a:r>
              <a:rPr lang="en-US" dirty="0" smtClean="0"/>
              <a:t>You have a responsibility to assist in combating fraud and abuse and are </a:t>
            </a:r>
            <a:r>
              <a:rPr lang="en-US" u="sng" dirty="0" smtClean="0">
                <a:solidFill>
                  <a:srgbClr val="FF3300"/>
                </a:solidFill>
              </a:rPr>
              <a:t>required</a:t>
            </a:r>
            <a:r>
              <a:rPr lang="en-US" dirty="0" smtClean="0"/>
              <a:t> </a:t>
            </a:r>
            <a:r>
              <a:rPr lang="en-US" dirty="0" smtClean="0">
                <a:solidFill>
                  <a:srgbClr val="FF3300"/>
                </a:solidFill>
              </a:rPr>
              <a:t>to report concerns to Akron General.  </a:t>
            </a:r>
          </a:p>
          <a:p>
            <a:pPr lvl="1"/>
            <a:endParaRPr lang="en-US" sz="1800" b="1" dirty="0" smtClean="0">
              <a:solidFill>
                <a:srgbClr val="FF3300"/>
              </a:solidFill>
            </a:endParaRPr>
          </a:p>
        </p:txBody>
      </p:sp>
      <p:pic>
        <p:nvPicPr>
          <p:cNvPr id="142341" name="Picture 5" descr="MP900438482[1]"/>
          <p:cNvPicPr>
            <a:picLocks noChangeAspect="1" noChangeArrowheads="1"/>
          </p:cNvPicPr>
          <p:nvPr>
            <p:custDataLst>
              <p:tags r:id="rId2"/>
            </p:custDataLst>
          </p:nvPr>
        </p:nvPicPr>
        <p:blipFill>
          <a:blip r:embed="rId5" cstate="print"/>
          <a:srcRect/>
          <a:stretch>
            <a:fillRect/>
          </a:stretch>
        </p:blipFill>
        <p:spPr bwMode="auto">
          <a:xfrm>
            <a:off x="2895600" y="3733800"/>
            <a:ext cx="3352800" cy="2244725"/>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Care of Patients &amp; Families</a:t>
            </a:r>
            <a:endParaRPr lang="en-US" dirty="0"/>
          </a:p>
        </p:txBody>
      </p:sp>
      <p:pic>
        <p:nvPicPr>
          <p:cNvPr id="4" name="Picture 4" descr="patients&amp;families_color"/>
          <p:cNvPicPr>
            <a:picLocks noGrp="1" noChangeAspect="1" noChangeArrowheads="1"/>
          </p:cNvPicPr>
          <p:nvPr>
            <p:ph idx="1"/>
            <p:custDataLst>
              <p:tags r:id="rId1"/>
            </p:custDataLst>
          </p:nvPr>
        </p:nvPicPr>
        <p:blipFill>
          <a:blip r:embed="rId3" cstate="print"/>
          <a:srcRect/>
          <a:stretch>
            <a:fillRect/>
          </a:stretch>
        </p:blipFill>
        <p:spPr bwMode="auto">
          <a:xfrm>
            <a:off x="150519" y="1615440"/>
            <a:ext cx="8993481" cy="364236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p:cNvSpPr>
          <p:nvPr>
            <p:ph type="title"/>
          </p:nvPr>
        </p:nvSpPr>
        <p:spPr/>
        <p:txBody>
          <a:bodyPr/>
          <a:lstStyle/>
          <a:p>
            <a:r>
              <a:rPr lang="en-US" smtClean="0"/>
              <a:t>Reporting Violations</a:t>
            </a:r>
          </a:p>
        </p:txBody>
      </p:sp>
      <p:sp>
        <p:nvSpPr>
          <p:cNvPr id="158723" name="Rectangle 3"/>
          <p:cNvSpPr>
            <a:spLocks noGrp="1"/>
          </p:cNvSpPr>
          <p:nvPr>
            <p:ph type="body" idx="1"/>
          </p:nvPr>
        </p:nvSpPr>
        <p:spPr>
          <a:xfrm>
            <a:off x="304800" y="1143000"/>
            <a:ext cx="8534400" cy="5257800"/>
          </a:xfrm>
        </p:spPr>
        <p:txBody>
          <a:bodyPr>
            <a:normAutofit lnSpcReduction="10000"/>
          </a:bodyPr>
          <a:lstStyle/>
          <a:p>
            <a:pPr>
              <a:lnSpc>
                <a:spcPct val="90000"/>
              </a:lnSpc>
              <a:buFont typeface="Wingdings 2" pitchFamily="18" charset="2"/>
              <a:buNone/>
            </a:pPr>
            <a:r>
              <a:rPr lang="en-US" dirty="0" smtClean="0"/>
              <a:t>Ways to report questionable activities:</a:t>
            </a:r>
          </a:p>
          <a:p>
            <a:pPr lvl="1">
              <a:lnSpc>
                <a:spcPct val="90000"/>
              </a:lnSpc>
            </a:pPr>
            <a:r>
              <a:rPr lang="en-US" dirty="0" smtClean="0"/>
              <a:t>Instructor</a:t>
            </a:r>
          </a:p>
          <a:p>
            <a:pPr lvl="1">
              <a:lnSpc>
                <a:spcPct val="90000"/>
              </a:lnSpc>
            </a:pPr>
            <a:r>
              <a:rPr lang="en-US" dirty="0" smtClean="0"/>
              <a:t>Department Director</a:t>
            </a:r>
          </a:p>
          <a:p>
            <a:pPr lvl="1">
              <a:lnSpc>
                <a:spcPct val="90000"/>
              </a:lnSpc>
            </a:pPr>
            <a:r>
              <a:rPr lang="en-US" dirty="0" smtClean="0"/>
              <a:t>Senior Leadership</a:t>
            </a:r>
          </a:p>
          <a:p>
            <a:pPr lvl="1">
              <a:lnSpc>
                <a:spcPct val="90000"/>
              </a:lnSpc>
            </a:pPr>
            <a:r>
              <a:rPr lang="en-US" dirty="0" smtClean="0"/>
              <a:t>Corporate Integrity and Compliance Department</a:t>
            </a:r>
          </a:p>
          <a:p>
            <a:pPr lvl="3">
              <a:lnSpc>
                <a:spcPct val="90000"/>
              </a:lnSpc>
            </a:pPr>
            <a:r>
              <a:rPr lang="en-US" sz="2200" dirty="0" smtClean="0">
                <a:solidFill>
                  <a:schemeClr val="tx1"/>
                </a:solidFill>
              </a:rPr>
              <a:t>Director, Corporate Integrity and Compliance</a:t>
            </a:r>
          </a:p>
          <a:p>
            <a:pPr lvl="4">
              <a:lnSpc>
                <a:spcPct val="90000"/>
              </a:lnSpc>
            </a:pPr>
            <a:r>
              <a:rPr lang="en-US" sz="2200" dirty="0" smtClean="0"/>
              <a:t>Phone: (330) 848-6177</a:t>
            </a:r>
          </a:p>
          <a:p>
            <a:pPr lvl="4">
              <a:lnSpc>
                <a:spcPct val="90000"/>
              </a:lnSpc>
            </a:pPr>
            <a:r>
              <a:rPr lang="en-US" sz="2200" dirty="0" smtClean="0"/>
              <a:t>Email: </a:t>
            </a:r>
            <a:r>
              <a:rPr lang="en-US" sz="2200" u="sng" dirty="0" smtClean="0"/>
              <a:t>Lynn.Fichter@akrongeneral.org</a:t>
            </a:r>
            <a:endParaRPr lang="en-US" sz="2200" b="1" u="sng" dirty="0" smtClean="0"/>
          </a:p>
          <a:p>
            <a:pPr lvl="1">
              <a:lnSpc>
                <a:spcPct val="90000"/>
              </a:lnSpc>
            </a:pPr>
            <a:r>
              <a:rPr lang="en-US" dirty="0" smtClean="0"/>
              <a:t>Compliance Email:</a:t>
            </a:r>
            <a:r>
              <a:rPr lang="en-US" b="1" dirty="0" smtClean="0"/>
              <a:t> </a:t>
            </a:r>
            <a:r>
              <a:rPr lang="en-US" u="sng" dirty="0" smtClean="0"/>
              <a:t>complianceofficer@agmc.org</a:t>
            </a:r>
          </a:p>
          <a:p>
            <a:pPr lvl="1">
              <a:lnSpc>
                <a:spcPct val="90000"/>
              </a:lnSpc>
            </a:pPr>
            <a:r>
              <a:rPr lang="en-US" dirty="0" smtClean="0"/>
              <a:t>Compliance Hotline (330) 344-4722</a:t>
            </a:r>
          </a:p>
          <a:p>
            <a:pPr lvl="3">
              <a:lnSpc>
                <a:spcPct val="90000"/>
              </a:lnSpc>
            </a:pPr>
            <a:r>
              <a:rPr lang="en-US" sz="2100" dirty="0" smtClean="0">
                <a:solidFill>
                  <a:srgbClr val="FF3300"/>
                </a:solidFill>
              </a:rPr>
              <a:t>May be used to report anonymously</a:t>
            </a:r>
          </a:p>
          <a:p>
            <a:pPr lvl="1">
              <a:lnSpc>
                <a:spcPct val="90000"/>
              </a:lnSpc>
            </a:pPr>
            <a:r>
              <a:rPr lang="en-US" dirty="0" smtClean="0"/>
              <a:t>Compliance Concern Reporting form</a:t>
            </a:r>
          </a:p>
          <a:p>
            <a:pPr lvl="3">
              <a:lnSpc>
                <a:spcPct val="90000"/>
              </a:lnSpc>
            </a:pPr>
            <a:r>
              <a:rPr lang="en-US" sz="2100" dirty="0" smtClean="0">
                <a:solidFill>
                  <a:schemeClr val="tx1"/>
                </a:solidFill>
              </a:rPr>
              <a:t>Available on the AGMC Intranet. </a:t>
            </a:r>
          </a:p>
          <a:p>
            <a:pPr lvl="3">
              <a:lnSpc>
                <a:spcPct val="90000"/>
              </a:lnSpc>
            </a:pPr>
            <a:r>
              <a:rPr lang="en-US" sz="2100" dirty="0" smtClean="0">
                <a:solidFill>
                  <a:srgbClr val="FF3300"/>
                </a:solidFill>
              </a:rPr>
              <a:t>May be used to report anonymously</a:t>
            </a:r>
          </a:p>
          <a:p>
            <a:pPr>
              <a:lnSpc>
                <a:spcPct val="90000"/>
              </a:lnSpc>
            </a:pPr>
            <a:endParaRPr lang="en-US" sz="2400" dirty="0" smtClean="0">
              <a:solidFill>
                <a:srgbClr val="FF3300"/>
              </a:solidFill>
            </a:endParaRPr>
          </a:p>
        </p:txBody>
      </p:sp>
    </p:spTree>
    <p:custDataLst>
      <p:tags r:id="rId1"/>
    </p:custData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Some Important Telephone Numbers:</a:t>
            </a:r>
            <a:endParaRPr lang="en-US" dirty="0"/>
          </a:p>
        </p:txBody>
      </p:sp>
      <p:sp>
        <p:nvSpPr>
          <p:cNvPr id="3" name="Content Placeholder 2"/>
          <p:cNvSpPr>
            <a:spLocks noGrp="1"/>
          </p:cNvSpPr>
          <p:nvPr>
            <p:ph idx="1"/>
          </p:nvPr>
        </p:nvSpPr>
        <p:spPr>
          <a:xfrm>
            <a:off x="304800" y="1143000"/>
            <a:ext cx="8534400" cy="5257800"/>
          </a:xfrm>
        </p:spPr>
        <p:txBody>
          <a:bodyPr>
            <a:normAutofit fontScale="92500" lnSpcReduction="10000"/>
          </a:bodyPr>
          <a:lstStyle/>
          <a:p>
            <a:r>
              <a:rPr lang="en-US" dirty="0" smtClean="0"/>
              <a:t>Biomedical Engineering	46723</a:t>
            </a:r>
          </a:p>
          <a:p>
            <a:r>
              <a:rPr lang="en-US" dirty="0" smtClean="0"/>
              <a:t>Compliance Manager	44078</a:t>
            </a:r>
          </a:p>
          <a:p>
            <a:r>
              <a:rPr lang="en-US" dirty="0" smtClean="0"/>
              <a:t>Human Resources		46090</a:t>
            </a:r>
          </a:p>
          <a:p>
            <a:r>
              <a:rPr lang="en-US" dirty="0" smtClean="0"/>
              <a:t>Disaster Preparedness	46655</a:t>
            </a:r>
          </a:p>
          <a:p>
            <a:r>
              <a:rPr lang="en-US" dirty="0" smtClean="0"/>
              <a:t>Infection Control and Prevention	46532</a:t>
            </a:r>
          </a:p>
          <a:p>
            <a:r>
              <a:rPr lang="en-US" dirty="0" smtClean="0"/>
              <a:t>Safety Officer	46128</a:t>
            </a:r>
          </a:p>
          <a:p>
            <a:r>
              <a:rPr lang="en-US" dirty="0" smtClean="0"/>
              <a:t>Security	47604 </a:t>
            </a:r>
          </a:p>
          <a:p>
            <a:r>
              <a:rPr lang="en-US" dirty="0" smtClean="0"/>
              <a:t>Quality Improvement/Patient Safety 	45640</a:t>
            </a:r>
          </a:p>
          <a:p>
            <a:r>
              <a:rPr lang="en-US" dirty="0" smtClean="0"/>
              <a:t>STAT Code Blue	46020</a:t>
            </a:r>
          </a:p>
          <a:p>
            <a:r>
              <a:rPr lang="en-US" dirty="0" smtClean="0"/>
              <a:t>STAT Code Pink	46020</a:t>
            </a:r>
          </a:p>
          <a:p>
            <a:r>
              <a:rPr lang="en-US" dirty="0" smtClean="0"/>
              <a:t>Code Red — Fire Phone	46222 		State your name and 						location of the fire </a:t>
            </a:r>
            <a:endParaRPr lang="en-US" dirty="0"/>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r>
            <a:br>
              <a:rPr lang="en-US" b="1" dirty="0" smtClean="0"/>
            </a:br>
            <a:r>
              <a:rPr lang="en-US" b="1" dirty="0" smtClean="0"/>
              <a:t>Conflict Management</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Akron General values a healthy work environment for its employees, physicians, residents, and students. Interpersonal conflicts happen in the best of work settings. Generally, they can be handled by you and the other person to everyone's satisfaction. </a:t>
            </a:r>
          </a:p>
          <a:p>
            <a:r>
              <a:rPr lang="en-US" dirty="0" smtClean="0"/>
              <a:t>Once in a while, however, you might encounter an interpersonal conflict that begins to affect your ability to learn or interact with your peers. </a:t>
            </a:r>
          </a:p>
          <a:p>
            <a:r>
              <a:rPr lang="en-US" dirty="0" smtClean="0"/>
              <a:t>If this happens to you while you are involved in clinicals, please let someone know. You might discuss it with your instructor, the Staff Development instructors, or our </a:t>
            </a:r>
            <a:r>
              <a:rPr lang="en-US" dirty="0" err="1" smtClean="0"/>
              <a:t>Ombuds</a:t>
            </a:r>
            <a:r>
              <a:rPr lang="en-US" dirty="0" smtClean="0"/>
              <a:t>, (330) 344-6101.</a:t>
            </a:r>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19"/>
          <p:cNvSpPr>
            <a:spLocks noGrp="1" noChangeArrowheads="1"/>
          </p:cNvSpPr>
          <p:nvPr>
            <p:ph type="ctrTitle"/>
          </p:nvPr>
        </p:nvSpPr>
        <p:spPr>
          <a:xfrm>
            <a:off x="762000" y="1219200"/>
            <a:ext cx="7772400" cy="2514600"/>
          </a:xfrm>
        </p:spPr>
        <p:txBody>
          <a:bodyPr>
            <a:normAutofit/>
          </a:bodyPr>
          <a:lstStyle/>
          <a:p>
            <a:r>
              <a:rPr lang="en-US" b="1" dirty="0"/>
              <a:t/>
            </a:r>
            <a:br>
              <a:rPr lang="en-US" b="1" dirty="0"/>
            </a:br>
            <a:r>
              <a:rPr lang="en-US" b="1" dirty="0"/>
              <a:t/>
            </a:r>
            <a:br>
              <a:rPr lang="en-US" b="1" dirty="0"/>
            </a:br>
            <a:r>
              <a:rPr lang="en-US" b="1" dirty="0">
                <a:effectLst>
                  <a:outerShdw blurRad="38100" dist="38100" dir="2700000" algn="tl">
                    <a:srgbClr val="000000">
                      <a:alpha val="43137"/>
                    </a:srgbClr>
                  </a:outerShdw>
                </a:effectLst>
              </a:rPr>
              <a:t>Patient </a:t>
            </a:r>
            <a:r>
              <a:rPr lang="en-US" b="1" dirty="0" smtClean="0">
                <a:effectLst>
                  <a:outerShdw blurRad="38100" dist="38100" dir="2700000" algn="tl">
                    <a:srgbClr val="000000">
                      <a:alpha val="43137"/>
                    </a:srgbClr>
                  </a:outerShdw>
                </a:effectLst>
              </a:rPr>
              <a:t>Rights</a:t>
            </a:r>
            <a:endParaRPr lang="en-US" dirty="0">
              <a:effectLst>
                <a:outerShdw blurRad="38100" dist="38100" dir="2700000" algn="tl">
                  <a:srgbClr val="000000">
                    <a:alpha val="43137"/>
                  </a:srgbClr>
                </a:outerShdw>
              </a:effectLst>
            </a:endParaRP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1028"/>
          <p:cNvSpPr>
            <a:spLocks noGrp="1" noChangeArrowheads="1"/>
          </p:cNvSpPr>
          <p:nvPr>
            <p:ph type="title"/>
          </p:nvPr>
        </p:nvSpPr>
        <p:spPr>
          <a:xfrm>
            <a:off x="914400" y="0"/>
            <a:ext cx="7543800" cy="1143000"/>
          </a:xfrm>
          <a:noFill/>
          <a:ln/>
        </p:spPr>
        <p:txBody>
          <a:bodyPr/>
          <a:lstStyle/>
          <a:p>
            <a:r>
              <a:rPr lang="en-US" dirty="0"/>
              <a:t>Patient Rights</a:t>
            </a:r>
          </a:p>
        </p:txBody>
      </p:sp>
      <p:sp>
        <p:nvSpPr>
          <p:cNvPr id="49157" name="Rectangle 1029"/>
          <p:cNvSpPr>
            <a:spLocks noGrp="1" noChangeArrowheads="1"/>
          </p:cNvSpPr>
          <p:nvPr>
            <p:ph idx="1"/>
          </p:nvPr>
        </p:nvSpPr>
        <p:spPr>
          <a:xfrm>
            <a:off x="3810000" y="1752600"/>
            <a:ext cx="5105400" cy="2667000"/>
          </a:xfrm>
          <a:noFill/>
          <a:ln/>
        </p:spPr>
        <p:txBody>
          <a:bodyPr>
            <a:normAutofit/>
          </a:bodyPr>
          <a:lstStyle/>
          <a:p>
            <a:pPr>
              <a:lnSpc>
                <a:spcPct val="90000"/>
              </a:lnSpc>
              <a:spcBef>
                <a:spcPct val="45000"/>
              </a:spcBef>
            </a:pPr>
            <a:r>
              <a:rPr lang="en-US" sz="3000" dirty="0"/>
              <a:t>Patients are our partners in their care</a:t>
            </a:r>
            <a:r>
              <a:rPr lang="en-US" sz="3000" dirty="0" smtClean="0"/>
              <a:t>.</a:t>
            </a:r>
          </a:p>
          <a:p>
            <a:pPr>
              <a:lnSpc>
                <a:spcPct val="90000"/>
              </a:lnSpc>
              <a:spcBef>
                <a:spcPct val="45000"/>
              </a:spcBef>
            </a:pPr>
            <a:endParaRPr lang="en-US" sz="1000" dirty="0"/>
          </a:p>
          <a:p>
            <a:pPr>
              <a:lnSpc>
                <a:spcPct val="90000"/>
              </a:lnSpc>
              <a:spcBef>
                <a:spcPct val="45000"/>
              </a:spcBef>
            </a:pPr>
            <a:r>
              <a:rPr lang="en-US" sz="3000" dirty="0"/>
              <a:t>Patients have certain rights </a:t>
            </a:r>
            <a:r>
              <a:rPr lang="en-US" sz="3000" dirty="0" smtClean="0"/>
              <a:t>and responsibilities.</a:t>
            </a:r>
          </a:p>
          <a:p>
            <a:pPr>
              <a:lnSpc>
                <a:spcPct val="90000"/>
              </a:lnSpc>
              <a:spcBef>
                <a:spcPct val="45000"/>
              </a:spcBef>
            </a:pPr>
            <a:endParaRPr lang="en-US" sz="3000" dirty="0" smtClean="0"/>
          </a:p>
          <a:p>
            <a:pPr>
              <a:lnSpc>
                <a:spcPct val="90000"/>
              </a:lnSpc>
              <a:spcBef>
                <a:spcPct val="45000"/>
              </a:spcBef>
            </a:pPr>
            <a:endParaRPr lang="en-US" sz="500" dirty="0" smtClean="0"/>
          </a:p>
        </p:txBody>
      </p:sp>
      <p:pic>
        <p:nvPicPr>
          <p:cNvPr id="6" name="Picture 2" descr="http://ioneblackdoctor.files.wordpress.com/2012/08/patient-signing-medical-form.jpeg"/>
          <p:cNvPicPr>
            <a:picLocks noChangeAspect="1" noChangeArrowheads="1"/>
          </p:cNvPicPr>
          <p:nvPr>
            <p:custDataLst>
              <p:tags r:id="rId2"/>
            </p:custDataLst>
          </p:nvPr>
        </p:nvPicPr>
        <p:blipFill>
          <a:blip r:embed="rId5" cstate="print"/>
          <a:srcRect r="5906"/>
          <a:stretch>
            <a:fillRect/>
          </a:stretch>
        </p:blipFill>
        <p:spPr bwMode="auto">
          <a:xfrm>
            <a:off x="457200" y="1752600"/>
            <a:ext cx="3048000" cy="21564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6"/>
          <p:cNvSpPr/>
          <p:nvPr/>
        </p:nvSpPr>
        <p:spPr>
          <a:xfrm>
            <a:off x="0" y="4648200"/>
            <a:ext cx="9144000" cy="1569660"/>
          </a:xfrm>
          <a:prstGeom prst="rect">
            <a:avLst/>
          </a:prstGeom>
        </p:spPr>
        <p:txBody>
          <a:bodyPr wrap="square">
            <a:spAutoFit/>
          </a:bodyPr>
          <a:lstStyle/>
          <a:p>
            <a:pPr algn="ctr"/>
            <a:r>
              <a:rPr lang="en-US" i="1" dirty="0" smtClean="0"/>
              <a:t>Each employee &amp; student of Akron General has an obligation to ensure that the care offered to each Patient is consistent with the information in the Patient Rights and Responsibilities Policy.</a:t>
            </a:r>
          </a:p>
          <a:p>
            <a:pPr algn="ctr"/>
            <a:r>
              <a:rPr lang="en-US" b="1" i="1" dirty="0" smtClean="0"/>
              <a:t>Policy can be found on the Akron General intranet.</a:t>
            </a:r>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1028"/>
          <p:cNvSpPr>
            <a:spLocks noGrp="1" noChangeArrowheads="1"/>
          </p:cNvSpPr>
          <p:nvPr>
            <p:ph type="title"/>
          </p:nvPr>
        </p:nvSpPr>
        <p:spPr>
          <a:xfrm>
            <a:off x="914400" y="0"/>
            <a:ext cx="7543800" cy="1143000"/>
          </a:xfrm>
          <a:noFill/>
          <a:ln/>
        </p:spPr>
        <p:txBody>
          <a:bodyPr/>
          <a:lstStyle/>
          <a:p>
            <a:r>
              <a:rPr lang="en-US" dirty="0"/>
              <a:t>Patient Rights</a:t>
            </a:r>
          </a:p>
        </p:txBody>
      </p:sp>
      <p:sp>
        <p:nvSpPr>
          <p:cNvPr id="49157" name="Rectangle 1029"/>
          <p:cNvSpPr>
            <a:spLocks noGrp="1" noChangeArrowheads="1"/>
          </p:cNvSpPr>
          <p:nvPr>
            <p:ph idx="1"/>
          </p:nvPr>
        </p:nvSpPr>
        <p:spPr>
          <a:xfrm>
            <a:off x="533400" y="1447800"/>
            <a:ext cx="4953000" cy="4876800"/>
          </a:xfrm>
          <a:noFill/>
          <a:ln/>
        </p:spPr>
        <p:txBody>
          <a:bodyPr>
            <a:normAutofit/>
          </a:bodyPr>
          <a:lstStyle/>
          <a:p>
            <a:pPr>
              <a:lnSpc>
                <a:spcPct val="90000"/>
              </a:lnSpc>
              <a:spcBef>
                <a:spcPct val="45000"/>
              </a:spcBef>
            </a:pPr>
            <a:endParaRPr lang="en-US" sz="500" dirty="0" smtClean="0"/>
          </a:p>
          <a:p>
            <a:pPr>
              <a:lnSpc>
                <a:spcPct val="90000"/>
              </a:lnSpc>
              <a:spcBef>
                <a:spcPct val="45000"/>
              </a:spcBef>
            </a:pPr>
            <a:r>
              <a:rPr lang="en-US" sz="3000" dirty="0" smtClean="0"/>
              <a:t>Akron General staff deliver the full list of rights and responsibilities to our patients or their representatives as stated in the patient rights fact sheet.</a:t>
            </a:r>
          </a:p>
          <a:p>
            <a:pPr>
              <a:lnSpc>
                <a:spcPct val="90000"/>
              </a:lnSpc>
              <a:spcBef>
                <a:spcPct val="45000"/>
              </a:spcBef>
            </a:pPr>
            <a:endParaRPr lang="en-US" sz="500" dirty="0" smtClean="0"/>
          </a:p>
          <a:p>
            <a:pPr>
              <a:lnSpc>
                <a:spcPct val="90000"/>
              </a:lnSpc>
              <a:spcBef>
                <a:spcPct val="45000"/>
              </a:spcBef>
            </a:pPr>
            <a:endParaRPr lang="en-US" sz="3000" dirty="0" smtClean="0"/>
          </a:p>
          <a:p>
            <a:pPr>
              <a:lnSpc>
                <a:spcPct val="90000"/>
              </a:lnSpc>
              <a:spcBef>
                <a:spcPct val="45000"/>
              </a:spcBef>
            </a:pPr>
            <a:endParaRPr lang="en-US" sz="3000" dirty="0"/>
          </a:p>
        </p:txBody>
      </p:sp>
      <p:pic>
        <p:nvPicPr>
          <p:cNvPr id="5" name="Picture 4" descr="10-24-2012 8-46-21 AM.jpg"/>
          <p:cNvPicPr>
            <a:picLocks noChangeAspect="1"/>
          </p:cNvPicPr>
          <p:nvPr>
            <p:custDataLst>
              <p:tags r:id="rId2"/>
            </p:custDataLst>
          </p:nvPr>
        </p:nvPicPr>
        <p:blipFill>
          <a:blip r:embed="rId5" cstate="print"/>
          <a:srcRect b="3263"/>
          <a:stretch>
            <a:fillRect/>
          </a:stretch>
        </p:blipFill>
        <p:spPr>
          <a:xfrm rot="292753">
            <a:off x="5713192" y="1870098"/>
            <a:ext cx="2919011" cy="3665405"/>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1028"/>
          <p:cNvSpPr>
            <a:spLocks noGrp="1" noChangeArrowheads="1"/>
          </p:cNvSpPr>
          <p:nvPr>
            <p:ph type="title"/>
          </p:nvPr>
        </p:nvSpPr>
        <p:spPr>
          <a:xfrm>
            <a:off x="914400" y="0"/>
            <a:ext cx="7543800" cy="1143000"/>
          </a:xfrm>
          <a:noFill/>
          <a:ln/>
        </p:spPr>
        <p:txBody>
          <a:bodyPr/>
          <a:lstStyle/>
          <a:p>
            <a:r>
              <a:rPr lang="en-US" dirty="0"/>
              <a:t>Patient Rights</a:t>
            </a:r>
          </a:p>
        </p:txBody>
      </p:sp>
      <p:sp>
        <p:nvSpPr>
          <p:cNvPr id="49157" name="Rectangle 1029"/>
          <p:cNvSpPr>
            <a:spLocks noGrp="1" noChangeArrowheads="1"/>
          </p:cNvSpPr>
          <p:nvPr>
            <p:ph idx="1"/>
          </p:nvPr>
        </p:nvSpPr>
        <p:spPr>
          <a:xfrm>
            <a:off x="381000" y="5486400"/>
            <a:ext cx="8382000" cy="685800"/>
          </a:xfrm>
          <a:noFill/>
          <a:ln/>
        </p:spPr>
        <p:txBody>
          <a:bodyPr>
            <a:normAutofit fontScale="92500"/>
          </a:bodyPr>
          <a:lstStyle/>
          <a:p>
            <a:pPr>
              <a:lnSpc>
                <a:spcPct val="90000"/>
              </a:lnSpc>
              <a:spcBef>
                <a:spcPct val="45000"/>
              </a:spcBef>
            </a:pPr>
            <a:r>
              <a:rPr lang="en-US" sz="3000" dirty="0" smtClean="0"/>
              <a:t>Patient rights are also posted </a:t>
            </a:r>
            <a:r>
              <a:rPr lang="en-US" sz="3000" dirty="0"/>
              <a:t>throughout the hospital.  </a:t>
            </a:r>
          </a:p>
        </p:txBody>
      </p:sp>
      <p:pic>
        <p:nvPicPr>
          <p:cNvPr id="5" name="Picture 4" descr="New Image.JPG"/>
          <p:cNvPicPr>
            <a:picLocks noChangeAspect="1"/>
          </p:cNvPicPr>
          <p:nvPr>
            <p:custDataLst>
              <p:tags r:id="rId2"/>
            </p:custDataLst>
          </p:nvPr>
        </p:nvPicPr>
        <p:blipFill>
          <a:blip r:embed="rId5" cstate="print"/>
          <a:srcRect t="13333" b="26667"/>
          <a:stretch>
            <a:fillRect/>
          </a:stretch>
        </p:blipFill>
        <p:spPr>
          <a:xfrm>
            <a:off x="2438400" y="1447800"/>
            <a:ext cx="4381500" cy="3505200"/>
          </a:xfrm>
          <a:prstGeom prst="rect">
            <a:avLst/>
          </a:prstGeom>
          <a:ln>
            <a:noFill/>
          </a:ln>
          <a:effectLst>
            <a:outerShdw blurRad="292100" dist="139700" dir="2700000" algn="tl" rotWithShape="0">
              <a:srgbClr val="333333">
                <a:alpha val="65000"/>
              </a:srgbClr>
            </a:outerShdw>
          </a:effectLst>
        </p:spPr>
      </p:pic>
      <p:cxnSp>
        <p:nvCxnSpPr>
          <p:cNvPr id="6" name="Straight Arrow Connector 5"/>
          <p:cNvCxnSpPr/>
          <p:nvPr/>
        </p:nvCxnSpPr>
        <p:spPr>
          <a:xfrm flipV="1">
            <a:off x="3657600" y="4419600"/>
            <a:ext cx="304800" cy="914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the Module</a:t>
            </a:r>
            <a:endParaRPr lang="en-US" dirty="0"/>
          </a:p>
        </p:txBody>
      </p:sp>
      <p:sp>
        <p:nvSpPr>
          <p:cNvPr id="3" name="Content Placeholder 2"/>
          <p:cNvSpPr>
            <a:spLocks noGrp="1"/>
          </p:cNvSpPr>
          <p:nvPr>
            <p:ph idx="1"/>
          </p:nvPr>
        </p:nvSpPr>
        <p:spPr>
          <a:xfrm>
            <a:off x="304800" y="1295400"/>
            <a:ext cx="8534400" cy="5029200"/>
          </a:xfrm>
        </p:spPr>
        <p:txBody>
          <a:bodyPr/>
          <a:lstStyle/>
          <a:p>
            <a:r>
              <a:rPr lang="en-US" dirty="0" smtClean="0"/>
              <a:t>This self-learning module is intended to provide you with some very general information regarding what is  expected of you when at Akron General. Not all of this may apply directly to your educational experience while in an Akron General facility. </a:t>
            </a:r>
          </a:p>
          <a:p>
            <a:r>
              <a:rPr lang="en-US" dirty="0" smtClean="0"/>
              <a:t>It has been compiled as a guide to make sure all students have the information and guidelines necessary to act or react safely while you are with us.</a:t>
            </a: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4"/>
          <p:cNvSpPr>
            <a:spLocks noGrp="1" noChangeArrowheads="1"/>
          </p:cNvSpPr>
          <p:nvPr>
            <p:ph type="title"/>
          </p:nvPr>
        </p:nvSpPr>
        <p:spPr/>
        <p:txBody>
          <a:bodyPr/>
          <a:lstStyle/>
          <a:p>
            <a:r>
              <a:rPr lang="en-US"/>
              <a:t/>
            </a:r>
            <a:br>
              <a:rPr lang="en-US"/>
            </a:br>
            <a:endParaRPr lang="en-US"/>
          </a:p>
        </p:txBody>
      </p:sp>
      <p:sp>
        <p:nvSpPr>
          <p:cNvPr id="51205" name="Rectangle 5"/>
          <p:cNvSpPr>
            <a:spLocks noGrp="1" noChangeArrowheads="1"/>
          </p:cNvSpPr>
          <p:nvPr>
            <p:ph type="body" idx="1"/>
          </p:nvPr>
        </p:nvSpPr>
        <p:spPr>
          <a:xfrm>
            <a:off x="3429000" y="2438400"/>
            <a:ext cx="5715000" cy="2895600"/>
          </a:xfrm>
        </p:spPr>
        <p:txBody>
          <a:bodyPr/>
          <a:lstStyle/>
          <a:p>
            <a:r>
              <a:rPr lang="en-US" b="1" dirty="0">
                <a:cs typeface="Times New Roman" pitchFamily="18" charset="0"/>
              </a:rPr>
              <a:t>Upon </a:t>
            </a:r>
            <a:r>
              <a:rPr lang="en-US" b="1" dirty="0" smtClean="0">
                <a:cs typeface="Times New Roman" pitchFamily="18" charset="0"/>
              </a:rPr>
              <a:t>admission </a:t>
            </a:r>
            <a:r>
              <a:rPr lang="en-US" dirty="0" smtClean="0">
                <a:cs typeface="Times New Roman" pitchFamily="18" charset="0"/>
              </a:rPr>
              <a:t>the </a:t>
            </a:r>
            <a:r>
              <a:rPr lang="en-US" dirty="0">
                <a:cs typeface="Times New Roman" pitchFamily="18" charset="0"/>
              </a:rPr>
              <a:t>patient or patient’s representative is given a Welcome Packet that contains information on patient rights and how to file a complaint/grievance. </a:t>
            </a:r>
          </a:p>
        </p:txBody>
      </p:sp>
      <p:sp>
        <p:nvSpPr>
          <p:cNvPr id="51206" name="Text Box 6"/>
          <p:cNvSpPr txBox="1">
            <a:spLocks noChangeArrowheads="1"/>
          </p:cNvSpPr>
          <p:nvPr/>
        </p:nvSpPr>
        <p:spPr bwMode="auto">
          <a:xfrm>
            <a:off x="838200" y="228600"/>
            <a:ext cx="7543800" cy="646331"/>
          </a:xfrm>
          <a:prstGeom prst="rect">
            <a:avLst/>
          </a:prstGeom>
          <a:noFill/>
          <a:ln w="9525">
            <a:noFill/>
            <a:miter lim="800000"/>
            <a:headEnd/>
            <a:tailEnd/>
          </a:ln>
          <a:effectLst/>
        </p:spPr>
        <p:txBody>
          <a:bodyPr>
            <a:spAutoFit/>
          </a:bodyPr>
          <a:lstStyle/>
          <a:p>
            <a:pPr algn="ctr">
              <a:spcBef>
                <a:spcPct val="50000"/>
              </a:spcBef>
            </a:pPr>
            <a:r>
              <a:rPr lang="en-US" sz="3600" dirty="0">
                <a:solidFill>
                  <a:schemeClr val="bg1"/>
                </a:solidFill>
                <a:latin typeface="Calibri" pitchFamily="34" charset="0"/>
              </a:rPr>
              <a:t>Informing the Patient</a:t>
            </a:r>
          </a:p>
        </p:txBody>
      </p:sp>
      <p:pic>
        <p:nvPicPr>
          <p:cNvPr id="6" name="Picture 2"/>
          <p:cNvPicPr>
            <a:picLocks noChangeAspect="1" noChangeArrowheads="1"/>
          </p:cNvPicPr>
          <p:nvPr>
            <p:custDataLst>
              <p:tags r:id="rId2"/>
            </p:custDataLst>
          </p:nvPr>
        </p:nvPicPr>
        <p:blipFill>
          <a:blip r:embed="rId5" cstate="print"/>
          <a:srcRect/>
          <a:stretch>
            <a:fillRect/>
          </a:stretch>
        </p:blipFill>
        <p:spPr bwMode="auto">
          <a:xfrm>
            <a:off x="609600" y="1828800"/>
            <a:ext cx="2621229" cy="3733624"/>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050"/>
          <p:cNvSpPr>
            <a:spLocks noGrp="1" noChangeArrowheads="1"/>
          </p:cNvSpPr>
          <p:nvPr>
            <p:ph type="title"/>
          </p:nvPr>
        </p:nvSpPr>
        <p:spPr>
          <a:xfrm>
            <a:off x="685800" y="0"/>
            <a:ext cx="7772400" cy="1295400"/>
          </a:xfrm>
        </p:spPr>
        <p:txBody>
          <a:bodyPr/>
          <a:lstStyle/>
          <a:p>
            <a:r>
              <a:rPr lang="en-US" dirty="0" smtClean="0"/>
              <a:t>Patient Diversity</a:t>
            </a:r>
            <a:endParaRPr lang="en-US" dirty="0"/>
          </a:p>
        </p:txBody>
      </p:sp>
      <p:sp>
        <p:nvSpPr>
          <p:cNvPr id="43011" name="Rectangle 3"/>
          <p:cNvSpPr>
            <a:spLocks noGrp="1" noChangeArrowheads="1"/>
          </p:cNvSpPr>
          <p:nvPr>
            <p:ph type="body" idx="1"/>
          </p:nvPr>
        </p:nvSpPr>
        <p:spPr>
          <a:xfrm>
            <a:off x="609600" y="1371600"/>
            <a:ext cx="7772400" cy="3124200"/>
          </a:xfrm>
        </p:spPr>
        <p:txBody>
          <a:bodyPr>
            <a:normAutofit/>
          </a:bodyPr>
          <a:lstStyle/>
          <a:p>
            <a:pPr>
              <a:lnSpc>
                <a:spcPct val="90000"/>
              </a:lnSpc>
              <a:spcBef>
                <a:spcPts val="1200"/>
              </a:spcBef>
            </a:pPr>
            <a:r>
              <a:rPr lang="en-US" dirty="0" smtClean="0"/>
              <a:t>Patients have the right to “considerate and respectful care regardless of race, sex, national origin, religion, sexual orientation or source of payment.”</a:t>
            </a:r>
            <a:endParaRPr lang="en-US" dirty="0" smtClean="0">
              <a:cs typeface="Tahoma" pitchFamily="34" charset="0"/>
            </a:endParaRPr>
          </a:p>
          <a:p>
            <a:pPr>
              <a:lnSpc>
                <a:spcPct val="90000"/>
              </a:lnSpc>
            </a:pPr>
            <a:endParaRPr lang="en-US" dirty="0"/>
          </a:p>
        </p:txBody>
      </p:sp>
      <p:pic>
        <p:nvPicPr>
          <p:cNvPr id="11" name="Picture 10" descr="PATIENTD.jpg"/>
          <p:cNvPicPr>
            <a:picLocks noChangeAspect="1"/>
          </p:cNvPicPr>
          <p:nvPr>
            <p:custDataLst>
              <p:tags r:id="rId2"/>
            </p:custDataLst>
          </p:nvPr>
        </p:nvPicPr>
        <p:blipFill>
          <a:blip r:embed="rId5" cstate="print"/>
          <a:stretch>
            <a:fillRect/>
          </a:stretch>
        </p:blipFill>
        <p:spPr>
          <a:xfrm>
            <a:off x="4495800" y="4114800"/>
            <a:ext cx="3073400" cy="17287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6" name="Rectangle 8"/>
          <p:cNvSpPr>
            <a:spLocks noGrp="1" noChangeArrowheads="1"/>
          </p:cNvSpPr>
          <p:nvPr>
            <p:ph type="title"/>
          </p:nvPr>
        </p:nvSpPr>
        <p:spPr/>
        <p:txBody>
          <a:bodyPr/>
          <a:lstStyle/>
          <a:p>
            <a:r>
              <a:rPr lang="en-US"/>
              <a:t/>
            </a:r>
            <a:br>
              <a:rPr lang="en-US"/>
            </a:br>
            <a:endParaRPr lang="en-US"/>
          </a:p>
        </p:txBody>
      </p:sp>
      <p:sp>
        <p:nvSpPr>
          <p:cNvPr id="48137" name="Rectangle 9"/>
          <p:cNvSpPr>
            <a:spLocks noGrp="1" noChangeArrowheads="1"/>
          </p:cNvSpPr>
          <p:nvPr>
            <p:ph type="body" idx="1"/>
          </p:nvPr>
        </p:nvSpPr>
        <p:spPr>
          <a:xfrm>
            <a:off x="838200" y="1828800"/>
            <a:ext cx="4724400" cy="4572000"/>
          </a:xfrm>
        </p:spPr>
        <p:txBody>
          <a:bodyPr/>
          <a:lstStyle/>
          <a:p>
            <a:r>
              <a:rPr lang="en-US" dirty="0">
                <a:cs typeface="Times New Roman" pitchFamily="18" charset="0"/>
              </a:rPr>
              <a:t>Akron General </a:t>
            </a:r>
            <a:r>
              <a:rPr lang="en-US" dirty="0" smtClean="0">
                <a:cs typeface="Times New Roman" pitchFamily="18" charset="0"/>
              </a:rPr>
              <a:t>Health System has </a:t>
            </a:r>
            <a:r>
              <a:rPr lang="en-US" dirty="0">
                <a:cs typeface="Times New Roman" pitchFamily="18" charset="0"/>
              </a:rPr>
              <a:t>made a commitment to actively seek, listen and respond to the needs, preferences, concerns and complaints of our patients and their families. </a:t>
            </a:r>
          </a:p>
        </p:txBody>
      </p:sp>
      <p:sp>
        <p:nvSpPr>
          <p:cNvPr id="48139" name="Text Box 11"/>
          <p:cNvSpPr txBox="1">
            <a:spLocks noChangeArrowheads="1"/>
          </p:cNvSpPr>
          <p:nvPr/>
        </p:nvSpPr>
        <p:spPr bwMode="auto">
          <a:xfrm>
            <a:off x="609600" y="304800"/>
            <a:ext cx="7924800" cy="646331"/>
          </a:xfrm>
          <a:prstGeom prst="rect">
            <a:avLst/>
          </a:prstGeom>
          <a:noFill/>
          <a:ln w="9525">
            <a:noFill/>
            <a:miter lim="800000"/>
            <a:headEnd/>
            <a:tailEnd/>
          </a:ln>
          <a:effectLst/>
        </p:spPr>
        <p:txBody>
          <a:bodyPr wrap="square">
            <a:spAutoFit/>
          </a:bodyPr>
          <a:lstStyle/>
          <a:p>
            <a:pPr algn="ctr">
              <a:spcBef>
                <a:spcPct val="50000"/>
              </a:spcBef>
            </a:pPr>
            <a:r>
              <a:rPr lang="en-US" sz="3600" dirty="0">
                <a:solidFill>
                  <a:schemeClr val="bg1"/>
                </a:solidFill>
                <a:latin typeface="Calibri" pitchFamily="34" charset="0"/>
              </a:rPr>
              <a:t>Patient Complaints/Grievances</a:t>
            </a:r>
          </a:p>
        </p:txBody>
      </p:sp>
      <p:pic>
        <p:nvPicPr>
          <p:cNvPr id="8" name="Picture 7" descr="MP900409671[1].JPG"/>
          <p:cNvPicPr>
            <a:picLocks noChangeAspect="1"/>
          </p:cNvPicPr>
          <p:nvPr>
            <p:custDataLst>
              <p:tags r:id="rId2"/>
            </p:custDataLst>
          </p:nvPr>
        </p:nvPicPr>
        <p:blipFill>
          <a:blip r:embed="rId5" cstate="print"/>
          <a:stretch>
            <a:fillRect/>
          </a:stretch>
        </p:blipFill>
        <p:spPr>
          <a:xfrm>
            <a:off x="5943600" y="1828800"/>
            <a:ext cx="2667000"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4"/>
          <p:cNvSpPr>
            <a:spLocks noGrp="1" noChangeArrowheads="1"/>
          </p:cNvSpPr>
          <p:nvPr>
            <p:ph type="title"/>
          </p:nvPr>
        </p:nvSpPr>
        <p:spPr/>
        <p:txBody>
          <a:bodyPr/>
          <a:lstStyle/>
          <a:p>
            <a:r>
              <a:rPr lang="en-US" i="1" dirty="0"/>
              <a:t/>
            </a:r>
            <a:br>
              <a:rPr lang="en-US" i="1" dirty="0"/>
            </a:br>
            <a:endParaRPr lang="en-US" i="1" dirty="0"/>
          </a:p>
        </p:txBody>
      </p:sp>
      <p:sp>
        <p:nvSpPr>
          <p:cNvPr id="53254" name="Text Box 6"/>
          <p:cNvSpPr txBox="1">
            <a:spLocks noChangeArrowheads="1"/>
          </p:cNvSpPr>
          <p:nvPr/>
        </p:nvSpPr>
        <p:spPr bwMode="auto">
          <a:xfrm>
            <a:off x="838200" y="304800"/>
            <a:ext cx="7543800" cy="646331"/>
          </a:xfrm>
          <a:prstGeom prst="rect">
            <a:avLst/>
          </a:prstGeom>
          <a:noFill/>
          <a:ln w="9525">
            <a:noFill/>
            <a:miter lim="800000"/>
            <a:headEnd/>
            <a:tailEnd/>
          </a:ln>
          <a:effectLst/>
        </p:spPr>
        <p:txBody>
          <a:bodyPr>
            <a:spAutoFit/>
          </a:bodyPr>
          <a:lstStyle/>
          <a:p>
            <a:pPr algn="ctr">
              <a:spcBef>
                <a:spcPct val="50000"/>
              </a:spcBef>
            </a:pPr>
            <a:r>
              <a:rPr lang="en-US" sz="3600" dirty="0">
                <a:solidFill>
                  <a:schemeClr val="bg1"/>
                </a:solidFill>
                <a:latin typeface="Calibri" pitchFamily="34" charset="0"/>
              </a:rPr>
              <a:t>Informing the Patient</a:t>
            </a:r>
          </a:p>
        </p:txBody>
      </p:sp>
      <p:grpSp>
        <p:nvGrpSpPr>
          <p:cNvPr id="2" name="Group 38"/>
          <p:cNvGrpSpPr/>
          <p:nvPr>
            <p:custDataLst>
              <p:tags r:id="rId2"/>
            </p:custDataLst>
          </p:nvPr>
        </p:nvGrpSpPr>
        <p:grpSpPr>
          <a:xfrm>
            <a:off x="551" y="1230103"/>
            <a:ext cx="9142896" cy="4931193"/>
            <a:chOff x="551" y="1230103"/>
            <a:chExt cx="9142896" cy="4931193"/>
          </a:xfrm>
        </p:grpSpPr>
        <p:sp>
          <p:nvSpPr>
            <p:cNvPr id="7" name="Freeform 6"/>
            <p:cNvSpPr/>
            <p:nvPr/>
          </p:nvSpPr>
          <p:spPr>
            <a:xfrm rot="16200000">
              <a:off x="-906853" y="2137507"/>
              <a:ext cx="4913288" cy="3098480"/>
            </a:xfrm>
            <a:custGeom>
              <a:avLst/>
              <a:gdLst>
                <a:gd name="connsiteX0" fmla="*/ 0 w 3098478"/>
                <a:gd name="connsiteY0" fmla="*/ 154924 h 4913286"/>
                <a:gd name="connsiteX1" fmla="*/ 45376 w 3098478"/>
                <a:gd name="connsiteY1" fmla="*/ 45376 h 4913286"/>
                <a:gd name="connsiteX2" fmla="*/ 154924 w 3098478"/>
                <a:gd name="connsiteY2" fmla="*/ 0 h 4913286"/>
                <a:gd name="connsiteX3" fmla="*/ 2943554 w 3098478"/>
                <a:gd name="connsiteY3" fmla="*/ 0 h 4913286"/>
                <a:gd name="connsiteX4" fmla="*/ 3053102 w 3098478"/>
                <a:gd name="connsiteY4" fmla="*/ 45376 h 4913286"/>
                <a:gd name="connsiteX5" fmla="*/ 3098478 w 3098478"/>
                <a:gd name="connsiteY5" fmla="*/ 154924 h 4913286"/>
                <a:gd name="connsiteX6" fmla="*/ 3098478 w 3098478"/>
                <a:gd name="connsiteY6" fmla="*/ 4758362 h 4913286"/>
                <a:gd name="connsiteX7" fmla="*/ 3053102 w 3098478"/>
                <a:gd name="connsiteY7" fmla="*/ 4867910 h 4913286"/>
                <a:gd name="connsiteX8" fmla="*/ 2943554 w 3098478"/>
                <a:gd name="connsiteY8" fmla="*/ 4913286 h 4913286"/>
                <a:gd name="connsiteX9" fmla="*/ 154924 w 3098478"/>
                <a:gd name="connsiteY9" fmla="*/ 4913286 h 4913286"/>
                <a:gd name="connsiteX10" fmla="*/ 45376 w 3098478"/>
                <a:gd name="connsiteY10" fmla="*/ 4867910 h 4913286"/>
                <a:gd name="connsiteX11" fmla="*/ 0 w 3098478"/>
                <a:gd name="connsiteY11" fmla="*/ 4758362 h 4913286"/>
                <a:gd name="connsiteX12" fmla="*/ 0 w 3098478"/>
                <a:gd name="connsiteY12" fmla="*/ 154924 h 491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98478" h="4913286">
                  <a:moveTo>
                    <a:pt x="3000777" y="2"/>
                  </a:moveTo>
                  <a:cubicBezTo>
                    <a:pt x="3026689" y="2"/>
                    <a:pt x="3051539" y="25884"/>
                    <a:pt x="3069862" y="71955"/>
                  </a:cubicBezTo>
                  <a:cubicBezTo>
                    <a:pt x="3088184" y="118026"/>
                    <a:pt x="3098477" y="180512"/>
                    <a:pt x="3098477" y="245666"/>
                  </a:cubicBezTo>
                  <a:lnTo>
                    <a:pt x="3098477" y="4667620"/>
                  </a:lnTo>
                  <a:cubicBezTo>
                    <a:pt x="3098477" y="4732774"/>
                    <a:pt x="3088184" y="4795260"/>
                    <a:pt x="3069862" y="4841331"/>
                  </a:cubicBezTo>
                  <a:cubicBezTo>
                    <a:pt x="3051539" y="4887402"/>
                    <a:pt x="3026689" y="4913284"/>
                    <a:pt x="3000777" y="4913284"/>
                  </a:cubicBezTo>
                  <a:lnTo>
                    <a:pt x="97701" y="4913284"/>
                  </a:lnTo>
                  <a:cubicBezTo>
                    <a:pt x="71789" y="4913284"/>
                    <a:pt x="46939" y="4887402"/>
                    <a:pt x="28616" y="4841331"/>
                  </a:cubicBezTo>
                  <a:cubicBezTo>
                    <a:pt x="10294" y="4795260"/>
                    <a:pt x="1" y="4732775"/>
                    <a:pt x="1" y="4667620"/>
                  </a:cubicBezTo>
                  <a:lnTo>
                    <a:pt x="1" y="245666"/>
                  </a:lnTo>
                  <a:cubicBezTo>
                    <a:pt x="1" y="180512"/>
                    <a:pt x="10294" y="118026"/>
                    <a:pt x="28616" y="71955"/>
                  </a:cubicBezTo>
                  <a:cubicBezTo>
                    <a:pt x="46939" y="25884"/>
                    <a:pt x="71789" y="2"/>
                    <a:pt x="97701" y="2"/>
                  </a:cubicBezTo>
                  <a:lnTo>
                    <a:pt x="3000777" y="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4393" tIns="120017" rIns="155574" bIns="2478782" numCol="1" spcCol="1270" anchor="t" anchorCtr="0">
              <a:noAutofit/>
            </a:bodyPr>
            <a:lstStyle/>
            <a:p>
              <a:pPr lvl="0" algn="r" defTabSz="1555750">
                <a:lnSpc>
                  <a:spcPct val="90000"/>
                </a:lnSpc>
                <a:spcBef>
                  <a:spcPct val="0"/>
                </a:spcBef>
                <a:spcAft>
                  <a:spcPct val="35000"/>
                </a:spcAft>
              </a:pPr>
              <a:endParaRPr lang="en-US" sz="3500" kern="1200" dirty="0"/>
            </a:p>
          </p:txBody>
        </p:sp>
        <p:sp>
          <p:nvSpPr>
            <p:cNvPr id="8" name="Freeform 7"/>
            <p:cNvSpPr/>
            <p:nvPr/>
          </p:nvSpPr>
          <p:spPr>
            <a:xfrm>
              <a:off x="607309" y="1230104"/>
              <a:ext cx="2308366" cy="4913286"/>
            </a:xfrm>
            <a:custGeom>
              <a:avLst/>
              <a:gdLst>
                <a:gd name="connsiteX0" fmla="*/ 0 w 2308366"/>
                <a:gd name="connsiteY0" fmla="*/ 0 h 4913286"/>
                <a:gd name="connsiteX1" fmla="*/ 2308366 w 2308366"/>
                <a:gd name="connsiteY1" fmla="*/ 0 h 4913286"/>
                <a:gd name="connsiteX2" fmla="*/ 2308366 w 2308366"/>
                <a:gd name="connsiteY2" fmla="*/ 4913286 h 4913286"/>
                <a:gd name="connsiteX3" fmla="*/ 0 w 2308366"/>
                <a:gd name="connsiteY3" fmla="*/ 4913286 h 4913286"/>
                <a:gd name="connsiteX4" fmla="*/ 0 w 2308366"/>
                <a:gd name="connsiteY4" fmla="*/ 0 h 4913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8366" h="4913286">
                  <a:moveTo>
                    <a:pt x="0" y="0"/>
                  </a:moveTo>
                  <a:lnTo>
                    <a:pt x="2308366" y="0"/>
                  </a:lnTo>
                  <a:lnTo>
                    <a:pt x="2308366" y="4913286"/>
                  </a:lnTo>
                  <a:lnTo>
                    <a:pt x="0" y="491328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96012" rIns="0" bIns="0" numCol="1" spcCol="1270" anchor="t" anchorCtr="0">
              <a:noAutofit/>
            </a:bodyPr>
            <a:lstStyle/>
            <a:p>
              <a:pPr lvl="0" algn="l" defTabSz="1244600">
                <a:lnSpc>
                  <a:spcPct val="90000"/>
                </a:lnSpc>
                <a:spcBef>
                  <a:spcPct val="0"/>
                </a:spcBef>
                <a:spcAft>
                  <a:spcPct val="35000"/>
                </a:spcAft>
              </a:pPr>
              <a:r>
                <a:rPr lang="en-US" sz="2800" kern="1200" dirty="0" smtClean="0">
                  <a:latin typeface="Arial Narrow" pitchFamily="34" charset="0"/>
                  <a:cs typeface="Times New Roman" pitchFamily="18" charset="0"/>
                </a:rPr>
                <a:t>Patients</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and</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families</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are</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encouraged</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to</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first</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discuss</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any</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concerns or complaints</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directly</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with</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the</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staff</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who</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are</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responsible</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for</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their</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care.</a:t>
              </a:r>
              <a:endParaRPr lang="en-US" sz="2800" kern="1200" dirty="0">
                <a:latin typeface="Arial Narrow" pitchFamily="34" charset="0"/>
              </a:endParaRPr>
            </a:p>
          </p:txBody>
        </p:sp>
        <p:sp>
          <p:nvSpPr>
            <p:cNvPr id="9" name="Freeform 8"/>
            <p:cNvSpPr/>
            <p:nvPr/>
          </p:nvSpPr>
          <p:spPr>
            <a:xfrm rot="16200000">
              <a:off x="2195638" y="2235696"/>
              <a:ext cx="4931193" cy="2920008"/>
            </a:xfrm>
            <a:custGeom>
              <a:avLst/>
              <a:gdLst>
                <a:gd name="connsiteX0" fmla="*/ 0 w 2920007"/>
                <a:gd name="connsiteY0" fmla="*/ 146000 h 4931192"/>
                <a:gd name="connsiteX1" fmla="*/ 42763 w 2920007"/>
                <a:gd name="connsiteY1" fmla="*/ 42762 h 4931192"/>
                <a:gd name="connsiteX2" fmla="*/ 146001 w 2920007"/>
                <a:gd name="connsiteY2" fmla="*/ 0 h 4931192"/>
                <a:gd name="connsiteX3" fmla="*/ 2774007 w 2920007"/>
                <a:gd name="connsiteY3" fmla="*/ 0 h 4931192"/>
                <a:gd name="connsiteX4" fmla="*/ 2877245 w 2920007"/>
                <a:gd name="connsiteY4" fmla="*/ 42763 h 4931192"/>
                <a:gd name="connsiteX5" fmla="*/ 2920007 w 2920007"/>
                <a:gd name="connsiteY5" fmla="*/ 146001 h 4931192"/>
                <a:gd name="connsiteX6" fmla="*/ 2920007 w 2920007"/>
                <a:gd name="connsiteY6" fmla="*/ 4785192 h 4931192"/>
                <a:gd name="connsiteX7" fmla="*/ 2877245 w 2920007"/>
                <a:gd name="connsiteY7" fmla="*/ 4888430 h 4931192"/>
                <a:gd name="connsiteX8" fmla="*/ 2774007 w 2920007"/>
                <a:gd name="connsiteY8" fmla="*/ 4931192 h 4931192"/>
                <a:gd name="connsiteX9" fmla="*/ 146000 w 2920007"/>
                <a:gd name="connsiteY9" fmla="*/ 4931192 h 4931192"/>
                <a:gd name="connsiteX10" fmla="*/ 42762 w 2920007"/>
                <a:gd name="connsiteY10" fmla="*/ 4888429 h 4931192"/>
                <a:gd name="connsiteX11" fmla="*/ 0 w 2920007"/>
                <a:gd name="connsiteY11" fmla="*/ 4785191 h 4931192"/>
                <a:gd name="connsiteX12" fmla="*/ 0 w 2920007"/>
                <a:gd name="connsiteY12" fmla="*/ 146000 h 493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20007" h="4931192">
                  <a:moveTo>
                    <a:pt x="2833553" y="1"/>
                  </a:moveTo>
                  <a:cubicBezTo>
                    <a:pt x="2856482" y="1"/>
                    <a:pt x="2878472" y="25977"/>
                    <a:pt x="2894685" y="72217"/>
                  </a:cubicBezTo>
                  <a:cubicBezTo>
                    <a:pt x="2910898" y="118456"/>
                    <a:pt x="2920007" y="181169"/>
                    <a:pt x="2920007" y="246561"/>
                  </a:cubicBezTo>
                  <a:lnTo>
                    <a:pt x="2920007" y="4684632"/>
                  </a:lnTo>
                  <a:cubicBezTo>
                    <a:pt x="2920007" y="4750024"/>
                    <a:pt x="2910898" y="4812736"/>
                    <a:pt x="2894685" y="4858976"/>
                  </a:cubicBezTo>
                  <a:cubicBezTo>
                    <a:pt x="2878472" y="4905215"/>
                    <a:pt x="2856481" y="4931191"/>
                    <a:pt x="2833552" y="4931191"/>
                  </a:cubicBezTo>
                  <a:lnTo>
                    <a:pt x="86454" y="4931191"/>
                  </a:lnTo>
                  <a:cubicBezTo>
                    <a:pt x="63525" y="4931191"/>
                    <a:pt x="41535" y="4905215"/>
                    <a:pt x="25322" y="4858976"/>
                  </a:cubicBezTo>
                  <a:cubicBezTo>
                    <a:pt x="9109" y="4812738"/>
                    <a:pt x="0" y="4750024"/>
                    <a:pt x="0" y="4684632"/>
                  </a:cubicBezTo>
                  <a:lnTo>
                    <a:pt x="0" y="246560"/>
                  </a:lnTo>
                  <a:cubicBezTo>
                    <a:pt x="0" y="181168"/>
                    <a:pt x="9109" y="118456"/>
                    <a:pt x="25322" y="72216"/>
                  </a:cubicBezTo>
                  <a:cubicBezTo>
                    <a:pt x="41535" y="25977"/>
                    <a:pt x="63526" y="1"/>
                    <a:pt x="86455" y="1"/>
                  </a:cubicBezTo>
                  <a:lnTo>
                    <a:pt x="2833553" y="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16" tIns="113157" rIns="146685" bIns="2336006" numCol="1" spcCol="1270" anchor="t" anchorCtr="0">
              <a:noAutofit/>
            </a:bodyPr>
            <a:lstStyle/>
            <a:p>
              <a:pPr lvl="0" algn="r" defTabSz="1466850">
                <a:lnSpc>
                  <a:spcPct val="90000"/>
                </a:lnSpc>
                <a:spcBef>
                  <a:spcPct val="0"/>
                </a:spcBef>
                <a:spcAft>
                  <a:spcPct val="35000"/>
                </a:spcAft>
              </a:pPr>
              <a:endParaRPr lang="en-US" sz="3300" kern="1200" dirty="0"/>
            </a:p>
          </p:txBody>
        </p:sp>
        <p:sp>
          <p:nvSpPr>
            <p:cNvPr id="10" name="Flowchart: Extract 9"/>
            <p:cNvSpPr/>
            <p:nvPr/>
          </p:nvSpPr>
          <p:spPr>
            <a:xfrm rot="5400000">
              <a:off x="2958360" y="4014934"/>
              <a:ext cx="514942" cy="438001"/>
            </a:xfrm>
            <a:prstGeom prst="flowChartExtra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1" name="Freeform 10"/>
            <p:cNvSpPr/>
            <p:nvPr/>
          </p:nvSpPr>
          <p:spPr>
            <a:xfrm>
              <a:off x="3785233" y="1230104"/>
              <a:ext cx="2175405" cy="4931192"/>
            </a:xfrm>
            <a:custGeom>
              <a:avLst/>
              <a:gdLst>
                <a:gd name="connsiteX0" fmla="*/ 0 w 2175405"/>
                <a:gd name="connsiteY0" fmla="*/ 0 h 4931192"/>
                <a:gd name="connsiteX1" fmla="*/ 2175405 w 2175405"/>
                <a:gd name="connsiteY1" fmla="*/ 0 h 4931192"/>
                <a:gd name="connsiteX2" fmla="*/ 2175405 w 2175405"/>
                <a:gd name="connsiteY2" fmla="*/ 4931192 h 4931192"/>
                <a:gd name="connsiteX3" fmla="*/ 0 w 2175405"/>
                <a:gd name="connsiteY3" fmla="*/ 4931192 h 4931192"/>
                <a:gd name="connsiteX4" fmla="*/ 0 w 2175405"/>
                <a:gd name="connsiteY4" fmla="*/ 0 h 49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5405" h="4931192">
                  <a:moveTo>
                    <a:pt x="0" y="0"/>
                  </a:moveTo>
                  <a:lnTo>
                    <a:pt x="2175405" y="0"/>
                  </a:lnTo>
                  <a:lnTo>
                    <a:pt x="2175405" y="4931192"/>
                  </a:lnTo>
                  <a:lnTo>
                    <a:pt x="0" y="4931192"/>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92583" rIns="0" bIns="0" numCol="1" spcCol="1270" anchor="t" anchorCtr="0">
              <a:spAutoFit/>
            </a:bodyPr>
            <a:lstStyle/>
            <a:p>
              <a:pPr lvl="0" algn="l" defTabSz="1200150">
                <a:lnSpc>
                  <a:spcPct val="90000"/>
                </a:lnSpc>
                <a:spcBef>
                  <a:spcPct val="0"/>
                </a:spcBef>
                <a:spcAft>
                  <a:spcPct val="35000"/>
                </a:spcAft>
              </a:pPr>
              <a:r>
                <a:rPr lang="en-US" sz="2700" kern="1200" dirty="0" smtClean="0">
                  <a:latin typeface="Arial Narrow" pitchFamily="34" charset="0"/>
                  <a:cs typeface="Times New Roman" pitchFamily="18" charset="0"/>
                </a:rPr>
                <a:t>Patients</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and</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families</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may</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also</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speak</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with</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those</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responsible</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for</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the</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supervision</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of</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that</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care,</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such</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as</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the</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attending</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physician,</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registered</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nurses</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nurse</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director</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or</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clinical/unit</a:t>
              </a:r>
              <a:r>
                <a:rPr lang="en-US" sz="2700" kern="1200" dirty="0" smtClean="0">
                  <a:solidFill>
                    <a:srgbClr val="7F787F"/>
                  </a:solidFill>
                  <a:latin typeface="Arial Narrow" pitchFamily="34" charset="0"/>
                  <a:cs typeface="Times New Roman" pitchFamily="18" charset="0"/>
                </a:rPr>
                <a:t> </a:t>
              </a:r>
              <a:r>
                <a:rPr lang="en-US" sz="2700" kern="1200" dirty="0" smtClean="0">
                  <a:latin typeface="Arial Narrow" pitchFamily="34" charset="0"/>
                  <a:cs typeface="Times New Roman" pitchFamily="18" charset="0"/>
                </a:rPr>
                <a:t>manager.</a:t>
              </a:r>
              <a:endParaRPr lang="en-US" sz="2700" kern="1200" dirty="0">
                <a:latin typeface="Arial Narrow" pitchFamily="34" charset="0"/>
              </a:endParaRPr>
            </a:p>
          </p:txBody>
        </p:sp>
        <p:sp>
          <p:nvSpPr>
            <p:cNvPr id="12" name="Freeform 11"/>
            <p:cNvSpPr/>
            <p:nvPr/>
          </p:nvSpPr>
          <p:spPr>
            <a:xfrm rot="16200000">
              <a:off x="5217846" y="2235696"/>
              <a:ext cx="4931193" cy="2920008"/>
            </a:xfrm>
            <a:custGeom>
              <a:avLst/>
              <a:gdLst>
                <a:gd name="connsiteX0" fmla="*/ 0 w 2920007"/>
                <a:gd name="connsiteY0" fmla="*/ 146000 h 4931192"/>
                <a:gd name="connsiteX1" fmla="*/ 42763 w 2920007"/>
                <a:gd name="connsiteY1" fmla="*/ 42762 h 4931192"/>
                <a:gd name="connsiteX2" fmla="*/ 146001 w 2920007"/>
                <a:gd name="connsiteY2" fmla="*/ 0 h 4931192"/>
                <a:gd name="connsiteX3" fmla="*/ 2774007 w 2920007"/>
                <a:gd name="connsiteY3" fmla="*/ 0 h 4931192"/>
                <a:gd name="connsiteX4" fmla="*/ 2877245 w 2920007"/>
                <a:gd name="connsiteY4" fmla="*/ 42763 h 4931192"/>
                <a:gd name="connsiteX5" fmla="*/ 2920007 w 2920007"/>
                <a:gd name="connsiteY5" fmla="*/ 146001 h 4931192"/>
                <a:gd name="connsiteX6" fmla="*/ 2920007 w 2920007"/>
                <a:gd name="connsiteY6" fmla="*/ 4785192 h 4931192"/>
                <a:gd name="connsiteX7" fmla="*/ 2877245 w 2920007"/>
                <a:gd name="connsiteY7" fmla="*/ 4888430 h 4931192"/>
                <a:gd name="connsiteX8" fmla="*/ 2774007 w 2920007"/>
                <a:gd name="connsiteY8" fmla="*/ 4931192 h 4931192"/>
                <a:gd name="connsiteX9" fmla="*/ 146000 w 2920007"/>
                <a:gd name="connsiteY9" fmla="*/ 4931192 h 4931192"/>
                <a:gd name="connsiteX10" fmla="*/ 42762 w 2920007"/>
                <a:gd name="connsiteY10" fmla="*/ 4888429 h 4931192"/>
                <a:gd name="connsiteX11" fmla="*/ 0 w 2920007"/>
                <a:gd name="connsiteY11" fmla="*/ 4785191 h 4931192"/>
                <a:gd name="connsiteX12" fmla="*/ 0 w 2920007"/>
                <a:gd name="connsiteY12" fmla="*/ 146000 h 493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20007" h="4931192">
                  <a:moveTo>
                    <a:pt x="2833553" y="1"/>
                  </a:moveTo>
                  <a:cubicBezTo>
                    <a:pt x="2856482" y="1"/>
                    <a:pt x="2878472" y="25977"/>
                    <a:pt x="2894685" y="72217"/>
                  </a:cubicBezTo>
                  <a:cubicBezTo>
                    <a:pt x="2910898" y="118456"/>
                    <a:pt x="2920007" y="181169"/>
                    <a:pt x="2920007" y="246561"/>
                  </a:cubicBezTo>
                  <a:lnTo>
                    <a:pt x="2920007" y="4684632"/>
                  </a:lnTo>
                  <a:cubicBezTo>
                    <a:pt x="2920007" y="4750024"/>
                    <a:pt x="2910898" y="4812736"/>
                    <a:pt x="2894685" y="4858976"/>
                  </a:cubicBezTo>
                  <a:cubicBezTo>
                    <a:pt x="2878472" y="4905215"/>
                    <a:pt x="2856481" y="4931191"/>
                    <a:pt x="2833552" y="4931191"/>
                  </a:cubicBezTo>
                  <a:lnTo>
                    <a:pt x="86454" y="4931191"/>
                  </a:lnTo>
                  <a:cubicBezTo>
                    <a:pt x="63525" y="4931191"/>
                    <a:pt x="41535" y="4905215"/>
                    <a:pt x="25322" y="4858976"/>
                  </a:cubicBezTo>
                  <a:cubicBezTo>
                    <a:pt x="9109" y="4812738"/>
                    <a:pt x="0" y="4750024"/>
                    <a:pt x="0" y="4684632"/>
                  </a:cubicBezTo>
                  <a:lnTo>
                    <a:pt x="0" y="246560"/>
                  </a:lnTo>
                  <a:cubicBezTo>
                    <a:pt x="0" y="181168"/>
                    <a:pt x="9109" y="118456"/>
                    <a:pt x="25322" y="72216"/>
                  </a:cubicBezTo>
                  <a:cubicBezTo>
                    <a:pt x="41535" y="25977"/>
                    <a:pt x="63526" y="1"/>
                    <a:pt x="86455" y="1"/>
                  </a:cubicBezTo>
                  <a:lnTo>
                    <a:pt x="2833553" y="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16" tIns="113157" rIns="146685" bIns="2336006" numCol="1" spcCol="1270" anchor="t" anchorCtr="0">
              <a:noAutofit/>
            </a:bodyPr>
            <a:lstStyle/>
            <a:p>
              <a:pPr lvl="0" algn="r" defTabSz="1466850">
                <a:lnSpc>
                  <a:spcPct val="90000"/>
                </a:lnSpc>
                <a:spcBef>
                  <a:spcPct val="0"/>
                </a:spcBef>
                <a:spcAft>
                  <a:spcPct val="35000"/>
                </a:spcAft>
              </a:pPr>
              <a:endParaRPr lang="en-US" sz="3300" kern="1200" dirty="0"/>
            </a:p>
          </p:txBody>
        </p:sp>
        <p:sp>
          <p:nvSpPr>
            <p:cNvPr id="13" name="Flowchart: Extract 12"/>
            <p:cNvSpPr/>
            <p:nvPr/>
          </p:nvSpPr>
          <p:spPr>
            <a:xfrm rot="5400000">
              <a:off x="5980568" y="4014934"/>
              <a:ext cx="514942" cy="438001"/>
            </a:xfrm>
            <a:prstGeom prst="flowChartExtra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4" name="Freeform 13"/>
            <p:cNvSpPr/>
            <p:nvPr/>
          </p:nvSpPr>
          <p:spPr>
            <a:xfrm>
              <a:off x="6705600" y="1295400"/>
              <a:ext cx="2175405" cy="2423740"/>
            </a:xfrm>
            <a:custGeom>
              <a:avLst/>
              <a:gdLst>
                <a:gd name="connsiteX0" fmla="*/ 0 w 2175405"/>
                <a:gd name="connsiteY0" fmla="*/ 0 h 4931192"/>
                <a:gd name="connsiteX1" fmla="*/ 2175405 w 2175405"/>
                <a:gd name="connsiteY1" fmla="*/ 0 h 4931192"/>
                <a:gd name="connsiteX2" fmla="*/ 2175405 w 2175405"/>
                <a:gd name="connsiteY2" fmla="*/ 4931192 h 4931192"/>
                <a:gd name="connsiteX3" fmla="*/ 0 w 2175405"/>
                <a:gd name="connsiteY3" fmla="*/ 4931192 h 4931192"/>
                <a:gd name="connsiteX4" fmla="*/ 0 w 2175405"/>
                <a:gd name="connsiteY4" fmla="*/ 0 h 49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5405" h="4931192">
                  <a:moveTo>
                    <a:pt x="0" y="0"/>
                  </a:moveTo>
                  <a:lnTo>
                    <a:pt x="2175405" y="0"/>
                  </a:lnTo>
                  <a:lnTo>
                    <a:pt x="2175405" y="4931192"/>
                  </a:lnTo>
                  <a:lnTo>
                    <a:pt x="0" y="4931192"/>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96012" rIns="0" bIns="0" numCol="1" spcCol="1270" anchor="t" anchorCtr="0">
              <a:spAutoFit/>
            </a:bodyPr>
            <a:lstStyle/>
            <a:p>
              <a:pPr lvl="0" algn="l" defTabSz="1244600">
                <a:lnSpc>
                  <a:spcPct val="90000"/>
                </a:lnSpc>
                <a:spcBef>
                  <a:spcPct val="0"/>
                </a:spcBef>
                <a:spcAft>
                  <a:spcPct val="35000"/>
                </a:spcAft>
              </a:pPr>
              <a:r>
                <a:rPr lang="en-US" sz="2800" kern="1200" dirty="0" smtClean="0">
                  <a:latin typeface="Arial Narrow" pitchFamily="34" charset="0"/>
                  <a:cs typeface="Times New Roman" pitchFamily="18" charset="0"/>
                </a:rPr>
                <a:t>The</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estimated</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time</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for</a:t>
              </a:r>
              <a:r>
                <a:rPr lang="en-US" sz="2800" kern="1200" dirty="0" smtClean="0">
                  <a:solidFill>
                    <a:srgbClr val="7F787F"/>
                  </a:solidFill>
                  <a:latin typeface="Arial Narrow" pitchFamily="34" charset="0"/>
                  <a:cs typeface="Times New Roman" pitchFamily="18" charset="0"/>
                </a:rPr>
                <a:t> </a:t>
              </a:r>
              <a:r>
                <a:rPr lang="en-US" sz="2800" kern="1200" dirty="0" smtClean="0">
                  <a:solidFill>
                    <a:schemeClr val="bg1"/>
                  </a:solidFill>
                  <a:latin typeface="Arial Narrow" pitchFamily="34" charset="0"/>
                  <a:cs typeface="Times New Roman" pitchFamily="18" charset="0"/>
                </a:rPr>
                <a:t>i</a:t>
              </a:r>
              <a:r>
                <a:rPr lang="en-US" sz="2800" kern="1200" dirty="0" smtClean="0">
                  <a:latin typeface="Arial Narrow" pitchFamily="34" charset="0"/>
                  <a:cs typeface="Times New Roman" pitchFamily="18" charset="0"/>
                </a:rPr>
                <a:t>nvestigation</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and</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resolution</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is</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not</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to</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exceed</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30</a:t>
              </a:r>
              <a:r>
                <a:rPr lang="en-US" sz="2800" kern="1200" dirty="0" smtClean="0">
                  <a:solidFill>
                    <a:srgbClr val="7F787F"/>
                  </a:solidFill>
                  <a:latin typeface="Arial Narrow" pitchFamily="34" charset="0"/>
                  <a:cs typeface="Times New Roman" pitchFamily="18" charset="0"/>
                </a:rPr>
                <a:t> </a:t>
              </a:r>
              <a:r>
                <a:rPr lang="en-US" sz="2800" kern="1200" dirty="0" smtClean="0">
                  <a:latin typeface="Arial Narrow" pitchFamily="34" charset="0"/>
                  <a:cs typeface="Times New Roman" pitchFamily="18" charset="0"/>
                </a:rPr>
                <a:t>days.</a:t>
              </a:r>
              <a:endParaRPr lang="en-US" sz="2800" kern="1200" dirty="0">
                <a:latin typeface="Arial Narrow" pitchFamily="34" charset="0"/>
              </a:endParaRPr>
            </a:p>
          </p:txBody>
        </p:sp>
      </p:gr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050"/>
          <p:cNvSpPr>
            <a:spLocks noGrp="1" noChangeArrowheads="1"/>
          </p:cNvSpPr>
          <p:nvPr>
            <p:ph type="title"/>
          </p:nvPr>
        </p:nvSpPr>
        <p:spPr>
          <a:xfrm>
            <a:off x="381000" y="381000"/>
            <a:ext cx="8458200" cy="533400"/>
          </a:xfrm>
        </p:spPr>
        <p:txBody>
          <a:bodyPr/>
          <a:lstStyle/>
          <a:p>
            <a:pPr algn="l"/>
            <a:r>
              <a:rPr lang="en-US" dirty="0"/>
              <a:t>For a grievance, patients have the right to…</a:t>
            </a:r>
          </a:p>
        </p:txBody>
      </p:sp>
      <p:sp>
        <p:nvSpPr>
          <p:cNvPr id="59395" name="Rectangle 3"/>
          <p:cNvSpPr>
            <a:spLocks noGrp="1" noChangeArrowheads="1"/>
          </p:cNvSpPr>
          <p:nvPr>
            <p:ph type="body" idx="1"/>
          </p:nvPr>
        </p:nvSpPr>
        <p:spPr>
          <a:xfrm>
            <a:off x="533400" y="1676400"/>
            <a:ext cx="7848600" cy="3733800"/>
          </a:xfrm>
        </p:spPr>
        <p:txBody>
          <a:bodyPr>
            <a:normAutofit/>
          </a:bodyPr>
          <a:lstStyle/>
          <a:p>
            <a:pPr>
              <a:spcBef>
                <a:spcPts val="1200"/>
              </a:spcBef>
            </a:pPr>
            <a:r>
              <a:rPr lang="en-US" sz="3000" dirty="0"/>
              <a:t>Discuss concerns with the attending physician, registered nurses, or patient care </a:t>
            </a:r>
            <a:r>
              <a:rPr lang="en-US" sz="3000" dirty="0" smtClean="0"/>
              <a:t>advocate.</a:t>
            </a:r>
          </a:p>
          <a:p>
            <a:pPr>
              <a:spcBef>
                <a:spcPts val="1200"/>
              </a:spcBef>
            </a:pPr>
            <a:endParaRPr lang="en-US" sz="1000" dirty="0" smtClean="0"/>
          </a:p>
          <a:p>
            <a:pPr lvl="1">
              <a:lnSpc>
                <a:spcPts val="3600"/>
              </a:lnSpc>
              <a:spcBef>
                <a:spcPts val="1200"/>
              </a:spcBef>
            </a:pPr>
            <a:r>
              <a:rPr lang="en-US" sz="2800" dirty="0" smtClean="0"/>
              <a:t>AGMC Main Campus (330) 344-6711</a:t>
            </a:r>
            <a:endParaRPr lang="en-US" sz="500" dirty="0" smtClean="0"/>
          </a:p>
          <a:p>
            <a:pPr lvl="1">
              <a:lnSpc>
                <a:spcPts val="3600"/>
              </a:lnSpc>
              <a:spcBef>
                <a:spcPts val="1200"/>
              </a:spcBef>
            </a:pPr>
            <a:r>
              <a:rPr lang="en-US" sz="2800" dirty="0" smtClean="0"/>
              <a:t>ESRI Campus (330) 436-0966</a:t>
            </a:r>
          </a:p>
          <a:p>
            <a:pPr lvl="1">
              <a:lnSpc>
                <a:spcPts val="3600"/>
              </a:lnSpc>
            </a:pPr>
            <a:r>
              <a:rPr lang="en-US" sz="2800" dirty="0" smtClean="0"/>
              <a:t>Visiting Nurse Service &amp; Affiliates (330) 848-6239</a:t>
            </a:r>
          </a:p>
          <a:p>
            <a:pPr lvl="1">
              <a:spcBef>
                <a:spcPts val="1200"/>
              </a:spcBef>
            </a:pPr>
            <a:endParaRPr lang="en-US" sz="2800" dirty="0"/>
          </a:p>
        </p:txBody>
      </p:sp>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050"/>
          <p:cNvSpPr>
            <a:spLocks noGrp="1" noChangeArrowheads="1"/>
          </p:cNvSpPr>
          <p:nvPr>
            <p:ph type="title"/>
          </p:nvPr>
        </p:nvSpPr>
        <p:spPr>
          <a:xfrm>
            <a:off x="304800" y="381000"/>
            <a:ext cx="8839200" cy="1143000"/>
          </a:xfrm>
        </p:spPr>
        <p:txBody>
          <a:bodyPr/>
          <a:lstStyle/>
          <a:p>
            <a:pPr algn="l"/>
            <a:r>
              <a:rPr lang="en-US" dirty="0"/>
              <a:t>For a grievance, patients have the </a:t>
            </a:r>
            <a:r>
              <a:rPr lang="en-US" dirty="0" smtClean="0"/>
              <a:t>right to . . .  </a:t>
            </a:r>
            <a:r>
              <a:rPr lang="en-US" b="1" dirty="0"/>
              <a:t>to…</a:t>
            </a:r>
          </a:p>
        </p:txBody>
      </p:sp>
      <p:sp>
        <p:nvSpPr>
          <p:cNvPr id="59395" name="Rectangle 3"/>
          <p:cNvSpPr>
            <a:spLocks noGrp="1" noChangeArrowheads="1"/>
          </p:cNvSpPr>
          <p:nvPr>
            <p:ph type="body" idx="1"/>
          </p:nvPr>
        </p:nvSpPr>
        <p:spPr>
          <a:xfrm>
            <a:off x="685800" y="1676400"/>
            <a:ext cx="7772400" cy="4343400"/>
          </a:xfrm>
        </p:spPr>
        <p:txBody>
          <a:bodyPr>
            <a:normAutofit/>
          </a:bodyPr>
          <a:lstStyle/>
          <a:p>
            <a:pPr>
              <a:spcBef>
                <a:spcPts val="1200"/>
              </a:spcBef>
            </a:pPr>
            <a:r>
              <a:rPr lang="en-US" sz="3200" dirty="0" smtClean="0"/>
              <a:t>File </a:t>
            </a:r>
            <a:r>
              <a:rPr lang="en-US" sz="3200" dirty="0"/>
              <a:t>a grievance with a state agency.  </a:t>
            </a:r>
            <a:endParaRPr lang="en-US" sz="3200" dirty="0" smtClean="0"/>
          </a:p>
          <a:p>
            <a:pPr lvl="1">
              <a:spcBef>
                <a:spcPts val="1200"/>
              </a:spcBef>
            </a:pPr>
            <a:r>
              <a:rPr lang="en-US" sz="2600" dirty="0" smtClean="0"/>
              <a:t>For </a:t>
            </a:r>
            <a:r>
              <a:rPr lang="en-US" sz="2600" dirty="0"/>
              <a:t>the State of Ohio the contact is the Ohio Department of Health:  1-800-342-0553 or </a:t>
            </a:r>
            <a:r>
              <a:rPr lang="en-US" sz="2600" dirty="0" smtClean="0"/>
              <a:t>           TTY </a:t>
            </a:r>
            <a:r>
              <a:rPr lang="en-US" sz="2600" dirty="0"/>
              <a:t>1-614-466-3543</a:t>
            </a:r>
            <a:r>
              <a:rPr lang="en-US" sz="2600" dirty="0" smtClean="0"/>
              <a:t>.</a:t>
            </a:r>
          </a:p>
          <a:p>
            <a:pPr lvl="1">
              <a:spcBef>
                <a:spcPts val="1200"/>
              </a:spcBef>
            </a:pPr>
            <a:endParaRPr lang="en-US" sz="1000" dirty="0"/>
          </a:p>
          <a:p>
            <a:pPr>
              <a:spcBef>
                <a:spcPts val="1200"/>
              </a:spcBef>
            </a:pPr>
            <a:r>
              <a:rPr lang="en-US" sz="3200" dirty="0"/>
              <a:t>The Joint Commission’s toll free complaint line is 1-800-994-6610 (8:30am-5:00pm).</a:t>
            </a:r>
            <a:endParaRPr lang="en-US" sz="3600" b="1" dirty="0"/>
          </a:p>
        </p:txBody>
      </p:sp>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Subtitle 18"/>
          <p:cNvSpPr>
            <a:spLocks noGrp="1"/>
          </p:cNvSpPr>
          <p:nvPr>
            <p:ph type="subTitle" idx="1"/>
          </p:nvPr>
        </p:nvSpPr>
        <p:spPr>
          <a:xfrm>
            <a:off x="304800" y="1981200"/>
            <a:ext cx="8534400" cy="1600200"/>
          </a:xfrm>
        </p:spPr>
        <p:txBody>
          <a:bodyPr>
            <a:normAutofit/>
          </a:bodyPr>
          <a:lstStyle/>
          <a:p>
            <a:pPr eaLnBrk="1" hangingPunct="1"/>
            <a:r>
              <a:rPr lang="en-US" sz="4000" b="1" dirty="0" smtClean="0">
                <a:effectLst>
                  <a:outerShdw blurRad="38100" dist="38100" dir="2700000" algn="tl">
                    <a:srgbClr val="000000">
                      <a:alpha val="43137"/>
                    </a:srgbClr>
                  </a:outerShdw>
                </a:effectLst>
              </a:rPr>
              <a:t>HIPAA</a:t>
            </a:r>
          </a:p>
          <a:p>
            <a:pPr eaLnBrk="1" hangingPunct="1"/>
            <a:r>
              <a:rPr lang="en-US" sz="2600" b="1" dirty="0" smtClean="0"/>
              <a:t>Health Insurance Portability and Accountability Act</a:t>
            </a:r>
            <a:endParaRPr lang="en-US" sz="2600" dirty="0" smtClean="0"/>
          </a:p>
        </p:txBody>
      </p:sp>
    </p:spTree>
    <p:custDataLst>
      <p:tags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a:t>
            </a:r>
            <a:endParaRPr lang="en-US" dirty="0"/>
          </a:p>
        </p:txBody>
      </p:sp>
      <p:sp>
        <p:nvSpPr>
          <p:cNvPr id="3" name="Content Placeholder 2"/>
          <p:cNvSpPr>
            <a:spLocks noGrp="1"/>
          </p:cNvSpPr>
          <p:nvPr>
            <p:ph idx="1"/>
          </p:nvPr>
        </p:nvSpPr>
        <p:spPr/>
        <p:txBody>
          <a:bodyPr/>
          <a:lstStyle/>
          <a:p>
            <a:r>
              <a:rPr lang="en-US" dirty="0" smtClean="0"/>
              <a:t>During your experience at Akron General you may hear or read information, which is confidential. If this happens, you are to respect the patient's right to privacy and protection. Please do not discuss this information with anyone. All information in the hospital is STRICTLY CONFIDENTIAL.</a:t>
            </a:r>
          </a:p>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Confidentiality</a:t>
            </a:r>
            <a:endParaRPr lang="en-US" dirty="0"/>
          </a:p>
        </p:txBody>
      </p:sp>
      <p:sp>
        <p:nvSpPr>
          <p:cNvPr id="3" name="Content Placeholder 2"/>
          <p:cNvSpPr>
            <a:spLocks noGrp="1"/>
          </p:cNvSpPr>
          <p:nvPr>
            <p:ph idx="1"/>
          </p:nvPr>
        </p:nvSpPr>
        <p:spPr/>
        <p:txBody>
          <a:bodyPr/>
          <a:lstStyle/>
          <a:p>
            <a:r>
              <a:rPr lang="en-US" dirty="0" smtClean="0"/>
              <a:t>Breach of confidentiality goes beyond releasing information about patients you may know. Any patient information is not to be repeated to family, friends or even family member of the patient. The implication of a breach of confidentiality invades the patient's right to privacy and could bring legal consequences against the hospital. It is every person's responsibility to remember his/her commitment to the patient, which includes the patient's right to confidential care and respect.</a:t>
            </a:r>
          </a:p>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9"/>
          <p:cNvSpPr>
            <a:spLocks noGrp="1" noChangeArrowheads="1"/>
          </p:cNvSpPr>
          <p:nvPr>
            <p:ph type="title"/>
          </p:nvPr>
        </p:nvSpPr>
        <p:spPr>
          <a:xfrm>
            <a:off x="990600" y="228600"/>
            <a:ext cx="7467600" cy="838200"/>
          </a:xfrm>
        </p:spPr>
        <p:txBody>
          <a:bodyPr/>
          <a:lstStyle/>
          <a:p>
            <a:pPr eaLnBrk="1" hangingPunct="1"/>
            <a:r>
              <a:rPr lang="en-US" smtClean="0"/>
              <a:t>HIPAA Privacy Overview</a:t>
            </a:r>
          </a:p>
        </p:txBody>
      </p:sp>
      <p:sp>
        <p:nvSpPr>
          <p:cNvPr id="35843" name="Rectangle 21"/>
          <p:cNvSpPr>
            <a:spLocks noGrp="1" noChangeArrowheads="1"/>
          </p:cNvSpPr>
          <p:nvPr>
            <p:ph type="body" sz="half" idx="2"/>
          </p:nvPr>
        </p:nvSpPr>
        <p:spPr>
          <a:xfrm>
            <a:off x="381000" y="1143000"/>
            <a:ext cx="8458200" cy="5334000"/>
          </a:xfrm>
          <a:noFill/>
        </p:spPr>
        <p:txBody>
          <a:bodyPr/>
          <a:lstStyle/>
          <a:p>
            <a:pPr marL="0" indent="0" eaLnBrk="1" hangingPunct="1">
              <a:lnSpc>
                <a:spcPct val="90000"/>
              </a:lnSpc>
              <a:buFont typeface="Wingdings 2" pitchFamily="18" charset="2"/>
              <a:buNone/>
            </a:pPr>
            <a:endParaRPr lang="en-US" sz="2400" dirty="0" smtClean="0"/>
          </a:p>
          <a:p>
            <a:pPr marL="0" indent="0" eaLnBrk="1" hangingPunct="1">
              <a:lnSpc>
                <a:spcPct val="90000"/>
              </a:lnSpc>
              <a:buNone/>
            </a:pPr>
            <a:r>
              <a:rPr lang="en-US" sz="2600" b="1" dirty="0" smtClean="0"/>
              <a:t>The Health Insurance Portability and Accountability Act (HIPAA) </a:t>
            </a:r>
            <a:r>
              <a:rPr lang="en-US" sz="2600" dirty="0" smtClean="0"/>
              <a:t>creates a federal standard for protecting the privacy of health information (known as the Privacy Rule), which is in addition to existing state laws. </a:t>
            </a:r>
          </a:p>
          <a:p>
            <a:pPr marL="0" indent="0" eaLnBrk="1" hangingPunct="1">
              <a:lnSpc>
                <a:spcPct val="90000"/>
              </a:lnSpc>
              <a:buNone/>
            </a:pPr>
            <a:endParaRPr lang="en-US" sz="2600" dirty="0" smtClean="0"/>
          </a:p>
          <a:p>
            <a:pPr marL="0" indent="0">
              <a:lnSpc>
                <a:spcPct val="90000"/>
              </a:lnSpc>
              <a:buNone/>
            </a:pPr>
            <a:r>
              <a:rPr lang="en-US" sz="2400" dirty="0" smtClean="0"/>
              <a:t>We will review key information about your responsibilities under the Health Insurance Portability and Accountability Act of 1996 (HIPAA) Privacy and Security Rules.</a:t>
            </a:r>
            <a:endParaRPr lang="en-US" sz="2600" dirty="0" smtClean="0"/>
          </a:p>
          <a:p>
            <a:pPr marL="0" indent="0" eaLnBrk="1" hangingPunct="1">
              <a:lnSpc>
                <a:spcPct val="90000"/>
              </a:lnSpc>
              <a:buFont typeface="Wingdings 2" pitchFamily="18" charset="2"/>
              <a:buNone/>
            </a:pPr>
            <a:endParaRPr lang="en-US" sz="2600" dirty="0" smtClean="0"/>
          </a:p>
          <a:p>
            <a:pPr eaLnBrk="1" hangingPunct="1">
              <a:lnSpc>
                <a:spcPct val="90000"/>
              </a:lnSpc>
              <a:buFont typeface="Wingdings 2" pitchFamily="18" charset="2"/>
              <a:buNone/>
            </a:pPr>
            <a:endParaRPr lang="en-US" sz="2600" dirty="0" smtClean="0"/>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lstStyle/>
          <a:p>
            <a:r>
              <a:rPr lang="en-US" dirty="0" smtClean="0"/>
              <a:t>To make you aware of the Akron General Health System mission, vision, &amp; values.</a:t>
            </a:r>
          </a:p>
          <a:p>
            <a:r>
              <a:rPr lang="en-US" dirty="0" smtClean="0"/>
              <a:t>To increase your knowledge regarding Akron General policies and procedures.</a:t>
            </a:r>
          </a:p>
          <a:p>
            <a:r>
              <a:rPr lang="en-US" dirty="0" smtClean="0"/>
              <a:t>To make your experience at Akron General smooth.</a:t>
            </a:r>
          </a:p>
          <a:p>
            <a:r>
              <a:rPr lang="en-US" dirty="0" smtClean="0"/>
              <a:t>To answer common questions.</a:t>
            </a:r>
          </a:p>
          <a:p>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a:t>
            </a:r>
            <a:endParaRPr lang="en-US" dirty="0"/>
          </a:p>
        </p:txBody>
      </p:sp>
      <p:sp>
        <p:nvSpPr>
          <p:cNvPr id="3" name="Content Placeholder 2"/>
          <p:cNvSpPr>
            <a:spLocks noGrp="1"/>
          </p:cNvSpPr>
          <p:nvPr>
            <p:ph idx="1"/>
          </p:nvPr>
        </p:nvSpPr>
        <p:spPr/>
        <p:txBody>
          <a:bodyPr/>
          <a:lstStyle/>
          <a:p>
            <a:r>
              <a:rPr lang="en-US" dirty="0" smtClean="0"/>
              <a:t>HIPAA applies to </a:t>
            </a:r>
            <a:r>
              <a:rPr lang="en-US" b="1" u="sng" dirty="0" smtClean="0"/>
              <a:t>ALL</a:t>
            </a:r>
            <a:r>
              <a:rPr lang="en-US" dirty="0" smtClean="0"/>
              <a:t> of the Akron General workforce members, which includes employees, volunteers, trainees, vendors, students, and other persons whose work performance is under direct control of AGHS or an affiliated entity (e.g., AGMC, Lodi, PPG, ESRI, VNSA).</a:t>
            </a:r>
          </a:p>
          <a:p>
            <a:endParaRPr lang="en-US" dirty="0"/>
          </a:p>
        </p:txBody>
      </p:sp>
      <p:pic>
        <p:nvPicPr>
          <p:cNvPr id="4" name="Picture 30" descr="MC900439612[1]"/>
          <p:cNvPicPr>
            <a:picLocks noChangeAspect="1" noChangeArrowheads="1"/>
          </p:cNvPicPr>
          <p:nvPr>
            <p:custDataLst>
              <p:tags r:id="rId1"/>
            </p:custDataLst>
          </p:nvPr>
        </p:nvPicPr>
        <p:blipFill>
          <a:blip r:embed="rId3" cstate="print"/>
          <a:srcRect/>
          <a:stretch>
            <a:fillRect/>
          </a:stretch>
        </p:blipFill>
        <p:spPr bwMode="auto">
          <a:xfrm>
            <a:off x="2743200" y="3962400"/>
            <a:ext cx="4148138" cy="1981200"/>
          </a:xfrm>
          <a:prstGeom prst="rect">
            <a:avLst/>
          </a:prstGeom>
          <a:noFill/>
        </p:spPr>
      </p:pic>
      <p:sp>
        <p:nvSpPr>
          <p:cNvPr id="5" name="Rectangle 4"/>
          <p:cNvSpPr/>
          <p:nvPr/>
        </p:nvSpPr>
        <p:spPr>
          <a:xfrm>
            <a:off x="533400" y="5410200"/>
            <a:ext cx="8382000" cy="830997"/>
          </a:xfrm>
          <a:prstGeom prst="rect">
            <a:avLst/>
          </a:prstGeom>
        </p:spPr>
        <p:txBody>
          <a:bodyPr wrap="square">
            <a:spAutoFit/>
          </a:bodyPr>
          <a:lstStyle/>
          <a:p>
            <a:pPr marL="0" indent="0" algn="ctr" eaLnBrk="1" hangingPunct="1">
              <a:buFontTx/>
              <a:buNone/>
            </a:pPr>
            <a:r>
              <a:rPr lang="en-US" b="1" dirty="0" smtClean="0">
                <a:solidFill>
                  <a:srgbClr val="FF0000"/>
                </a:solidFill>
              </a:rPr>
              <a:t>You are required to follow Akron General’s Privacy policies and procedures, located on the Akron General Intranet.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p:cNvSpPr>
          <p:nvPr>
            <p:ph type="title"/>
          </p:nvPr>
        </p:nvSpPr>
        <p:spPr/>
        <p:txBody>
          <a:bodyPr/>
          <a:lstStyle/>
          <a:p>
            <a:r>
              <a:rPr lang="en-US" smtClean="0"/>
              <a:t>Information Protected by HIPAA</a:t>
            </a:r>
          </a:p>
        </p:txBody>
      </p:sp>
      <p:sp>
        <p:nvSpPr>
          <p:cNvPr id="162819" name="Rectangle 3"/>
          <p:cNvSpPr>
            <a:spLocks noGrp="1"/>
          </p:cNvSpPr>
          <p:nvPr>
            <p:ph type="body" idx="1"/>
          </p:nvPr>
        </p:nvSpPr>
        <p:spPr>
          <a:xfrm>
            <a:off x="304800" y="1219200"/>
            <a:ext cx="8534400" cy="5181600"/>
          </a:xfrm>
        </p:spPr>
        <p:txBody>
          <a:bodyPr/>
          <a:lstStyle/>
          <a:p>
            <a:pPr eaLnBrk="1" hangingPunct="1"/>
            <a:r>
              <a:rPr lang="en-US" sz="2400" dirty="0" smtClean="0"/>
              <a:t>The HIPAA Privacy Rule governs how Akron General can use and disclose confidential patient information called "Protected Health Information" or "PHI”. </a:t>
            </a:r>
          </a:p>
          <a:p>
            <a:pPr eaLnBrk="1" hangingPunct="1"/>
            <a:endParaRPr lang="en-US" sz="1200" dirty="0" smtClean="0"/>
          </a:p>
          <a:p>
            <a:pPr eaLnBrk="1" hangingPunct="1"/>
            <a:r>
              <a:rPr lang="en-US" sz="2400" dirty="0" smtClean="0"/>
              <a:t>PHI can be written, spoken or electronic .</a:t>
            </a:r>
          </a:p>
          <a:p>
            <a:pPr eaLnBrk="1" hangingPunct="1"/>
            <a:endParaRPr lang="en-US" sz="1200" dirty="0" smtClean="0"/>
          </a:p>
          <a:p>
            <a:r>
              <a:rPr lang="en-US" sz="2400" dirty="0" smtClean="0"/>
              <a:t>PHI includes information that identifies or can be used to identify a patient, such as:</a:t>
            </a:r>
          </a:p>
          <a:p>
            <a:pPr lvl="1"/>
            <a:r>
              <a:rPr lang="en-US" sz="2200" dirty="0" smtClean="0"/>
              <a:t>Health Information, including demographic information.</a:t>
            </a:r>
          </a:p>
          <a:p>
            <a:pPr lvl="1"/>
            <a:r>
              <a:rPr lang="en-US" sz="2200" dirty="0" smtClean="0"/>
              <a:t>Information that relates to an individual’s physical or mental health.</a:t>
            </a:r>
          </a:p>
          <a:p>
            <a:pPr lvl="1"/>
            <a:r>
              <a:rPr lang="en-US" sz="2200" dirty="0" smtClean="0"/>
              <a:t>Information that relates to the provision of or payment for health care.</a:t>
            </a:r>
          </a:p>
          <a:p>
            <a:pPr lvl="1"/>
            <a:r>
              <a:rPr lang="en-US" sz="2200" dirty="0" smtClean="0"/>
              <a:t>Other information that identifies the individual .</a:t>
            </a:r>
            <a:endParaRPr lang="en-US" sz="2000" dirty="0" smtClean="0"/>
          </a:p>
          <a:p>
            <a:endParaRPr lang="en-US" sz="2000" dirty="0" smtClean="0"/>
          </a:p>
        </p:txBody>
      </p:sp>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p:cNvSpPr>
          <p:nvPr>
            <p:ph type="title"/>
          </p:nvPr>
        </p:nvSpPr>
        <p:spPr/>
        <p:txBody>
          <a:bodyPr/>
          <a:lstStyle/>
          <a:p>
            <a:r>
              <a:rPr lang="en-US" smtClean="0"/>
              <a:t>Protected Health Information</a:t>
            </a:r>
          </a:p>
        </p:txBody>
      </p:sp>
      <p:sp>
        <p:nvSpPr>
          <p:cNvPr id="164867" name="Rectangle 3"/>
          <p:cNvSpPr>
            <a:spLocks noGrp="1"/>
          </p:cNvSpPr>
          <p:nvPr>
            <p:ph type="body" idx="1"/>
          </p:nvPr>
        </p:nvSpPr>
        <p:spPr>
          <a:xfrm>
            <a:off x="304800" y="1371600"/>
            <a:ext cx="8534400" cy="5029200"/>
          </a:xfrm>
        </p:spPr>
        <p:txBody>
          <a:bodyPr/>
          <a:lstStyle/>
          <a:p>
            <a:pPr marL="228600" lvl="1">
              <a:buFont typeface="Wingdings 2" pitchFamily="18" charset="2"/>
              <a:buNone/>
            </a:pPr>
            <a:r>
              <a:rPr lang="en-US" sz="2800" b="1" dirty="0" smtClean="0">
                <a:solidFill>
                  <a:srgbClr val="FF0000"/>
                </a:solidFill>
              </a:rPr>
              <a:t>Patient identifiers that are considered PHI include:</a:t>
            </a:r>
          </a:p>
          <a:p>
            <a:pPr lvl="2"/>
            <a:r>
              <a:rPr lang="en-US" sz="2200" dirty="0" smtClean="0"/>
              <a:t>Name</a:t>
            </a:r>
          </a:p>
          <a:p>
            <a:pPr lvl="2"/>
            <a:r>
              <a:rPr lang="en-US" sz="2200" dirty="0" smtClean="0"/>
              <a:t>Street address, city, country, precinct, and zip code</a:t>
            </a:r>
          </a:p>
          <a:p>
            <a:pPr lvl="2"/>
            <a:r>
              <a:rPr lang="en-US" sz="2200" dirty="0" smtClean="0"/>
              <a:t>Date of birth</a:t>
            </a:r>
          </a:p>
          <a:p>
            <a:pPr lvl="2"/>
            <a:r>
              <a:rPr lang="en-US" sz="2200" dirty="0" smtClean="0"/>
              <a:t>Social Security number</a:t>
            </a:r>
          </a:p>
          <a:p>
            <a:pPr lvl="2"/>
            <a:r>
              <a:rPr lang="en-US" sz="2200" dirty="0" smtClean="0"/>
              <a:t>Telephone number, fax number, email address</a:t>
            </a:r>
          </a:p>
          <a:p>
            <a:pPr lvl="2"/>
            <a:r>
              <a:rPr lang="en-US" sz="2200" dirty="0" smtClean="0"/>
              <a:t>Vehicle identifier</a:t>
            </a:r>
          </a:p>
          <a:p>
            <a:pPr lvl="2"/>
            <a:r>
              <a:rPr lang="en-US" sz="2200" dirty="0" smtClean="0"/>
              <a:t>Medical Record number</a:t>
            </a:r>
          </a:p>
          <a:p>
            <a:pPr lvl="2"/>
            <a:r>
              <a:rPr lang="en-US" sz="2200" dirty="0" smtClean="0"/>
              <a:t>Health plan beneficiary numbers</a:t>
            </a:r>
          </a:p>
          <a:p>
            <a:pPr lvl="2"/>
            <a:r>
              <a:rPr lang="en-US" sz="2200" dirty="0" smtClean="0"/>
              <a:t>Date of admission/date of discharge</a:t>
            </a:r>
          </a:p>
          <a:p>
            <a:pPr lvl="2"/>
            <a:r>
              <a:rPr lang="en-US" sz="2200" dirty="0" smtClean="0"/>
              <a:t>Photographs, videotapes, and other images</a:t>
            </a:r>
          </a:p>
          <a:p>
            <a:pPr lvl="2"/>
            <a:r>
              <a:rPr lang="en-US" sz="2200" dirty="0" smtClean="0"/>
              <a:t>Any other unique identifier or code</a:t>
            </a:r>
          </a:p>
          <a:p>
            <a:pPr lvl="1"/>
            <a:endParaRPr lang="en-US" sz="2200" dirty="0" smtClean="0"/>
          </a:p>
          <a:p>
            <a:pPr lvl="1"/>
            <a:endParaRPr lang="en-US" sz="2000" dirty="0" smtClean="0"/>
          </a:p>
          <a:p>
            <a:pPr eaLnBrk="1" hangingPunct="1"/>
            <a:endParaRPr lang="en-US" sz="2400" dirty="0" smtClean="0"/>
          </a:p>
          <a:p>
            <a:pPr lvl="1"/>
            <a:endParaRPr lang="en-US" sz="2000" dirty="0" smtClean="0"/>
          </a:p>
        </p:txBody>
      </p:sp>
      <p:pic>
        <p:nvPicPr>
          <p:cNvPr id="4" name="Picture 3" descr="HIPAA.jpg"/>
          <p:cNvPicPr>
            <a:picLocks noChangeAspect="1"/>
          </p:cNvPicPr>
          <p:nvPr>
            <p:custDataLst>
              <p:tags r:id="rId2"/>
            </p:custDataLst>
          </p:nvPr>
        </p:nvPicPr>
        <p:blipFill>
          <a:blip r:embed="rId5" cstate="print"/>
          <a:stretch>
            <a:fillRect/>
          </a:stretch>
        </p:blipFill>
        <p:spPr>
          <a:xfrm flipH="1">
            <a:off x="6324600" y="4394200"/>
            <a:ext cx="2590800" cy="1727200"/>
          </a:xfrm>
          <a:prstGeom prst="rect">
            <a:avLst/>
          </a:prstGeom>
          <a:ln>
            <a:noFill/>
          </a:ln>
          <a:effectLst>
            <a:softEdge rad="112500"/>
          </a:effectLst>
        </p:spPr>
      </p:pic>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p:cNvSpPr>
          <p:nvPr>
            <p:ph type="title"/>
          </p:nvPr>
        </p:nvSpPr>
        <p:spPr>
          <a:xfrm>
            <a:off x="304800" y="228600"/>
            <a:ext cx="8839200" cy="715963"/>
          </a:xfrm>
        </p:spPr>
        <p:txBody>
          <a:bodyPr/>
          <a:lstStyle/>
          <a:p>
            <a:r>
              <a:rPr lang="en-US" sz="3200" dirty="0" smtClean="0"/>
              <a:t>What is a “use” of PHI?  </a:t>
            </a:r>
            <a:br>
              <a:rPr lang="en-US" sz="3200" dirty="0" smtClean="0"/>
            </a:br>
            <a:r>
              <a:rPr lang="en-US" sz="3200" dirty="0" smtClean="0"/>
              <a:t>What is a “disclosure” of PHI?</a:t>
            </a:r>
          </a:p>
        </p:txBody>
      </p:sp>
      <p:sp>
        <p:nvSpPr>
          <p:cNvPr id="191491" name="Rectangle 3"/>
          <p:cNvSpPr>
            <a:spLocks noGrp="1"/>
          </p:cNvSpPr>
          <p:nvPr>
            <p:ph type="body" idx="1"/>
          </p:nvPr>
        </p:nvSpPr>
        <p:spPr/>
        <p:txBody>
          <a:bodyPr/>
          <a:lstStyle/>
          <a:p>
            <a:r>
              <a:rPr lang="en-US" dirty="0" smtClean="0"/>
              <a:t>Under the Privacy Rule</a:t>
            </a:r>
            <a:r>
              <a:rPr lang="en-US" b="1" dirty="0" smtClean="0"/>
              <a:t>, </a:t>
            </a:r>
            <a:r>
              <a:rPr lang="en-US" b="1" dirty="0" smtClean="0">
                <a:solidFill>
                  <a:srgbClr val="FF0000"/>
                </a:solidFill>
              </a:rPr>
              <a:t>"use" </a:t>
            </a:r>
            <a:r>
              <a:rPr lang="en-US" dirty="0" smtClean="0"/>
              <a:t>means the sharing, application, utilization, examination, or analysis of PHI within an entity that maintains such PHI. </a:t>
            </a:r>
          </a:p>
          <a:p>
            <a:endParaRPr lang="en-US" dirty="0" smtClean="0"/>
          </a:p>
          <a:p>
            <a:endParaRPr lang="en-US" dirty="0" smtClean="0"/>
          </a:p>
          <a:p>
            <a:r>
              <a:rPr lang="en-US" dirty="0" smtClean="0"/>
              <a:t>Under the Privacy Rule, </a:t>
            </a:r>
            <a:r>
              <a:rPr lang="en-US" b="1" dirty="0" smtClean="0">
                <a:solidFill>
                  <a:srgbClr val="FF0000"/>
                </a:solidFill>
              </a:rPr>
              <a:t>"disclosure" </a:t>
            </a:r>
            <a:r>
              <a:rPr lang="en-US" dirty="0" smtClean="0"/>
              <a:t>means the release, transfer, provision of access to, or divulging in any other manner of PHI outside the entity holding the PHI. </a:t>
            </a:r>
          </a:p>
          <a:p>
            <a:endParaRPr lang="en-US" dirty="0" smtClean="0"/>
          </a:p>
        </p:txBody>
      </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p:cNvSpPr>
          <p:nvPr>
            <p:ph type="title"/>
          </p:nvPr>
        </p:nvSpPr>
        <p:spPr/>
        <p:txBody>
          <a:bodyPr/>
          <a:lstStyle/>
          <a:p>
            <a:r>
              <a:rPr lang="en-US" smtClean="0"/>
              <a:t>Use or Disclose only the Minimum Necessary </a:t>
            </a:r>
          </a:p>
        </p:txBody>
      </p:sp>
      <p:sp>
        <p:nvSpPr>
          <p:cNvPr id="182275" name="Rectangle 3"/>
          <p:cNvSpPr>
            <a:spLocks noGrp="1"/>
          </p:cNvSpPr>
          <p:nvPr>
            <p:ph type="body" idx="1"/>
          </p:nvPr>
        </p:nvSpPr>
        <p:spPr>
          <a:xfrm>
            <a:off x="304800" y="1447800"/>
            <a:ext cx="8534400" cy="4953000"/>
          </a:xfrm>
        </p:spPr>
        <p:txBody>
          <a:bodyPr/>
          <a:lstStyle/>
          <a:p>
            <a:pPr marL="0" indent="0">
              <a:buNone/>
            </a:pPr>
            <a:r>
              <a:rPr lang="en-US" sz="2400" dirty="0" smtClean="0"/>
              <a:t>As a general rule, the Privacy Rule requires that individuals </a:t>
            </a:r>
            <a:r>
              <a:rPr lang="en-US" sz="2400" b="1" dirty="0" smtClean="0"/>
              <a:t>limit access to PHI, and use and disclosure of PHI, to the </a:t>
            </a:r>
            <a:r>
              <a:rPr lang="en-US" sz="2400" b="1" u="sng" dirty="0" smtClean="0"/>
              <a:t>minimum</a:t>
            </a:r>
            <a:r>
              <a:rPr lang="en-US" sz="2400" b="1" dirty="0" smtClean="0"/>
              <a:t> amount of information necessary to perform their job and/or accomplish their intended purpose (student education). </a:t>
            </a:r>
          </a:p>
          <a:p>
            <a:pPr lvl="2"/>
            <a:endParaRPr lang="en-US" sz="2400" dirty="0" smtClean="0"/>
          </a:p>
          <a:p>
            <a:pPr lvl="2"/>
            <a:r>
              <a:rPr lang="en-US" sz="2400" dirty="0" smtClean="0"/>
              <a:t>Exceptions: The minimum necessary rule does not apply to information used or disclosed in treating a patient (including rounds) and in certain other limited instances .</a:t>
            </a:r>
          </a:p>
          <a:p>
            <a:pPr lvl="2"/>
            <a:r>
              <a:rPr lang="en-US" sz="2400" dirty="0" smtClean="0"/>
              <a:t>Example: A student is working with one patient. The student may not access any other patient's files. </a:t>
            </a:r>
          </a:p>
          <a:p>
            <a:endParaRPr lang="en-US" dirty="0" smtClean="0"/>
          </a:p>
          <a:p>
            <a:endParaRPr lang="en-US" dirty="0" smtClean="0"/>
          </a:p>
        </p:txBody>
      </p:sp>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p:cNvSpPr>
          <p:nvPr>
            <p:ph type="title"/>
          </p:nvPr>
        </p:nvSpPr>
        <p:spPr/>
        <p:txBody>
          <a:bodyPr/>
          <a:lstStyle/>
          <a:p>
            <a:r>
              <a:rPr lang="en-US" smtClean="0"/>
              <a:t>Steps to Protect PHI</a:t>
            </a:r>
          </a:p>
        </p:txBody>
      </p:sp>
      <p:sp>
        <p:nvSpPr>
          <p:cNvPr id="193539" name="Rectangle 3"/>
          <p:cNvSpPr>
            <a:spLocks noGrp="1"/>
          </p:cNvSpPr>
          <p:nvPr>
            <p:ph type="body" idx="1"/>
          </p:nvPr>
        </p:nvSpPr>
        <p:spPr>
          <a:xfrm>
            <a:off x="304800" y="1143000"/>
            <a:ext cx="8534400" cy="5257800"/>
          </a:xfrm>
        </p:spPr>
        <p:txBody>
          <a:bodyPr>
            <a:normAutofit lnSpcReduction="10000"/>
          </a:bodyPr>
          <a:lstStyle/>
          <a:p>
            <a:pPr marL="0" indent="0">
              <a:lnSpc>
                <a:spcPct val="80000"/>
              </a:lnSpc>
              <a:buNone/>
            </a:pPr>
            <a:r>
              <a:rPr lang="en-US" dirty="0" smtClean="0"/>
              <a:t>The Privacy Rule requires Akron General to safeguard patients’ PHI.  </a:t>
            </a:r>
          </a:p>
          <a:p>
            <a:pPr>
              <a:lnSpc>
                <a:spcPct val="80000"/>
              </a:lnSpc>
              <a:buNone/>
            </a:pPr>
            <a:endParaRPr lang="en-US" dirty="0" smtClean="0">
              <a:solidFill>
                <a:srgbClr val="FF0000"/>
              </a:solidFill>
            </a:endParaRPr>
          </a:p>
          <a:p>
            <a:pPr>
              <a:lnSpc>
                <a:spcPct val="80000"/>
              </a:lnSpc>
              <a:buNone/>
            </a:pPr>
            <a:r>
              <a:rPr lang="en-US" dirty="0" smtClean="0">
                <a:solidFill>
                  <a:srgbClr val="FF0000"/>
                </a:solidFill>
              </a:rPr>
              <a:t>How can I safeguard PHI?</a:t>
            </a:r>
          </a:p>
          <a:p>
            <a:pPr lvl="1">
              <a:lnSpc>
                <a:spcPct val="80000"/>
              </a:lnSpc>
            </a:pPr>
            <a:r>
              <a:rPr lang="en-US" dirty="0" smtClean="0"/>
              <a:t>Speak quietly when discussing a patient’s condition with family members in a waiting room or other public area.</a:t>
            </a:r>
          </a:p>
          <a:p>
            <a:pPr lvl="1">
              <a:lnSpc>
                <a:spcPct val="80000"/>
              </a:lnSpc>
            </a:pPr>
            <a:r>
              <a:rPr lang="en-US" dirty="0" smtClean="0"/>
              <a:t>Avoid using patients’ names in public hallways and elevators, and posting signs to remind employees to protect patient confidentiality.</a:t>
            </a:r>
          </a:p>
          <a:p>
            <a:pPr lvl="1">
              <a:lnSpc>
                <a:spcPct val="80000"/>
              </a:lnSpc>
            </a:pPr>
            <a:r>
              <a:rPr lang="en-US" dirty="0" smtClean="0"/>
              <a:t>Isolate or lock file cabinets or records rooms.</a:t>
            </a:r>
          </a:p>
          <a:p>
            <a:pPr lvl="1">
              <a:lnSpc>
                <a:spcPct val="80000"/>
              </a:lnSpc>
            </a:pPr>
            <a:r>
              <a:rPr lang="en-US" dirty="0" smtClean="0"/>
              <a:t>Keep patient records closed when not in use.</a:t>
            </a:r>
          </a:p>
          <a:p>
            <a:pPr lvl="1">
              <a:lnSpc>
                <a:spcPct val="80000"/>
              </a:lnSpc>
            </a:pPr>
            <a:r>
              <a:rPr lang="en-US" dirty="0" smtClean="0"/>
              <a:t>Remove documents from fax machines and copiers immediately.</a:t>
            </a:r>
          </a:p>
          <a:p>
            <a:pPr lvl="1">
              <a:lnSpc>
                <a:spcPct val="80000"/>
              </a:lnSpc>
            </a:pPr>
            <a:r>
              <a:rPr lang="en-US" u="sng" dirty="0" smtClean="0"/>
              <a:t>Do not</a:t>
            </a:r>
            <a:r>
              <a:rPr lang="en-US" dirty="0" smtClean="0"/>
              <a:t> remove patient records from the department/area in which they are maintained.</a:t>
            </a:r>
          </a:p>
          <a:p>
            <a:pPr>
              <a:lnSpc>
                <a:spcPct val="80000"/>
              </a:lnSpc>
            </a:pPr>
            <a:endParaRPr lang="en-US" sz="2400" dirty="0" smtClean="0"/>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p:cNvSpPr>
          <p:nvPr>
            <p:ph type="title"/>
          </p:nvPr>
        </p:nvSpPr>
        <p:spPr>
          <a:xfrm>
            <a:off x="381000" y="228600"/>
            <a:ext cx="8534400" cy="715963"/>
          </a:xfrm>
        </p:spPr>
        <p:txBody>
          <a:bodyPr/>
          <a:lstStyle/>
          <a:p>
            <a:r>
              <a:rPr lang="en-US" dirty="0" smtClean="0"/>
              <a:t>Uses and Disclosures of PHI</a:t>
            </a:r>
          </a:p>
        </p:txBody>
      </p:sp>
      <p:sp>
        <p:nvSpPr>
          <p:cNvPr id="196611" name="Rectangle 3"/>
          <p:cNvSpPr>
            <a:spLocks noGrp="1"/>
          </p:cNvSpPr>
          <p:nvPr>
            <p:ph type="body" idx="1"/>
          </p:nvPr>
        </p:nvSpPr>
        <p:spPr>
          <a:xfrm>
            <a:off x="304800" y="1143000"/>
            <a:ext cx="8534400" cy="5257800"/>
          </a:xfrm>
        </p:spPr>
        <p:txBody>
          <a:bodyPr/>
          <a:lstStyle/>
          <a:p>
            <a:pPr marL="0" indent="0">
              <a:buNone/>
            </a:pPr>
            <a:r>
              <a:rPr lang="en-US" sz="2400" b="1" dirty="0" smtClean="0"/>
              <a:t>Health care providers and staff may also disclose PHI without the patient’s permission for:</a:t>
            </a:r>
          </a:p>
          <a:p>
            <a:pPr lvl="1"/>
            <a:r>
              <a:rPr lang="en-US" sz="2000" dirty="0" smtClean="0"/>
              <a:t>Certain public health activities.</a:t>
            </a:r>
          </a:p>
          <a:p>
            <a:pPr lvl="1"/>
            <a:r>
              <a:rPr lang="en-US" sz="2000" dirty="0" smtClean="0"/>
              <a:t>To report abuse, neglect or domestic violence.</a:t>
            </a:r>
          </a:p>
          <a:p>
            <a:pPr lvl="1"/>
            <a:r>
              <a:rPr lang="en-US" sz="2000" dirty="0" smtClean="0"/>
              <a:t>For health oversight activities.</a:t>
            </a:r>
          </a:p>
          <a:p>
            <a:pPr lvl="1"/>
            <a:r>
              <a:rPr lang="en-US" sz="2000" dirty="0" smtClean="0"/>
              <a:t>For judicial &amp; administrative proceedings.</a:t>
            </a:r>
          </a:p>
          <a:p>
            <a:pPr lvl="1"/>
            <a:r>
              <a:rPr lang="en-US" sz="2000" dirty="0" smtClean="0"/>
              <a:t>To authorities when required by law.</a:t>
            </a:r>
          </a:p>
          <a:p>
            <a:pPr lvl="1"/>
            <a:r>
              <a:rPr lang="en-US" sz="2000" dirty="0" smtClean="0"/>
              <a:t>For research purposes.</a:t>
            </a:r>
          </a:p>
          <a:p>
            <a:pPr lvl="1"/>
            <a:r>
              <a:rPr lang="en-US" sz="2000" dirty="0" smtClean="0"/>
              <a:t>To coroners, medical examiners, funeral directors.</a:t>
            </a:r>
          </a:p>
          <a:p>
            <a:pPr lvl="1"/>
            <a:r>
              <a:rPr lang="en-US" sz="2000" dirty="0" smtClean="0"/>
              <a:t>For cadaveric organ, eye or tissue donations.</a:t>
            </a:r>
          </a:p>
          <a:p>
            <a:pPr lvl="1"/>
            <a:r>
              <a:rPr lang="en-US" sz="2000" dirty="0" smtClean="0"/>
              <a:t>To avert a serious threat to health or safety.</a:t>
            </a:r>
          </a:p>
          <a:p>
            <a:pPr lvl="1"/>
            <a:r>
              <a:rPr lang="en-US" sz="2000" dirty="0" smtClean="0"/>
              <a:t>For specialized government functions (military, veterans, national security, protective services, State Dept.).</a:t>
            </a:r>
          </a:p>
          <a:p>
            <a:pPr lvl="1"/>
            <a:r>
              <a:rPr lang="en-US" sz="2000" dirty="0" smtClean="0"/>
              <a:t>For workers’ compensation purposes. </a:t>
            </a:r>
          </a:p>
        </p:txBody>
      </p:sp>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p:cNvSpPr>
          <p:nvPr>
            <p:ph type="title"/>
          </p:nvPr>
        </p:nvSpPr>
        <p:spPr>
          <a:xfrm>
            <a:off x="381000" y="228600"/>
            <a:ext cx="8534400" cy="715963"/>
          </a:xfrm>
        </p:spPr>
        <p:txBody>
          <a:bodyPr/>
          <a:lstStyle/>
          <a:p>
            <a:r>
              <a:rPr lang="en-US" sz="2800" dirty="0" smtClean="0"/>
              <a:t>PHI that need Written Authorization (Permission)</a:t>
            </a:r>
          </a:p>
        </p:txBody>
      </p:sp>
      <p:sp>
        <p:nvSpPr>
          <p:cNvPr id="197635" name="Rectangle 3"/>
          <p:cNvSpPr>
            <a:spLocks noGrp="1"/>
          </p:cNvSpPr>
          <p:nvPr>
            <p:ph type="body" idx="1"/>
          </p:nvPr>
        </p:nvSpPr>
        <p:spPr>
          <a:xfrm>
            <a:off x="304800" y="1219200"/>
            <a:ext cx="8534400" cy="5181600"/>
          </a:xfrm>
        </p:spPr>
        <p:txBody>
          <a:bodyPr/>
          <a:lstStyle/>
          <a:p>
            <a:pPr marL="0" lvl="1" indent="0">
              <a:buNone/>
            </a:pPr>
            <a:r>
              <a:rPr lang="en-US" sz="2600" dirty="0" smtClean="0"/>
              <a:t>In general, Akron General must obtain the individual’s </a:t>
            </a:r>
            <a:r>
              <a:rPr lang="en-US" sz="2600" u="sng" dirty="0" smtClean="0"/>
              <a:t>written authorization</a:t>
            </a:r>
            <a:r>
              <a:rPr lang="en-US" sz="2600" dirty="0" smtClean="0"/>
              <a:t> for any use or disclosure of PHI that is not for treatment, payment or health care operations or otherwise permitted or required by the HIPAA Privacy Rule .</a:t>
            </a:r>
          </a:p>
          <a:p>
            <a:pPr marL="0" lvl="1" indent="0">
              <a:buNone/>
            </a:pPr>
            <a:endParaRPr lang="en-US" sz="2600" dirty="0" smtClean="0"/>
          </a:p>
          <a:p>
            <a:pPr marL="0" lvl="1" indent="0">
              <a:buNone/>
            </a:pPr>
            <a:r>
              <a:rPr lang="en-US" sz="2600" dirty="0" smtClean="0"/>
              <a:t>Examples of uses and disclosures that would require an individual’s authorization: </a:t>
            </a:r>
          </a:p>
          <a:p>
            <a:pPr lvl="2"/>
            <a:r>
              <a:rPr lang="en-US" sz="2200" dirty="0" smtClean="0"/>
              <a:t>Disclosures to other persons or entities (e.g. patient's attorney, life insurer, or employer).</a:t>
            </a:r>
          </a:p>
          <a:p>
            <a:pPr lvl="2"/>
            <a:r>
              <a:rPr lang="en-US" sz="2200" dirty="0" smtClean="0"/>
              <a:t>Disclosure of psychotherapy notes.</a:t>
            </a:r>
          </a:p>
          <a:p>
            <a:pPr lvl="2"/>
            <a:r>
              <a:rPr lang="en-US" sz="2200" dirty="0" smtClean="0"/>
              <a:t>Most research activities.</a:t>
            </a:r>
          </a:p>
          <a:p>
            <a:pPr lvl="2"/>
            <a:r>
              <a:rPr lang="en-US" sz="2200" dirty="0" smtClean="0"/>
              <a:t>Most marketing &amp; fundraising activities.</a:t>
            </a:r>
          </a:p>
          <a:p>
            <a:pPr lvl="2"/>
            <a:endParaRPr lang="en-US" sz="2200" dirty="0" smtClean="0"/>
          </a:p>
          <a:p>
            <a:endParaRPr lang="en-US" sz="2200" dirty="0" smtClean="0"/>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p:cNvSpPr>
          <p:nvPr>
            <p:ph type="title"/>
          </p:nvPr>
        </p:nvSpPr>
        <p:spPr>
          <a:xfrm>
            <a:off x="381000" y="228600"/>
            <a:ext cx="8534400" cy="715963"/>
          </a:xfrm>
        </p:spPr>
        <p:txBody>
          <a:bodyPr/>
          <a:lstStyle/>
          <a:p>
            <a:r>
              <a:rPr lang="en-US" sz="2800" dirty="0" smtClean="0"/>
              <a:t>PHI that need spoken permission </a:t>
            </a:r>
            <a:br>
              <a:rPr lang="en-US" sz="2800" dirty="0" smtClean="0"/>
            </a:br>
            <a:r>
              <a:rPr lang="en-US" sz="2800" dirty="0" smtClean="0"/>
              <a:t>or opportunity to agree/object</a:t>
            </a:r>
          </a:p>
        </p:txBody>
      </p:sp>
      <p:sp>
        <p:nvSpPr>
          <p:cNvPr id="198659" name="Rectangle 3"/>
          <p:cNvSpPr>
            <a:spLocks noGrp="1"/>
          </p:cNvSpPr>
          <p:nvPr>
            <p:ph type="body" idx="1"/>
          </p:nvPr>
        </p:nvSpPr>
        <p:spPr/>
        <p:txBody>
          <a:bodyPr/>
          <a:lstStyle/>
          <a:p>
            <a:pPr marL="0" indent="0">
              <a:buNone/>
            </a:pPr>
            <a:r>
              <a:rPr lang="en-US" dirty="0" smtClean="0"/>
              <a:t>In certain situations, patients must be given the opportunity to agree or object to the use or disclosure of their PHI:</a:t>
            </a:r>
          </a:p>
          <a:p>
            <a:pPr lvl="1"/>
            <a:endParaRPr lang="en-US" dirty="0" smtClean="0"/>
          </a:p>
          <a:p>
            <a:pPr lvl="1"/>
            <a:r>
              <a:rPr lang="en-US" dirty="0" smtClean="0"/>
              <a:t>For inclusion in patient directories: information can include name, room number, condition and religion.</a:t>
            </a:r>
          </a:p>
          <a:p>
            <a:pPr lvl="1"/>
            <a:r>
              <a:rPr lang="en-US" dirty="0" smtClean="0"/>
              <a:t>To individuals involved in the patient's care: if the patient does not object, information may be shared with friends, family or others involved in the patient's care relating to the patient's location or general condition. </a:t>
            </a:r>
          </a:p>
        </p:txBody>
      </p:sp>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p:cNvSpPr>
          <p:nvPr>
            <p:ph type="title"/>
          </p:nvPr>
        </p:nvSpPr>
        <p:spPr/>
        <p:txBody>
          <a:bodyPr/>
          <a:lstStyle/>
          <a:p>
            <a:r>
              <a:rPr lang="en-US" smtClean="0"/>
              <a:t>Request for Disclosure of PHI</a:t>
            </a:r>
          </a:p>
        </p:txBody>
      </p:sp>
      <p:sp>
        <p:nvSpPr>
          <p:cNvPr id="174083" name="Rectangle 3"/>
          <p:cNvSpPr>
            <a:spLocks noGrp="1"/>
          </p:cNvSpPr>
          <p:nvPr>
            <p:ph type="body" idx="1"/>
          </p:nvPr>
        </p:nvSpPr>
        <p:spPr/>
        <p:txBody>
          <a:bodyPr/>
          <a:lstStyle/>
          <a:p>
            <a:pPr marL="0" indent="0">
              <a:buNone/>
            </a:pPr>
            <a:r>
              <a:rPr lang="en-US" b="1" dirty="0" smtClean="0"/>
              <a:t>What if I get a request for a disclosure of PHI and I don’t know if I need the patient’s written permission before releasing the patient’s PHI?</a:t>
            </a:r>
          </a:p>
          <a:p>
            <a:pPr lvl="1">
              <a:buNone/>
            </a:pPr>
            <a:endParaRPr lang="en-US" sz="2600" dirty="0" smtClean="0">
              <a:solidFill>
                <a:srgbClr val="FF3300"/>
              </a:solidFill>
            </a:endParaRPr>
          </a:p>
          <a:p>
            <a:pPr lvl="1">
              <a:buNone/>
            </a:pPr>
            <a:r>
              <a:rPr lang="en-US" sz="2600" dirty="0" smtClean="0">
                <a:solidFill>
                  <a:srgbClr val="FF3300"/>
                </a:solidFill>
              </a:rPr>
              <a:t>When in doubt, ask!</a:t>
            </a:r>
          </a:p>
          <a:p>
            <a:pPr lvl="1"/>
            <a:endParaRPr lang="en-US" dirty="0" smtClean="0"/>
          </a:p>
        </p:txBody>
      </p:sp>
      <p:pic>
        <p:nvPicPr>
          <p:cNvPr id="174085" name="Picture 5" descr="MC900078762[1]"/>
          <p:cNvPicPr>
            <a:picLocks noChangeAspect="1" noChangeArrowheads="1"/>
          </p:cNvPicPr>
          <p:nvPr>
            <p:custDataLst>
              <p:tags r:id="rId2"/>
            </p:custDataLst>
          </p:nvPr>
        </p:nvPicPr>
        <p:blipFill>
          <a:blip r:embed="rId5" cstate="print"/>
          <a:srcRect/>
          <a:stretch>
            <a:fillRect/>
          </a:stretch>
        </p:blipFill>
        <p:spPr bwMode="auto">
          <a:xfrm>
            <a:off x="7391400" y="4953000"/>
            <a:ext cx="1122086" cy="129540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9" name="Rectangle 1037"/>
          <p:cNvSpPr>
            <a:spLocks noGrp="1" noChangeArrowheads="1"/>
          </p:cNvSpPr>
          <p:nvPr>
            <p:ph type="subTitle" idx="1"/>
          </p:nvPr>
        </p:nvSpPr>
        <p:spPr>
          <a:xfrm>
            <a:off x="457200" y="1905000"/>
            <a:ext cx="8229600" cy="1752600"/>
          </a:xfrm>
        </p:spPr>
        <p:txBody>
          <a:bodyPr/>
          <a:lstStyle/>
          <a:p>
            <a:r>
              <a:rPr lang="en-US" sz="4800" b="1" i="1" dirty="0" smtClean="0"/>
              <a:t>Professional Nursing Practice</a:t>
            </a:r>
            <a:endParaRPr lang="en-US" sz="4800" b="1" i="1" dirty="0"/>
          </a:p>
        </p:txBody>
      </p:sp>
      <p:sp>
        <p:nvSpPr>
          <p:cNvPr id="34820" name="Line 2061"/>
          <p:cNvSpPr>
            <a:spLocks noChangeShapeType="1"/>
          </p:cNvSpPr>
          <p:nvPr/>
        </p:nvSpPr>
        <p:spPr bwMode="auto">
          <a:xfrm>
            <a:off x="0" y="609600"/>
            <a:ext cx="384175" cy="0"/>
          </a:xfrm>
          <a:prstGeom prst="line">
            <a:avLst/>
          </a:prstGeom>
          <a:noFill/>
          <a:ln w="9525">
            <a:solidFill>
              <a:srgbClr val="8FCDCF"/>
            </a:solidFill>
            <a:round/>
            <a:headEnd/>
            <a:tailEnd/>
          </a:ln>
        </p:spPr>
        <p:txBody>
          <a:bodyPr wrap="none" anchor="ctr"/>
          <a:lstStyle/>
          <a:p>
            <a:endParaRPr lang="en-US" dirty="0">
              <a:latin typeface="Calibri" pitchFamily="34" charset="0"/>
            </a:endParaRPr>
          </a:p>
        </p:txBody>
      </p:sp>
      <p:sp>
        <p:nvSpPr>
          <p:cNvPr id="34821" name="Line 2062"/>
          <p:cNvSpPr>
            <a:spLocks noChangeShapeType="1"/>
          </p:cNvSpPr>
          <p:nvPr/>
        </p:nvSpPr>
        <p:spPr bwMode="auto">
          <a:xfrm>
            <a:off x="0" y="4876800"/>
            <a:ext cx="384175" cy="0"/>
          </a:xfrm>
          <a:prstGeom prst="line">
            <a:avLst/>
          </a:prstGeom>
          <a:noFill/>
          <a:ln w="9525">
            <a:solidFill>
              <a:srgbClr val="8FCDCF"/>
            </a:solidFill>
            <a:round/>
            <a:headEnd/>
            <a:tailEnd/>
          </a:ln>
        </p:spPr>
        <p:txBody>
          <a:bodyPr wrap="none" anchor="ctr"/>
          <a:lstStyle/>
          <a:p>
            <a:endParaRPr lang="en-US" dirty="0">
              <a:latin typeface="Calibri" pitchFamily="34" charset="0"/>
            </a:endParaRPr>
          </a:p>
        </p:txBody>
      </p:sp>
      <p:sp>
        <p:nvSpPr>
          <p:cNvPr id="34822" name="Line 2063"/>
          <p:cNvSpPr>
            <a:spLocks noChangeShapeType="1"/>
          </p:cNvSpPr>
          <p:nvPr/>
        </p:nvSpPr>
        <p:spPr bwMode="auto">
          <a:xfrm>
            <a:off x="0" y="4038600"/>
            <a:ext cx="384175" cy="0"/>
          </a:xfrm>
          <a:prstGeom prst="line">
            <a:avLst/>
          </a:prstGeom>
          <a:noFill/>
          <a:ln w="9525">
            <a:solidFill>
              <a:srgbClr val="8FCDCF"/>
            </a:solidFill>
            <a:round/>
            <a:headEnd/>
            <a:tailEnd/>
          </a:ln>
        </p:spPr>
        <p:txBody>
          <a:bodyPr wrap="none" anchor="ctr"/>
          <a:lstStyle/>
          <a:p>
            <a:endParaRPr lang="en-US" dirty="0">
              <a:latin typeface="Calibri" pitchFamily="34" charset="0"/>
            </a:endParaRPr>
          </a:p>
        </p:txBody>
      </p:sp>
      <p:sp>
        <p:nvSpPr>
          <p:cNvPr id="34823" name="Line 2064"/>
          <p:cNvSpPr>
            <a:spLocks noChangeShapeType="1"/>
          </p:cNvSpPr>
          <p:nvPr/>
        </p:nvSpPr>
        <p:spPr bwMode="auto">
          <a:xfrm>
            <a:off x="0" y="3200400"/>
            <a:ext cx="384175" cy="0"/>
          </a:xfrm>
          <a:prstGeom prst="line">
            <a:avLst/>
          </a:prstGeom>
          <a:noFill/>
          <a:ln w="9525">
            <a:solidFill>
              <a:srgbClr val="8FCDCF"/>
            </a:solidFill>
            <a:round/>
            <a:headEnd/>
            <a:tailEnd/>
          </a:ln>
        </p:spPr>
        <p:txBody>
          <a:bodyPr wrap="none" anchor="ctr"/>
          <a:lstStyle/>
          <a:p>
            <a:endParaRPr lang="en-US" dirty="0">
              <a:latin typeface="Calibri" pitchFamily="34" charset="0"/>
            </a:endParaRPr>
          </a:p>
        </p:txBody>
      </p:sp>
      <p:sp>
        <p:nvSpPr>
          <p:cNvPr id="34824" name="Line 2065"/>
          <p:cNvSpPr>
            <a:spLocks noChangeShapeType="1"/>
          </p:cNvSpPr>
          <p:nvPr/>
        </p:nvSpPr>
        <p:spPr bwMode="auto">
          <a:xfrm>
            <a:off x="0" y="2362200"/>
            <a:ext cx="384175" cy="0"/>
          </a:xfrm>
          <a:prstGeom prst="line">
            <a:avLst/>
          </a:prstGeom>
          <a:noFill/>
          <a:ln w="9525">
            <a:solidFill>
              <a:srgbClr val="8FCDCF"/>
            </a:solidFill>
            <a:round/>
            <a:headEnd/>
            <a:tailEnd/>
          </a:ln>
        </p:spPr>
        <p:txBody>
          <a:bodyPr wrap="none" anchor="ctr"/>
          <a:lstStyle/>
          <a:p>
            <a:endParaRPr lang="en-US" dirty="0">
              <a:latin typeface="Calibri" pitchFamily="34" charset="0"/>
            </a:endParaRPr>
          </a:p>
        </p:txBody>
      </p:sp>
      <p:sp>
        <p:nvSpPr>
          <p:cNvPr id="34825" name="Line 2066"/>
          <p:cNvSpPr>
            <a:spLocks noChangeShapeType="1"/>
          </p:cNvSpPr>
          <p:nvPr/>
        </p:nvSpPr>
        <p:spPr bwMode="auto">
          <a:xfrm>
            <a:off x="0" y="1447800"/>
            <a:ext cx="384175" cy="0"/>
          </a:xfrm>
          <a:prstGeom prst="line">
            <a:avLst/>
          </a:prstGeom>
          <a:noFill/>
          <a:ln w="9525">
            <a:solidFill>
              <a:srgbClr val="8FCDCF"/>
            </a:solidFill>
            <a:round/>
            <a:headEnd/>
            <a:tailEnd/>
          </a:ln>
        </p:spPr>
        <p:txBody>
          <a:bodyPr wrap="none" anchor="ctr"/>
          <a:lstStyle/>
          <a:p>
            <a:endParaRPr lang="en-US" dirty="0">
              <a:latin typeface="Calibri" pitchFamily="34" charset="0"/>
            </a:endParaRPr>
          </a:p>
        </p:txBody>
      </p:sp>
      <p:pic>
        <p:nvPicPr>
          <p:cNvPr id="34828" name="Picture 19" descr="rbc_model_smaller"/>
          <p:cNvPicPr>
            <a:picLocks noChangeAspect="1" noChangeArrowheads="1"/>
          </p:cNvPicPr>
          <p:nvPr>
            <p:custDataLst>
              <p:tags r:id="rId2"/>
            </p:custDataLst>
          </p:nvPr>
        </p:nvPicPr>
        <p:blipFill>
          <a:blip r:embed="rId6" cstate="print"/>
          <a:srcRect/>
          <a:stretch>
            <a:fillRect/>
          </a:stretch>
        </p:blipFill>
        <p:spPr bwMode="auto">
          <a:xfrm>
            <a:off x="5562600" y="3646714"/>
            <a:ext cx="2946400" cy="2525486"/>
          </a:xfrm>
          <a:prstGeom prst="rect">
            <a:avLst/>
          </a:prstGeom>
          <a:noFill/>
          <a:ln w="9525">
            <a:noFill/>
            <a:miter lim="800000"/>
            <a:headEnd/>
            <a:tailEnd/>
          </a:ln>
        </p:spPr>
      </p:pic>
      <p:pic>
        <p:nvPicPr>
          <p:cNvPr id="11" name="Picture 10" descr="MagnetLogo-Transparent[1].gif"/>
          <p:cNvPicPr>
            <a:picLocks noChangeAspect="1"/>
          </p:cNvPicPr>
          <p:nvPr>
            <p:custDataLst>
              <p:tags r:id="rId3"/>
            </p:custDataLst>
          </p:nvPr>
        </p:nvPicPr>
        <p:blipFill>
          <a:blip r:embed="rId7" cstate="print"/>
          <a:stretch>
            <a:fillRect/>
          </a:stretch>
        </p:blipFill>
        <p:spPr>
          <a:xfrm>
            <a:off x="1066800" y="3886200"/>
            <a:ext cx="2047875" cy="2190750"/>
          </a:xfrm>
          <a:prstGeom prst="rect">
            <a:avLst/>
          </a:prstGeom>
        </p:spPr>
      </p:pic>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p:cNvSpPr>
          <p:nvPr>
            <p:ph type="title"/>
          </p:nvPr>
        </p:nvSpPr>
        <p:spPr/>
        <p:txBody>
          <a:bodyPr/>
          <a:lstStyle/>
          <a:p>
            <a:r>
              <a:rPr lang="en-US" smtClean="0"/>
              <a:t>Patients’ Rights</a:t>
            </a:r>
          </a:p>
        </p:txBody>
      </p:sp>
      <p:sp>
        <p:nvSpPr>
          <p:cNvPr id="199683" name="Rectangle 3"/>
          <p:cNvSpPr>
            <a:spLocks noGrp="1"/>
          </p:cNvSpPr>
          <p:nvPr>
            <p:ph type="body" idx="1"/>
          </p:nvPr>
        </p:nvSpPr>
        <p:spPr>
          <a:xfrm>
            <a:off x="304800" y="1143000"/>
            <a:ext cx="8534400" cy="5257800"/>
          </a:xfrm>
        </p:spPr>
        <p:txBody>
          <a:bodyPr/>
          <a:lstStyle/>
          <a:p>
            <a:pPr>
              <a:lnSpc>
                <a:spcPct val="90000"/>
              </a:lnSpc>
              <a:buNone/>
            </a:pPr>
            <a:r>
              <a:rPr lang="en-US" dirty="0" smtClean="0">
                <a:solidFill>
                  <a:srgbClr val="FF0000"/>
                </a:solidFill>
              </a:rPr>
              <a:t>The HIPAA Privacy Rule gives patients the following rights</a:t>
            </a:r>
            <a:r>
              <a:rPr lang="en-US" sz="2400" dirty="0" smtClean="0">
                <a:solidFill>
                  <a:srgbClr val="FF0000"/>
                </a:solidFill>
              </a:rPr>
              <a:t>:</a:t>
            </a:r>
          </a:p>
          <a:p>
            <a:pPr lvl="1">
              <a:lnSpc>
                <a:spcPct val="90000"/>
              </a:lnSpc>
            </a:pPr>
            <a:r>
              <a:rPr lang="en-US" sz="2200" dirty="0" smtClean="0"/>
              <a:t>The right to request alternative communications</a:t>
            </a:r>
            <a:r>
              <a:rPr lang="en-US" sz="2200" i="1" dirty="0" smtClean="0"/>
              <a:t>:</a:t>
            </a:r>
            <a:r>
              <a:rPr lang="en-US" sz="2200" dirty="0" smtClean="0"/>
              <a:t> patients can ask health care providers and staff to contact them in a certain way (e.g. at home as opposed to work, or on their cell phone).</a:t>
            </a:r>
          </a:p>
          <a:p>
            <a:pPr lvl="1">
              <a:lnSpc>
                <a:spcPct val="90000"/>
              </a:lnSpc>
            </a:pPr>
            <a:r>
              <a:rPr lang="en-US" sz="2200" dirty="0" smtClean="0"/>
              <a:t>The right to review and obtain copies of their medical and billing records</a:t>
            </a:r>
            <a:r>
              <a:rPr lang="en-US" sz="2200" i="1" dirty="0" smtClean="0"/>
              <a:t>.</a:t>
            </a:r>
          </a:p>
          <a:p>
            <a:pPr lvl="1">
              <a:lnSpc>
                <a:spcPct val="90000"/>
              </a:lnSpc>
            </a:pPr>
            <a:r>
              <a:rPr lang="en-US" sz="2200" dirty="0" smtClean="0"/>
              <a:t>The right to ask for changes to medical and billing records</a:t>
            </a:r>
            <a:r>
              <a:rPr lang="en-US" sz="2200" i="1" dirty="0" smtClean="0"/>
              <a:t>.</a:t>
            </a:r>
          </a:p>
          <a:p>
            <a:pPr lvl="1">
              <a:lnSpc>
                <a:spcPct val="90000"/>
              </a:lnSpc>
            </a:pPr>
            <a:r>
              <a:rPr lang="en-US" sz="2200" dirty="0" smtClean="0"/>
              <a:t>The right to receive a list of certain disclosures</a:t>
            </a:r>
            <a:r>
              <a:rPr lang="en-US" sz="2200" i="1" dirty="0" smtClean="0"/>
              <a:t>.</a:t>
            </a:r>
          </a:p>
          <a:p>
            <a:pPr lvl="1">
              <a:lnSpc>
                <a:spcPct val="90000"/>
              </a:lnSpc>
            </a:pPr>
            <a:r>
              <a:rPr lang="en-US" sz="2200" dirty="0" smtClean="0"/>
              <a:t>The right to request restrictions on how their PHI is used and disclosed</a:t>
            </a:r>
            <a:r>
              <a:rPr lang="en-US" sz="2200" i="1" dirty="0" smtClean="0"/>
              <a:t>:</a:t>
            </a:r>
          </a:p>
          <a:p>
            <a:pPr lvl="2">
              <a:lnSpc>
                <a:spcPct val="90000"/>
              </a:lnSpc>
            </a:pPr>
            <a:r>
              <a:rPr lang="en-US" dirty="0" smtClean="0"/>
              <a:t>Providers and facilities are not required to agree to such requests.</a:t>
            </a:r>
          </a:p>
          <a:p>
            <a:pPr lvl="2">
              <a:lnSpc>
                <a:spcPct val="90000"/>
              </a:lnSpc>
            </a:pPr>
            <a:r>
              <a:rPr lang="en-US" dirty="0" smtClean="0"/>
              <a:t>Never agree to restrictions without first obtaining permission from your Supervisor.</a:t>
            </a:r>
          </a:p>
          <a:p>
            <a:pPr lvl="1">
              <a:lnSpc>
                <a:spcPct val="90000"/>
              </a:lnSpc>
            </a:pPr>
            <a:r>
              <a:rPr lang="en-US" sz="2200" dirty="0" smtClean="0"/>
              <a:t>The right to receive a Notice of Privacy Practices.</a:t>
            </a:r>
          </a:p>
        </p:txBody>
      </p:sp>
    </p:spTree>
    <p:custDataLst>
      <p:tags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18"/>
          <p:cNvSpPr>
            <a:spLocks noGrp="1" noChangeArrowheads="1"/>
          </p:cNvSpPr>
          <p:nvPr>
            <p:ph type="title"/>
          </p:nvPr>
        </p:nvSpPr>
        <p:spPr/>
        <p:txBody>
          <a:bodyPr/>
          <a:lstStyle/>
          <a:p>
            <a:pPr eaLnBrk="1" hangingPunct="1"/>
            <a:r>
              <a:rPr lang="en-US" smtClean="0">
                <a:solidFill>
                  <a:schemeClr val="bg1"/>
                </a:solidFill>
              </a:rPr>
              <a:t>HIPAA Security</a:t>
            </a:r>
          </a:p>
        </p:txBody>
      </p:sp>
      <p:sp>
        <p:nvSpPr>
          <p:cNvPr id="39939" name="Content Placeholder 7"/>
          <p:cNvSpPr txBox="1">
            <a:spLocks/>
          </p:cNvSpPr>
          <p:nvPr/>
        </p:nvSpPr>
        <p:spPr bwMode="auto">
          <a:xfrm>
            <a:off x="381000" y="1143000"/>
            <a:ext cx="8458200" cy="5181600"/>
          </a:xfrm>
          <a:prstGeom prst="rect">
            <a:avLst/>
          </a:prstGeom>
          <a:noFill/>
          <a:ln w="9525">
            <a:noFill/>
            <a:miter lim="800000"/>
            <a:headEnd/>
            <a:tailEnd/>
          </a:ln>
        </p:spPr>
        <p:txBody>
          <a:bodyPr/>
          <a:lstStyle/>
          <a:p>
            <a:pPr eaLnBrk="0" hangingPunct="0">
              <a:lnSpc>
                <a:spcPct val="90000"/>
              </a:lnSpc>
              <a:spcBef>
                <a:spcPts val="600"/>
              </a:spcBef>
              <a:spcAft>
                <a:spcPts val="600"/>
              </a:spcAft>
              <a:buClr>
                <a:schemeClr val="accent2"/>
              </a:buClr>
            </a:pPr>
            <a:r>
              <a:rPr lang="en-US" sz="2400" dirty="0">
                <a:latin typeface="Calibri" pitchFamily="34" charset="0"/>
              </a:rPr>
              <a:t>The HIPAA Security Rule provides </a:t>
            </a:r>
            <a:r>
              <a:rPr lang="en-US" sz="2400" dirty="0" smtClean="0">
                <a:latin typeface="Calibri" pitchFamily="34" charset="0"/>
              </a:rPr>
              <a:t>additional </a:t>
            </a:r>
            <a:r>
              <a:rPr lang="en-US" sz="2400" dirty="0">
                <a:latin typeface="Calibri" pitchFamily="34" charset="0"/>
              </a:rPr>
              <a:t>protection for PHI in </a:t>
            </a:r>
            <a:r>
              <a:rPr lang="en-US" sz="2400" dirty="0">
                <a:solidFill>
                  <a:srgbClr val="FF0000"/>
                </a:solidFill>
                <a:latin typeface="Calibri" pitchFamily="34" charset="0"/>
              </a:rPr>
              <a:t>electronic form</a:t>
            </a:r>
            <a:r>
              <a:rPr lang="en-US" sz="2400" dirty="0">
                <a:latin typeface="Calibri" pitchFamily="34" charset="0"/>
              </a:rPr>
              <a:t>, or “</a:t>
            </a:r>
            <a:r>
              <a:rPr lang="en-US" sz="2400" dirty="0" smtClean="0">
                <a:latin typeface="Calibri" pitchFamily="34" charset="0"/>
              </a:rPr>
              <a:t>EPHI.”</a:t>
            </a:r>
            <a:endParaRPr lang="en-US" sz="2400" dirty="0">
              <a:latin typeface="Calibri" pitchFamily="34" charset="0"/>
            </a:endParaRPr>
          </a:p>
          <a:p>
            <a:pPr eaLnBrk="0" hangingPunct="0">
              <a:lnSpc>
                <a:spcPct val="90000"/>
              </a:lnSpc>
              <a:spcBef>
                <a:spcPts val="600"/>
              </a:spcBef>
              <a:spcAft>
                <a:spcPts val="600"/>
              </a:spcAft>
              <a:buClr>
                <a:schemeClr val="accent2"/>
              </a:buClr>
            </a:pPr>
            <a:r>
              <a:rPr lang="en-US" sz="2400" b="1" dirty="0">
                <a:latin typeface="Calibri" pitchFamily="34" charset="0"/>
              </a:rPr>
              <a:t>What is EPHI?  </a:t>
            </a:r>
            <a:endParaRPr lang="en-US" sz="2400" b="1" dirty="0" smtClean="0">
              <a:latin typeface="Calibri" pitchFamily="34" charset="0"/>
            </a:endParaRPr>
          </a:p>
          <a:p>
            <a:pPr marL="342900" indent="-342900" eaLnBrk="0" hangingPunct="0">
              <a:lnSpc>
                <a:spcPct val="90000"/>
              </a:lnSpc>
              <a:spcBef>
                <a:spcPts val="600"/>
              </a:spcBef>
              <a:spcAft>
                <a:spcPts val="600"/>
              </a:spcAft>
              <a:buClr>
                <a:schemeClr val="accent2"/>
              </a:buClr>
            </a:pPr>
            <a:r>
              <a:rPr lang="en-US" sz="2400" dirty="0" smtClean="0">
                <a:latin typeface="Calibri" pitchFamily="34" charset="0"/>
              </a:rPr>
              <a:t>     EPHI includes PHI stored on hard drives, and transmitted over      the internet or by email.</a:t>
            </a:r>
            <a:endParaRPr lang="en-US" sz="2400" dirty="0">
              <a:latin typeface="Calibri" pitchFamily="34" charset="0"/>
            </a:endParaRPr>
          </a:p>
          <a:p>
            <a:pPr eaLnBrk="0" hangingPunct="0">
              <a:lnSpc>
                <a:spcPct val="90000"/>
              </a:lnSpc>
              <a:spcBef>
                <a:spcPts val="600"/>
              </a:spcBef>
              <a:spcAft>
                <a:spcPts val="600"/>
              </a:spcAft>
              <a:buClr>
                <a:schemeClr val="accent2"/>
              </a:buClr>
            </a:pPr>
            <a:endParaRPr lang="en-US" sz="2400" dirty="0" smtClean="0">
              <a:latin typeface="Calibri" pitchFamily="34" charset="0"/>
            </a:endParaRPr>
          </a:p>
          <a:p>
            <a:pPr eaLnBrk="0" hangingPunct="0">
              <a:lnSpc>
                <a:spcPct val="90000"/>
              </a:lnSpc>
              <a:spcBef>
                <a:spcPts val="600"/>
              </a:spcBef>
              <a:spcAft>
                <a:spcPts val="600"/>
              </a:spcAft>
              <a:buClr>
                <a:schemeClr val="accent2"/>
              </a:buClr>
            </a:pPr>
            <a:r>
              <a:rPr lang="en-US" sz="2400" dirty="0" smtClean="0">
                <a:latin typeface="Calibri" pitchFamily="34" charset="0"/>
              </a:rPr>
              <a:t>Students </a:t>
            </a:r>
            <a:r>
              <a:rPr lang="en-US" sz="2400" dirty="0">
                <a:latin typeface="Calibri" pitchFamily="34" charset="0"/>
              </a:rPr>
              <a:t>are required to follow Akron General’s Security policies and procedures, located on the AGMC </a:t>
            </a:r>
            <a:r>
              <a:rPr lang="en-US" sz="2400" dirty="0" smtClean="0">
                <a:latin typeface="Calibri" pitchFamily="34" charset="0"/>
              </a:rPr>
              <a:t>Intranet.</a:t>
            </a:r>
            <a:endParaRPr lang="en-US" sz="2400" dirty="0">
              <a:latin typeface="Calibri" pitchFamily="34" charset="0"/>
            </a:endParaRPr>
          </a:p>
        </p:txBody>
      </p:sp>
      <p:pic>
        <p:nvPicPr>
          <p:cNvPr id="2050" name="Picture 2" descr="C:\Documents and Settings\avowles\Local Settings\Temporary Internet Files\Content.IE5\I93UKJDU\MP900387717[1].jpg"/>
          <p:cNvPicPr>
            <a:picLocks noChangeAspect="1" noChangeArrowheads="1"/>
          </p:cNvPicPr>
          <p:nvPr>
            <p:custDataLst>
              <p:tags r:id="rId2"/>
            </p:custDataLst>
          </p:nvPr>
        </p:nvPicPr>
        <p:blipFill>
          <a:blip r:embed="rId5" cstate="print"/>
          <a:srcRect/>
          <a:stretch>
            <a:fillRect/>
          </a:stretch>
        </p:blipFill>
        <p:spPr bwMode="auto">
          <a:xfrm>
            <a:off x="6248400" y="4572000"/>
            <a:ext cx="2563738" cy="1828800"/>
          </a:xfrm>
          <a:prstGeom prst="rect">
            <a:avLst/>
          </a:prstGeom>
          <a:ln>
            <a:noFill/>
          </a:ln>
          <a:effectLst>
            <a:softEdge rad="112500"/>
          </a:effectLst>
        </p:spPr>
      </p:pic>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p:cNvSpPr>
          <p:nvPr>
            <p:ph type="title"/>
          </p:nvPr>
        </p:nvSpPr>
        <p:spPr/>
        <p:txBody>
          <a:bodyPr/>
          <a:lstStyle/>
          <a:p>
            <a:r>
              <a:rPr lang="en-US" dirty="0" smtClean="0"/>
              <a:t>Protecting EPHI</a:t>
            </a:r>
          </a:p>
        </p:txBody>
      </p:sp>
      <p:sp>
        <p:nvSpPr>
          <p:cNvPr id="201731" name="Rectangle 3"/>
          <p:cNvSpPr>
            <a:spLocks noGrp="1"/>
          </p:cNvSpPr>
          <p:nvPr>
            <p:ph type="body" idx="1"/>
          </p:nvPr>
        </p:nvSpPr>
        <p:spPr>
          <a:xfrm>
            <a:off x="304800" y="1371600"/>
            <a:ext cx="8534400" cy="5029200"/>
          </a:xfrm>
        </p:spPr>
        <p:txBody>
          <a:bodyPr>
            <a:normAutofit lnSpcReduction="10000"/>
          </a:bodyPr>
          <a:lstStyle/>
          <a:p>
            <a:r>
              <a:rPr lang="en-US" sz="2400" dirty="0" smtClean="0"/>
              <a:t>The HIPAA Security Rule requires Akron General to protect, or safeguard, EPHI.  </a:t>
            </a:r>
          </a:p>
          <a:p>
            <a:r>
              <a:rPr lang="en-US" sz="2400" dirty="0" smtClean="0"/>
              <a:t>To protect EPHI, Akron General workforce members abide by certain requirements.  </a:t>
            </a:r>
          </a:p>
          <a:p>
            <a:endParaRPr lang="en-US" dirty="0" smtClean="0"/>
          </a:p>
          <a:p>
            <a:pPr>
              <a:buNone/>
            </a:pPr>
            <a:r>
              <a:rPr lang="en-US" i="1" dirty="0" smtClean="0"/>
              <a:t>For example:</a:t>
            </a:r>
          </a:p>
          <a:p>
            <a:pPr lvl="1"/>
            <a:r>
              <a:rPr lang="en-US" dirty="0" smtClean="0"/>
              <a:t>All access to EPHI must be password protected (including laptops and other portable devices).</a:t>
            </a:r>
          </a:p>
          <a:p>
            <a:pPr lvl="1"/>
            <a:r>
              <a:rPr lang="en-US" dirty="0" smtClean="0"/>
              <a:t>Passwords should not be shared with anyone except in rare instances.</a:t>
            </a:r>
          </a:p>
          <a:p>
            <a:pPr lvl="1"/>
            <a:r>
              <a:rPr lang="en-US" dirty="0" smtClean="0"/>
              <a:t>All portable devices (laptops, tablets, cell phones) that contain EPHI must be protected from theft or loss.</a:t>
            </a:r>
          </a:p>
        </p:txBody>
      </p:sp>
    </p:spTree>
    <p:custDataLst>
      <p:tags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Medical Record</a:t>
            </a:r>
            <a:endParaRPr lang="en-US" dirty="0"/>
          </a:p>
        </p:txBody>
      </p:sp>
      <p:sp>
        <p:nvSpPr>
          <p:cNvPr id="3" name="Content Placeholder 2"/>
          <p:cNvSpPr>
            <a:spLocks noGrp="1"/>
          </p:cNvSpPr>
          <p:nvPr>
            <p:ph idx="1"/>
          </p:nvPr>
        </p:nvSpPr>
        <p:spPr/>
        <p:txBody>
          <a:bodyPr/>
          <a:lstStyle/>
          <a:p>
            <a:r>
              <a:rPr lang="en-US" dirty="0" smtClean="0"/>
              <a:t>You will be granted access to the medical record/electronic medical record and may utilize the medical record/electronic medical record under the indirect supervision of your clinical instructor to view parts of the record and to document patient care. </a:t>
            </a:r>
          </a:p>
          <a:p>
            <a:r>
              <a:rPr lang="en-US" dirty="0" smtClean="0"/>
              <a:t>All students and faculty participating in patient care are required to document their care in accordance with the Akron General policies and guidelines. </a:t>
            </a:r>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McKesson Horizon Clinicals Password</a:t>
            </a:r>
            <a:endParaRPr lang="en-US" dirty="0"/>
          </a:p>
        </p:txBody>
      </p:sp>
      <p:sp>
        <p:nvSpPr>
          <p:cNvPr id="3" name="Content Placeholder 2"/>
          <p:cNvSpPr>
            <a:spLocks noGrp="1"/>
          </p:cNvSpPr>
          <p:nvPr>
            <p:ph idx="1"/>
          </p:nvPr>
        </p:nvSpPr>
        <p:spPr>
          <a:xfrm>
            <a:off x="304800" y="1066800"/>
            <a:ext cx="8534400" cy="5791200"/>
          </a:xfrm>
        </p:spPr>
        <p:txBody>
          <a:bodyPr>
            <a:normAutofit/>
          </a:bodyPr>
          <a:lstStyle/>
          <a:p>
            <a:r>
              <a:rPr lang="en-US" dirty="0" smtClean="0"/>
              <a:t>After completing the McKesson Horizon Clinicals Documentation training with your clinical instructor you will receive a user ID and password.</a:t>
            </a:r>
          </a:p>
          <a:p>
            <a:r>
              <a:rPr lang="en-US" dirty="0" smtClean="0"/>
              <a:t>You must agree that this user ID and password is considered to be your </a:t>
            </a:r>
            <a:r>
              <a:rPr lang="en-US" u="sng" dirty="0" smtClean="0"/>
              <a:t>legal</a:t>
            </a:r>
            <a:r>
              <a:rPr lang="en-US" dirty="0" smtClean="0"/>
              <a:t> </a:t>
            </a:r>
            <a:r>
              <a:rPr lang="en-US" u="sng" dirty="0" smtClean="0"/>
              <a:t>signature</a:t>
            </a:r>
            <a:r>
              <a:rPr lang="en-US" dirty="0" smtClean="0"/>
              <a:t>.  Therefore there is no difference between your legal signature and your electronic signature for documenting.</a:t>
            </a:r>
          </a:p>
          <a:p>
            <a:r>
              <a:rPr lang="en-US" dirty="0" smtClean="0"/>
              <a:t>You agree to keep your user ID and password </a:t>
            </a:r>
            <a:r>
              <a:rPr lang="en-US" u="sng" dirty="0" smtClean="0">
                <a:solidFill>
                  <a:srgbClr val="FF0000"/>
                </a:solidFill>
              </a:rPr>
              <a:t>secure</a:t>
            </a:r>
            <a:r>
              <a:rPr lang="en-US" dirty="0" smtClean="0"/>
              <a:t> so as to prevent anyone from documenting in your name and to prevent untrained/unauthorized persons from harming the McKesson Horizon Clinicals application through inappropriate use.</a:t>
            </a: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Automated Medication Distribution System. </a:t>
            </a:r>
            <a:endParaRPr lang="en-US" dirty="0"/>
          </a:p>
        </p:txBody>
      </p:sp>
      <p:sp>
        <p:nvSpPr>
          <p:cNvPr id="3" name="Content Placeholder 2"/>
          <p:cNvSpPr>
            <a:spLocks noGrp="1"/>
          </p:cNvSpPr>
          <p:nvPr>
            <p:ph idx="1"/>
          </p:nvPr>
        </p:nvSpPr>
        <p:spPr>
          <a:xfrm>
            <a:off x="304800" y="1219200"/>
            <a:ext cx="8534400" cy="5181600"/>
          </a:xfrm>
        </p:spPr>
        <p:txBody>
          <a:bodyPr>
            <a:normAutofit lnSpcReduction="10000"/>
          </a:bodyPr>
          <a:lstStyle/>
          <a:p>
            <a:r>
              <a:rPr lang="en-US" dirty="0" smtClean="0"/>
              <a:t>You will use a card reader swipe  to access medications from the Drug Dispensing machine.</a:t>
            </a:r>
          </a:p>
          <a:p>
            <a:r>
              <a:rPr lang="en-US" dirty="0" smtClean="0"/>
              <a:t>After swiping your badge you will be asked to enter a password.  </a:t>
            </a:r>
          </a:p>
          <a:p>
            <a:r>
              <a:rPr lang="en-US" dirty="0" smtClean="0"/>
              <a:t>You must remember this password and keep it </a:t>
            </a:r>
            <a:r>
              <a:rPr lang="en-US" u="sng" dirty="0" smtClean="0">
                <a:solidFill>
                  <a:srgbClr val="FF0000"/>
                </a:solidFill>
              </a:rPr>
              <a:t>confidential</a:t>
            </a:r>
            <a:r>
              <a:rPr lang="en-US" dirty="0" smtClean="0"/>
              <a:t>. </a:t>
            </a:r>
            <a:endParaRPr lang="en-US" dirty="0" smtClean="0"/>
          </a:p>
          <a:p>
            <a:r>
              <a:rPr lang="en-US" dirty="0" smtClean="0"/>
              <a:t>All transactions performed by my access code will be permanently recorded.  </a:t>
            </a:r>
          </a:p>
          <a:p>
            <a:r>
              <a:rPr lang="en-US" dirty="0" smtClean="0"/>
              <a:t>These records are maintained and archived by Akron General and made available for inspection by the Drug Enforcement Agency (DEA) and the State Board of Pharmacy, and other regulatory agencies.  </a:t>
            </a:r>
            <a:endParaRPr lang="en-US" dirty="0" smtClean="0"/>
          </a:p>
          <a:p>
            <a:endParaRPr lang="en-US" dirty="0" smtClean="0"/>
          </a:p>
          <a:p>
            <a:endParaRPr lang="en-US" dirty="0" smtClean="0"/>
          </a:p>
          <a:p>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Automated Medication Distribution System. </a:t>
            </a:r>
            <a:endParaRPr lang="en-US" dirty="0"/>
          </a:p>
        </p:txBody>
      </p:sp>
      <p:sp>
        <p:nvSpPr>
          <p:cNvPr id="3" name="Content Placeholder 2"/>
          <p:cNvSpPr>
            <a:spLocks noGrp="1"/>
          </p:cNvSpPr>
          <p:nvPr>
            <p:ph idx="1"/>
          </p:nvPr>
        </p:nvSpPr>
        <p:spPr>
          <a:xfrm>
            <a:off x="304800" y="1219200"/>
            <a:ext cx="8534400" cy="5181600"/>
          </a:xfrm>
        </p:spPr>
        <p:txBody>
          <a:bodyPr>
            <a:normAutofit/>
          </a:bodyPr>
          <a:lstStyle/>
          <a:p>
            <a:r>
              <a:rPr lang="en-US" dirty="0" smtClean="0"/>
              <a:t>The </a:t>
            </a:r>
            <a:r>
              <a:rPr lang="en-US" dirty="0" smtClean="0"/>
              <a:t>medication is dispensed from the Drug Dispensing machine by touching the correct patient on the screen. Touch “remove meds”.</a:t>
            </a:r>
          </a:p>
          <a:p>
            <a:r>
              <a:rPr lang="en-US" dirty="0" smtClean="0"/>
              <a:t> A list of the patient’s medications will appear. </a:t>
            </a:r>
          </a:p>
          <a:p>
            <a:r>
              <a:rPr lang="en-US" dirty="0" smtClean="0"/>
              <a:t>Begin typing the name of the drug. </a:t>
            </a:r>
          </a:p>
          <a:p>
            <a:r>
              <a:rPr lang="en-US" dirty="0" smtClean="0"/>
              <a:t>Touch the appropriate drug name and dose. </a:t>
            </a:r>
          </a:p>
          <a:p>
            <a:r>
              <a:rPr lang="en-US" dirty="0" smtClean="0"/>
              <a:t>Touch “remove now”. </a:t>
            </a:r>
          </a:p>
          <a:p>
            <a:r>
              <a:rPr lang="en-US" dirty="0" smtClean="0"/>
              <a:t>Remove medication from drawer. Touch “exit”. </a:t>
            </a:r>
          </a:p>
          <a:p>
            <a:endParaRPr lang="en-US" dirty="0" smtClean="0"/>
          </a:p>
          <a:p>
            <a:endParaRPr lang="en-US" dirty="0" smtClean="0"/>
          </a:p>
          <a:p>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9"/>
          <p:cNvSpPr>
            <a:spLocks noGrp="1" noChangeArrowheads="1"/>
          </p:cNvSpPr>
          <p:nvPr>
            <p:ph type="title"/>
          </p:nvPr>
        </p:nvSpPr>
        <p:spPr/>
        <p:txBody>
          <a:bodyPr/>
          <a:lstStyle/>
          <a:p>
            <a:pPr eaLnBrk="1" hangingPunct="1"/>
            <a:r>
              <a:rPr lang="en-US" smtClean="0"/>
              <a:t>Fines &amp; Penalties</a:t>
            </a:r>
          </a:p>
        </p:txBody>
      </p:sp>
      <p:sp>
        <p:nvSpPr>
          <p:cNvPr id="45059" name="PPTShape_0"/>
          <p:cNvSpPr>
            <a:spLocks noChangeArrowheads="1"/>
          </p:cNvSpPr>
          <p:nvPr/>
        </p:nvSpPr>
        <p:spPr bwMode="auto">
          <a:xfrm>
            <a:off x="533400" y="2438400"/>
            <a:ext cx="5410200" cy="3200400"/>
          </a:xfrm>
          <a:prstGeom prst="rect">
            <a:avLst/>
          </a:prstGeom>
          <a:noFill/>
          <a:ln w="9525">
            <a:noFill/>
            <a:miter lim="800000"/>
            <a:headEnd/>
            <a:tailEnd/>
          </a:ln>
        </p:spPr>
        <p:txBody>
          <a:bodyPr/>
          <a:lstStyle/>
          <a:p>
            <a:pPr algn="ctr">
              <a:spcBef>
                <a:spcPct val="20000"/>
              </a:spcBef>
            </a:pPr>
            <a:r>
              <a:rPr lang="en-US" sz="2800">
                <a:latin typeface="Calibri" pitchFamily="34" charset="0"/>
              </a:rPr>
              <a:t>Individuals or facilities that violate HIPAA may be subject to fines and penalties, including jail time, depending upon the intent of the violation.</a:t>
            </a:r>
          </a:p>
        </p:txBody>
      </p:sp>
      <p:pic>
        <p:nvPicPr>
          <p:cNvPr id="43013" name="Picture 5"/>
          <p:cNvPicPr>
            <a:picLocks noChangeAspect="1" noChangeArrowheads="1"/>
          </p:cNvPicPr>
          <p:nvPr>
            <p:custDataLst>
              <p:tags r:id="rId2"/>
            </p:custDataLst>
          </p:nvPr>
        </p:nvPicPr>
        <p:blipFill>
          <a:blip r:embed="rId5" cstate="print"/>
          <a:srcRect/>
          <a:stretch>
            <a:fillRect/>
          </a:stretch>
        </p:blipFill>
        <p:spPr bwMode="auto">
          <a:xfrm>
            <a:off x="6172200" y="2209800"/>
            <a:ext cx="2513076" cy="2590800"/>
          </a:xfrm>
          <a:prstGeom prst="rect">
            <a:avLst/>
          </a:prstGeom>
          <a:ln>
            <a:noFill/>
          </a:ln>
          <a:effectLst>
            <a:softEdge rad="112500"/>
          </a:effectLst>
        </p:spPr>
      </p:pic>
    </p:spTree>
    <p:custDataLst>
      <p:tags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p:cNvSpPr>
          <p:nvPr>
            <p:ph type="title"/>
          </p:nvPr>
        </p:nvSpPr>
        <p:spPr/>
        <p:txBody>
          <a:bodyPr/>
          <a:lstStyle/>
          <a:p>
            <a:r>
              <a:rPr lang="en-US" smtClean="0"/>
              <a:t>What if there is a Breach of PHI or EPHI?</a:t>
            </a:r>
          </a:p>
        </p:txBody>
      </p:sp>
      <p:sp>
        <p:nvSpPr>
          <p:cNvPr id="206851" name="Rectangle 3"/>
          <p:cNvSpPr>
            <a:spLocks noGrp="1"/>
          </p:cNvSpPr>
          <p:nvPr>
            <p:ph type="body" idx="1"/>
          </p:nvPr>
        </p:nvSpPr>
        <p:spPr/>
        <p:txBody>
          <a:bodyPr/>
          <a:lstStyle/>
          <a:p>
            <a:pPr marL="0" indent="0">
              <a:buNone/>
            </a:pPr>
            <a:r>
              <a:rPr lang="en-US" dirty="0" smtClean="0"/>
              <a:t>If you suspect that there has been a use, disclosure, access, or acquisition of PHI or EPHI that is not permitted by HIPAA, you are </a:t>
            </a:r>
            <a:r>
              <a:rPr lang="en-US" u="sng" dirty="0" smtClean="0">
                <a:solidFill>
                  <a:srgbClr val="FF3300"/>
                </a:solidFill>
              </a:rPr>
              <a:t>required</a:t>
            </a:r>
            <a:r>
              <a:rPr lang="en-US" dirty="0" smtClean="0">
                <a:solidFill>
                  <a:srgbClr val="FF3300"/>
                </a:solidFill>
              </a:rPr>
              <a:t> </a:t>
            </a:r>
            <a:r>
              <a:rPr lang="en-US" dirty="0" smtClean="0"/>
              <a:t>to immediately report the suspected breach to your supervisor </a:t>
            </a:r>
            <a:r>
              <a:rPr lang="en-US" u="sng" dirty="0" smtClean="0"/>
              <a:t>and</a:t>
            </a:r>
            <a:r>
              <a:rPr lang="en-US" dirty="0" smtClean="0"/>
              <a:t> the Privacy Officer or Security Officer.  </a:t>
            </a:r>
          </a:p>
          <a:p>
            <a:pPr lvl="2"/>
            <a:endParaRPr lang="en-US" sz="2400" dirty="0" smtClean="0"/>
          </a:p>
          <a:p>
            <a:pPr lvl="2"/>
            <a:r>
              <a:rPr lang="en-US" sz="2400" dirty="0" smtClean="0"/>
              <a:t>Privacy Officer – Lynn Fichter (330) 848-6177</a:t>
            </a:r>
          </a:p>
          <a:p>
            <a:pPr lvl="2"/>
            <a:r>
              <a:rPr lang="en-US" sz="2400" dirty="0" smtClean="0"/>
              <a:t>Security Officer – Mike Zepp (330) 344-6423</a:t>
            </a:r>
          </a:p>
        </p:txBody>
      </p:sp>
    </p:spTree>
    <p:custDataLst>
      <p:tags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85800" y="0"/>
            <a:ext cx="7772400" cy="1143000"/>
          </a:xfrm>
        </p:spPr>
        <p:txBody>
          <a:bodyPr/>
          <a:lstStyle/>
          <a:p>
            <a:pPr eaLnBrk="1" hangingPunct="1"/>
            <a:r>
              <a:rPr lang="en-US" smtClean="0"/>
              <a:t>         HIPAA Contacts</a:t>
            </a:r>
          </a:p>
        </p:txBody>
      </p:sp>
      <p:sp>
        <p:nvSpPr>
          <p:cNvPr id="48131" name="Rectangle 3"/>
          <p:cNvSpPr>
            <a:spLocks noGrp="1" noChangeArrowheads="1"/>
          </p:cNvSpPr>
          <p:nvPr>
            <p:ph idx="1"/>
          </p:nvPr>
        </p:nvSpPr>
        <p:spPr>
          <a:xfrm>
            <a:off x="381000" y="1143000"/>
            <a:ext cx="8534400" cy="5257800"/>
          </a:xfrm>
        </p:spPr>
        <p:txBody>
          <a:bodyPr/>
          <a:lstStyle/>
          <a:p>
            <a:pPr eaLnBrk="1" hangingPunct="1">
              <a:lnSpc>
                <a:spcPct val="90000"/>
              </a:lnSpc>
              <a:buNone/>
            </a:pPr>
            <a:r>
              <a:rPr lang="en-US" dirty="0" smtClean="0"/>
              <a:t>AGHS/AGMC</a:t>
            </a:r>
          </a:p>
          <a:p>
            <a:pPr lvl="1" eaLnBrk="1" hangingPunct="1">
              <a:lnSpc>
                <a:spcPct val="90000"/>
              </a:lnSpc>
            </a:pPr>
            <a:r>
              <a:rPr lang="en-US" dirty="0" smtClean="0"/>
              <a:t>Lynn Fichter (Privacy Officer)</a:t>
            </a:r>
            <a:r>
              <a:rPr lang="en-US" dirty="0" smtClean="0">
                <a:solidFill>
                  <a:srgbClr val="7F787F"/>
                </a:solidFill>
              </a:rPr>
              <a:t>		</a:t>
            </a:r>
            <a:r>
              <a:rPr lang="en-US" dirty="0" smtClean="0"/>
              <a:t>(330) 848-6177</a:t>
            </a:r>
          </a:p>
          <a:p>
            <a:pPr lvl="1" eaLnBrk="1" hangingPunct="1">
              <a:lnSpc>
                <a:spcPct val="90000"/>
              </a:lnSpc>
            </a:pPr>
            <a:r>
              <a:rPr lang="en-US" dirty="0" smtClean="0"/>
              <a:t>Mike Zepp (Security Officer)		(330) 344-6423</a:t>
            </a:r>
          </a:p>
          <a:p>
            <a:pPr lvl="1" eaLnBrk="1" hangingPunct="1">
              <a:lnSpc>
                <a:spcPct val="90000"/>
              </a:lnSpc>
            </a:pPr>
            <a:r>
              <a:rPr lang="en-US" dirty="0" smtClean="0"/>
              <a:t>Bertha Seymour (Privacy Coordinator)  	(330) 861-6118</a:t>
            </a:r>
          </a:p>
          <a:p>
            <a:pPr lvl="1" eaLnBrk="1" hangingPunct="1">
              <a:lnSpc>
                <a:spcPct val="90000"/>
              </a:lnSpc>
              <a:buFont typeface="Wingdings 2" pitchFamily="18" charset="2"/>
              <a:buNone/>
            </a:pPr>
            <a:endParaRPr lang="en-US" dirty="0" smtClean="0"/>
          </a:p>
          <a:p>
            <a:pPr eaLnBrk="1" hangingPunct="1">
              <a:lnSpc>
                <a:spcPct val="90000"/>
              </a:lnSpc>
              <a:buNone/>
            </a:pPr>
            <a:r>
              <a:rPr lang="en-US" dirty="0" smtClean="0"/>
              <a:t>Ambulatory Surgery Center</a:t>
            </a:r>
          </a:p>
          <a:p>
            <a:pPr lvl="1" eaLnBrk="1" hangingPunct="1">
              <a:lnSpc>
                <a:spcPct val="90000"/>
              </a:lnSpc>
            </a:pPr>
            <a:r>
              <a:rPr lang="en-US" dirty="0" smtClean="0"/>
              <a:t>Peggy Blodgett</a:t>
            </a:r>
            <a:r>
              <a:rPr lang="en-US" dirty="0" smtClean="0">
                <a:solidFill>
                  <a:srgbClr val="7F787F"/>
                </a:solidFill>
              </a:rPr>
              <a:t>	</a:t>
            </a:r>
            <a:r>
              <a:rPr lang="en-US" dirty="0" smtClean="0"/>
              <a:t>            </a:t>
            </a:r>
            <a:r>
              <a:rPr lang="en-US" dirty="0" smtClean="0">
                <a:solidFill>
                  <a:srgbClr val="7F787F"/>
                </a:solidFill>
              </a:rPr>
              <a:t>			</a:t>
            </a:r>
            <a:r>
              <a:rPr lang="en-US" dirty="0" smtClean="0"/>
              <a:t>(330) 665-8122</a:t>
            </a:r>
          </a:p>
          <a:p>
            <a:pPr lvl="1" eaLnBrk="1" hangingPunct="1">
              <a:lnSpc>
                <a:spcPct val="90000"/>
              </a:lnSpc>
              <a:buFont typeface="Wingdings 2" pitchFamily="18" charset="2"/>
              <a:buNone/>
            </a:pPr>
            <a:endParaRPr lang="en-US" dirty="0" smtClean="0"/>
          </a:p>
          <a:p>
            <a:pPr eaLnBrk="1" hangingPunct="1">
              <a:lnSpc>
                <a:spcPct val="90000"/>
              </a:lnSpc>
              <a:buNone/>
            </a:pPr>
            <a:r>
              <a:rPr lang="en-US" dirty="0" smtClean="0"/>
              <a:t>Edwin Shaw</a:t>
            </a:r>
          </a:p>
          <a:p>
            <a:pPr lvl="1" eaLnBrk="1" hangingPunct="1">
              <a:lnSpc>
                <a:spcPct val="90000"/>
              </a:lnSpc>
            </a:pPr>
            <a:r>
              <a:rPr lang="en-US" dirty="0" smtClean="0"/>
              <a:t>Linda Dickerson            </a:t>
            </a:r>
            <a:r>
              <a:rPr lang="en-US" dirty="0" smtClean="0">
                <a:solidFill>
                  <a:srgbClr val="7F787F"/>
                </a:solidFill>
              </a:rPr>
              <a:t>			</a:t>
            </a:r>
            <a:r>
              <a:rPr lang="en-US" dirty="0" smtClean="0"/>
              <a:t>(330) 436-0938 </a:t>
            </a:r>
          </a:p>
          <a:p>
            <a:pPr eaLnBrk="1" hangingPunct="1">
              <a:lnSpc>
                <a:spcPct val="90000"/>
              </a:lnSpc>
              <a:buFontTx/>
              <a:buNone/>
            </a:pPr>
            <a:endParaRPr lang="en-US" dirty="0" smtClean="0"/>
          </a:p>
          <a:p>
            <a:pPr lvl="1" eaLnBrk="1" hangingPunct="1">
              <a:lnSpc>
                <a:spcPct val="90000"/>
              </a:lnSpc>
              <a:buFont typeface="Wingdings 2" pitchFamily="18" charset="2"/>
              <a:buNone/>
            </a:pPr>
            <a:endParaRPr lang="en-US" dirty="0" smtClean="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Magnet Recognition</a:t>
            </a:r>
            <a:endParaRPr lang="en-US" b="1" i="1" dirty="0"/>
          </a:p>
        </p:txBody>
      </p:sp>
      <p:sp>
        <p:nvSpPr>
          <p:cNvPr id="3" name="Content Placeholder 2"/>
          <p:cNvSpPr>
            <a:spLocks noGrp="1"/>
          </p:cNvSpPr>
          <p:nvPr>
            <p:ph idx="1"/>
          </p:nvPr>
        </p:nvSpPr>
        <p:spPr>
          <a:xfrm>
            <a:off x="685800" y="1600200"/>
            <a:ext cx="5105400" cy="4343400"/>
          </a:xfrm>
        </p:spPr>
        <p:txBody>
          <a:bodyPr>
            <a:noAutofit/>
          </a:bodyPr>
          <a:lstStyle/>
          <a:p>
            <a:pPr>
              <a:spcBef>
                <a:spcPts val="1200"/>
              </a:spcBef>
            </a:pPr>
            <a:r>
              <a:rPr lang="en-US" dirty="0" smtClean="0"/>
              <a:t>Akron General Medical Center is designated by the American Nurses Credentialing Center as a “Magnet” organization. </a:t>
            </a:r>
          </a:p>
          <a:p>
            <a:pPr>
              <a:spcBef>
                <a:spcPts val="1200"/>
              </a:spcBef>
            </a:pPr>
            <a:r>
              <a:rPr lang="en-US" dirty="0" smtClean="0"/>
              <a:t>This designation recognizes AGMC structures and processes support professional nursing excellence and exemplary patient outcomes.</a:t>
            </a:r>
          </a:p>
        </p:txBody>
      </p:sp>
      <p:pic>
        <p:nvPicPr>
          <p:cNvPr id="1026" name="Picture 2"/>
          <p:cNvPicPr>
            <a:picLocks noChangeAspect="1" noChangeArrowheads="1"/>
          </p:cNvPicPr>
          <p:nvPr>
            <p:custDataLst>
              <p:tags r:id="rId2"/>
            </p:custDataLst>
          </p:nvPr>
        </p:nvPicPr>
        <p:blipFill>
          <a:blip r:embed="rId5" cstate="print"/>
          <a:srcRect/>
          <a:stretch>
            <a:fillRect/>
          </a:stretch>
        </p:blipFill>
        <p:spPr bwMode="auto">
          <a:xfrm>
            <a:off x="5791200" y="1828800"/>
            <a:ext cx="2133600" cy="31481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304800" y="0"/>
            <a:ext cx="8229600" cy="914400"/>
          </a:xfrm>
        </p:spPr>
        <p:txBody>
          <a:bodyPr/>
          <a:lstStyle/>
          <a:p>
            <a:pPr eaLnBrk="1" hangingPunct="1"/>
            <a:r>
              <a:rPr lang="en-US" dirty="0" smtClean="0"/>
              <a:t>    HIPAA Contacts </a:t>
            </a:r>
          </a:p>
        </p:txBody>
      </p:sp>
      <p:sp>
        <p:nvSpPr>
          <p:cNvPr id="49155" name="Rectangle 3"/>
          <p:cNvSpPr>
            <a:spLocks noGrp="1" noChangeArrowheads="1"/>
          </p:cNvSpPr>
          <p:nvPr>
            <p:ph idx="1"/>
          </p:nvPr>
        </p:nvSpPr>
        <p:spPr>
          <a:xfrm>
            <a:off x="381000" y="1295400"/>
            <a:ext cx="8458200" cy="5181600"/>
          </a:xfrm>
        </p:spPr>
        <p:txBody>
          <a:bodyPr/>
          <a:lstStyle/>
          <a:p>
            <a:pPr eaLnBrk="1" hangingPunct="1">
              <a:buNone/>
            </a:pPr>
            <a:r>
              <a:rPr lang="en-US" dirty="0" smtClean="0"/>
              <a:t>AGP/PPG</a:t>
            </a:r>
          </a:p>
          <a:p>
            <a:pPr lvl="1" eaLnBrk="1" hangingPunct="1"/>
            <a:r>
              <a:rPr lang="en-US" dirty="0" smtClean="0"/>
              <a:t>Stephanie Ryan  </a:t>
            </a:r>
            <a:r>
              <a:rPr lang="en-US" dirty="0" smtClean="0">
                <a:solidFill>
                  <a:srgbClr val="7F787F"/>
                </a:solidFill>
              </a:rPr>
              <a:t>	</a:t>
            </a:r>
            <a:r>
              <a:rPr lang="en-US" dirty="0" smtClean="0"/>
              <a:t>          			(330) 344-3530</a:t>
            </a:r>
          </a:p>
          <a:p>
            <a:pPr lvl="1" eaLnBrk="1" hangingPunct="1"/>
            <a:endParaRPr lang="en-US" dirty="0" smtClean="0"/>
          </a:p>
          <a:p>
            <a:pPr eaLnBrk="1" hangingPunct="1">
              <a:spcBef>
                <a:spcPts val="600"/>
              </a:spcBef>
              <a:spcAft>
                <a:spcPts val="600"/>
              </a:spcAft>
              <a:buNone/>
            </a:pPr>
            <a:r>
              <a:rPr lang="en-US" dirty="0" smtClean="0"/>
              <a:t>Lodi Community Hospital</a:t>
            </a:r>
          </a:p>
          <a:p>
            <a:pPr lvl="1" eaLnBrk="1" hangingPunct="1">
              <a:spcBef>
                <a:spcPts val="600"/>
              </a:spcBef>
              <a:spcAft>
                <a:spcPts val="600"/>
              </a:spcAft>
            </a:pPr>
            <a:r>
              <a:rPr lang="en-US" dirty="0" smtClean="0"/>
              <a:t>Dana Kocsis      </a:t>
            </a:r>
            <a:r>
              <a:rPr lang="en-US" dirty="0" smtClean="0">
                <a:solidFill>
                  <a:srgbClr val="7F787F"/>
                </a:solidFill>
              </a:rPr>
              <a:t>				</a:t>
            </a:r>
            <a:r>
              <a:rPr lang="en-US" dirty="0" smtClean="0"/>
              <a:t>(330) 948-5513 </a:t>
            </a:r>
          </a:p>
          <a:p>
            <a:pPr algn="ctr" eaLnBrk="1" hangingPunct="1">
              <a:buFontTx/>
              <a:buNone/>
            </a:pPr>
            <a:endParaRPr lang="en-US" dirty="0" smtClean="0"/>
          </a:p>
          <a:p>
            <a:pPr eaLnBrk="1" hangingPunct="1">
              <a:buNone/>
            </a:pPr>
            <a:r>
              <a:rPr lang="en-US" dirty="0" smtClean="0"/>
              <a:t>Visiting Nurse Service &amp; Affiliates</a:t>
            </a:r>
          </a:p>
          <a:p>
            <a:pPr lvl="1" eaLnBrk="1" hangingPunct="1"/>
            <a:r>
              <a:rPr lang="en-US" dirty="0" smtClean="0"/>
              <a:t>Cheri Greenwell 				(330) 848-6239</a:t>
            </a:r>
          </a:p>
        </p:txBody>
      </p:sp>
    </p:spTree>
    <p:custDataLst>
      <p:tags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Electronic Communication</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Devices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1447800"/>
            <a:ext cx="8534400" cy="4800600"/>
          </a:xfrm>
        </p:spPr>
        <p:txBody>
          <a:bodyPr>
            <a:normAutofit lnSpcReduction="10000"/>
          </a:bodyPr>
          <a:lstStyle/>
          <a:p>
            <a:r>
              <a:rPr lang="en-US" dirty="0" smtClean="0"/>
              <a:t>Electronic communication devices such as cell phones, iPods, or </a:t>
            </a:r>
            <a:r>
              <a:rPr lang="en-US" dirty="0" err="1" smtClean="0"/>
              <a:t>iPads</a:t>
            </a:r>
            <a:r>
              <a:rPr lang="en-US" dirty="0" smtClean="0"/>
              <a:t> should not be utilized in clinical areas where you are able to be observed by patients, families, or visitors.  You may utilize these devices for accessing needed references for patient care assignments, but should not do so in areas where you are in public view.  Please also observe all requirements of your school regarding electronic devices.  </a:t>
            </a:r>
          </a:p>
          <a:p>
            <a:r>
              <a:rPr lang="en-US" dirty="0" smtClean="0"/>
              <a:t>The perception that you are using your devices for personal communication, even if you are not, must be avoided. This is important for building and maintaining trust with our patients, families, and visitors.  </a:t>
            </a:r>
          </a:p>
          <a:p>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Social Media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92500" lnSpcReduction="20000"/>
          </a:bodyPr>
          <a:lstStyle/>
          <a:p>
            <a:r>
              <a:rPr lang="en-US" dirty="0" smtClean="0"/>
              <a:t>Students are strictly prohibited from posting or referencing patient information on social media sites. Even if an individual patient is not identified by name, there may still be a reasonable basis to believe that the patient could be identified from the information and that the disclosure could constitute violation of HIPAA Compliance, confidentiality, harassment/nondiscrimination, and Akron General Policy. </a:t>
            </a:r>
          </a:p>
          <a:p>
            <a:r>
              <a:rPr lang="en-US" dirty="0" smtClean="0"/>
              <a:t>Akron General reserves the right to demand that you remove any information from a social media site if the posting could impair or injure the reputation of, or otherwise harm Akron General or its patients and employees. </a:t>
            </a:r>
          </a:p>
          <a:p>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Subtitle 18"/>
          <p:cNvSpPr>
            <a:spLocks noGrp="1"/>
          </p:cNvSpPr>
          <p:nvPr>
            <p:ph type="subTitle" idx="1"/>
          </p:nvPr>
        </p:nvSpPr>
        <p:spPr>
          <a:xfrm>
            <a:off x="304800" y="2895600"/>
            <a:ext cx="8534400" cy="1600200"/>
          </a:xfrm>
        </p:spPr>
        <p:txBody>
          <a:bodyPr/>
          <a:lstStyle/>
          <a:p>
            <a:pPr eaLnBrk="1" hangingPunct="1"/>
            <a:r>
              <a:rPr lang="en-US" sz="4000" dirty="0" smtClean="0">
                <a:effectLst>
                  <a:outerShdw blurRad="38100" dist="38100" dir="2700000" algn="tl">
                    <a:srgbClr val="000000">
                      <a:alpha val="43137"/>
                    </a:srgbClr>
                  </a:outerShdw>
                </a:effectLst>
              </a:rPr>
              <a:t>Compliance &amp; Privacy</a:t>
            </a:r>
          </a:p>
        </p:txBody>
      </p:sp>
    </p:spTree>
    <p:custDataLst>
      <p:tags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8"/>
          <p:cNvSpPr>
            <a:spLocks noGrp="1" noChangeArrowheads="1"/>
          </p:cNvSpPr>
          <p:nvPr>
            <p:ph type="title"/>
          </p:nvPr>
        </p:nvSpPr>
        <p:spPr/>
        <p:txBody>
          <a:bodyPr/>
          <a:lstStyle/>
          <a:p>
            <a:pPr eaLnBrk="1" hangingPunct="1"/>
            <a:r>
              <a:rPr lang="en-US" sz="4400" dirty="0" smtClean="0"/>
              <a:t>Compliance Program</a:t>
            </a:r>
          </a:p>
        </p:txBody>
      </p:sp>
      <p:sp>
        <p:nvSpPr>
          <p:cNvPr id="10243" name="Rectangle 29"/>
          <p:cNvSpPr>
            <a:spLocks noGrp="1" noChangeArrowheads="1"/>
          </p:cNvSpPr>
          <p:nvPr>
            <p:ph idx="1"/>
          </p:nvPr>
        </p:nvSpPr>
        <p:spPr/>
        <p:txBody>
          <a:bodyPr/>
          <a:lstStyle/>
          <a:p>
            <a:r>
              <a:rPr lang="en-US" dirty="0" smtClean="0"/>
              <a:t>Akron General has established a Corporate Compliance Program to document our commitment to quality care and responsible business conduct.</a:t>
            </a:r>
          </a:p>
          <a:p>
            <a:pPr eaLnBrk="1" hangingPunct="1"/>
            <a:r>
              <a:rPr lang="en-US" dirty="0" smtClean="0"/>
              <a:t>There are some key laws and regulations with which Akron General must comply.</a:t>
            </a:r>
          </a:p>
          <a:p>
            <a:r>
              <a:rPr lang="en-US" dirty="0" smtClean="0"/>
              <a:t>As a student of Akron General it is your obligation to adhere to these requirements.</a:t>
            </a:r>
          </a:p>
          <a:p>
            <a:pPr eaLnBrk="1" hangingPunct="1"/>
            <a:endParaRPr lang="en-US" dirty="0" smtClean="0"/>
          </a:p>
        </p:txBody>
      </p:sp>
      <p:sp>
        <p:nvSpPr>
          <p:cNvPr id="10244" name="PPTShape_0"/>
          <p:cNvSpPr>
            <a:spLocks noChangeArrowheads="1"/>
          </p:cNvSpPr>
          <p:nvPr/>
        </p:nvSpPr>
        <p:spPr bwMode="auto">
          <a:xfrm>
            <a:off x="1143000" y="2133600"/>
            <a:ext cx="7086600" cy="2895600"/>
          </a:xfrm>
          <a:prstGeom prst="rect">
            <a:avLst/>
          </a:prstGeom>
          <a:noFill/>
          <a:ln w="9525">
            <a:noFill/>
            <a:miter lim="800000"/>
            <a:headEnd/>
            <a:tailEnd/>
          </a:ln>
        </p:spPr>
        <p:txBody>
          <a:bodyPr/>
          <a:lstStyle/>
          <a:p>
            <a:pPr marL="342900" indent="-342900" algn="ctr">
              <a:spcBef>
                <a:spcPct val="20000"/>
              </a:spcBef>
            </a:pPr>
            <a:endParaRPr lang="en-US" sz="2800">
              <a:solidFill>
                <a:srgbClr val="008080"/>
              </a:solidFill>
            </a:endParaRPr>
          </a:p>
          <a:p>
            <a:pPr marL="342900" indent="-342900" algn="ctr">
              <a:spcBef>
                <a:spcPct val="20000"/>
              </a:spcBef>
            </a:pPr>
            <a:endParaRPr lang="en-US" sz="280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a:xfrm>
            <a:off x="685800" y="0"/>
            <a:ext cx="7772400" cy="1143000"/>
          </a:xfrm>
          <a:noFill/>
        </p:spPr>
        <p:txBody>
          <a:bodyPr/>
          <a:lstStyle/>
          <a:p>
            <a:pPr eaLnBrk="1" hangingPunct="1"/>
            <a:r>
              <a:rPr lang="en-US" smtClean="0"/>
              <a:t>Compliance – The Basics</a:t>
            </a:r>
          </a:p>
        </p:txBody>
      </p:sp>
      <p:sp>
        <p:nvSpPr>
          <p:cNvPr id="12291" name="AutoShape 5"/>
          <p:cNvSpPr>
            <a:spLocks noChangeArrowheads="1"/>
          </p:cNvSpPr>
          <p:nvPr/>
        </p:nvSpPr>
        <p:spPr bwMode="auto">
          <a:xfrm>
            <a:off x="457200" y="1371600"/>
            <a:ext cx="8686800" cy="4495800"/>
          </a:xfrm>
          <a:prstGeom prst="roundRect">
            <a:avLst>
              <a:gd name="adj" fmla="val 2560"/>
            </a:avLst>
          </a:prstGeom>
          <a:solidFill>
            <a:schemeClr val="bg1"/>
          </a:solidFill>
          <a:ln w="9525">
            <a:noFill/>
            <a:round/>
            <a:headEnd/>
            <a:tailEnd/>
          </a:ln>
        </p:spPr>
        <p:txBody>
          <a:bodyPr wrap="none" anchor="ctr"/>
          <a:lstStyle/>
          <a:p>
            <a:endParaRPr lang="en-US">
              <a:solidFill>
                <a:prstClr val="black"/>
              </a:solidFill>
            </a:endParaRPr>
          </a:p>
        </p:txBody>
      </p:sp>
      <p:grpSp>
        <p:nvGrpSpPr>
          <p:cNvPr id="2" name="Group 6"/>
          <p:cNvGrpSpPr>
            <a:grpSpLocks/>
          </p:cNvGrpSpPr>
          <p:nvPr>
            <p:custDataLst>
              <p:tags r:id="rId2"/>
            </p:custDataLst>
          </p:nvPr>
        </p:nvGrpSpPr>
        <p:grpSpPr bwMode="auto">
          <a:xfrm>
            <a:off x="685800" y="1600200"/>
            <a:ext cx="3810000" cy="1143000"/>
            <a:chOff x="240" y="1384"/>
            <a:chExt cx="2400" cy="720"/>
          </a:xfrm>
        </p:grpSpPr>
        <p:sp>
          <p:nvSpPr>
            <p:cNvPr id="98311" name="AutoShape 7"/>
            <p:cNvSpPr>
              <a:spLocks noChangeArrowheads="1"/>
            </p:cNvSpPr>
            <p:nvPr/>
          </p:nvSpPr>
          <p:spPr bwMode="auto">
            <a:xfrm>
              <a:off x="240" y="1384"/>
              <a:ext cx="2400" cy="720"/>
            </a:xfrm>
            <a:prstGeom prst="roundRect">
              <a:avLst>
                <a:gd name="adj" fmla="val 10417"/>
              </a:avLst>
            </a:prstGeom>
            <a:solidFill>
              <a:srgbClr val="4F8D97">
                <a:alpha val="50000"/>
              </a:srgbClr>
            </a:solidFill>
            <a:ln w="50800">
              <a:solidFill>
                <a:schemeClr val="bg1"/>
              </a:solidFill>
              <a:round/>
              <a:headEnd/>
              <a:tailEnd/>
            </a:ln>
            <a:effectLst>
              <a:outerShdw dist="107763" dir="2700000" algn="ctr" rotWithShape="0">
                <a:schemeClr val="bg2">
                  <a:alpha val="50000"/>
                </a:schemeClr>
              </a:outerShdw>
            </a:effectLst>
          </p:spPr>
          <p:txBody>
            <a:bodyPr wrap="none" anchor="ctr"/>
            <a:lstStyle/>
            <a:p>
              <a:pPr>
                <a:defRPr/>
              </a:pPr>
              <a:endParaRPr lang="en-US">
                <a:solidFill>
                  <a:prstClr val="black"/>
                </a:solidFill>
              </a:endParaRPr>
            </a:p>
          </p:txBody>
        </p:sp>
        <p:sp>
          <p:nvSpPr>
            <p:cNvPr id="12306" name="Text Box 8"/>
            <p:cNvSpPr txBox="1">
              <a:spLocks noChangeArrowheads="1"/>
            </p:cNvSpPr>
            <p:nvPr/>
          </p:nvSpPr>
          <p:spPr bwMode="auto">
            <a:xfrm>
              <a:off x="288" y="1384"/>
              <a:ext cx="2304" cy="659"/>
            </a:xfrm>
            <a:prstGeom prst="rect">
              <a:avLst/>
            </a:prstGeom>
            <a:noFill/>
            <a:ln w="9525">
              <a:noFill/>
              <a:miter lim="800000"/>
              <a:headEnd/>
              <a:tailEnd/>
            </a:ln>
          </p:spPr>
          <p:txBody>
            <a:bodyPr>
              <a:spAutoFit/>
            </a:bodyPr>
            <a:lstStyle/>
            <a:p>
              <a:r>
                <a:rPr lang="en-US" b="1" u="sng" dirty="0">
                  <a:latin typeface="Calibri" pitchFamily="34" charset="0"/>
                  <a:cs typeface="Arial" charset="0"/>
                </a:rPr>
                <a:t>What</a:t>
              </a:r>
              <a:r>
                <a:rPr lang="en-US" b="1" dirty="0">
                  <a:latin typeface="Calibri" pitchFamily="34" charset="0"/>
                  <a:cs typeface="Arial" charset="0"/>
                </a:rPr>
                <a:t> is Compliance?</a:t>
              </a:r>
            </a:p>
            <a:p>
              <a:endParaRPr lang="en-US" sz="1400" b="1" dirty="0">
                <a:solidFill>
                  <a:prstClr val="white"/>
                </a:solidFill>
                <a:latin typeface="Calibri" pitchFamily="34" charset="0"/>
                <a:cs typeface="Arial" charset="0"/>
              </a:endParaRPr>
            </a:p>
            <a:p>
              <a:endParaRPr lang="en-US" sz="1200" dirty="0">
                <a:solidFill>
                  <a:prstClr val="white"/>
                </a:solidFill>
                <a:latin typeface="Calibri" pitchFamily="34" charset="0"/>
                <a:cs typeface="Arial" charset="0"/>
              </a:endParaRPr>
            </a:p>
            <a:p>
              <a:endParaRPr lang="en-US" sz="1200" dirty="0">
                <a:solidFill>
                  <a:prstClr val="white"/>
                </a:solidFill>
                <a:latin typeface="Calibri" pitchFamily="34" charset="0"/>
                <a:cs typeface="Arial" charset="0"/>
              </a:endParaRPr>
            </a:p>
          </p:txBody>
        </p:sp>
      </p:grpSp>
      <p:grpSp>
        <p:nvGrpSpPr>
          <p:cNvPr id="3" name="Group 9"/>
          <p:cNvGrpSpPr>
            <a:grpSpLocks/>
          </p:cNvGrpSpPr>
          <p:nvPr>
            <p:custDataLst>
              <p:tags r:id="rId3"/>
            </p:custDataLst>
          </p:nvPr>
        </p:nvGrpSpPr>
        <p:grpSpPr bwMode="auto">
          <a:xfrm>
            <a:off x="685800" y="3200401"/>
            <a:ext cx="3810000" cy="1570038"/>
            <a:chOff x="240" y="1384"/>
            <a:chExt cx="2400" cy="989"/>
          </a:xfrm>
        </p:grpSpPr>
        <p:sp>
          <p:nvSpPr>
            <p:cNvPr id="98314" name="AutoShape 10"/>
            <p:cNvSpPr>
              <a:spLocks noChangeArrowheads="1"/>
            </p:cNvSpPr>
            <p:nvPr/>
          </p:nvSpPr>
          <p:spPr bwMode="auto">
            <a:xfrm>
              <a:off x="240" y="1384"/>
              <a:ext cx="2400" cy="720"/>
            </a:xfrm>
            <a:prstGeom prst="roundRect">
              <a:avLst>
                <a:gd name="adj" fmla="val 10417"/>
              </a:avLst>
            </a:prstGeom>
            <a:solidFill>
              <a:srgbClr val="4F8D97">
                <a:alpha val="50000"/>
              </a:srgbClr>
            </a:solidFill>
            <a:ln w="50800">
              <a:solidFill>
                <a:schemeClr val="bg1"/>
              </a:solidFill>
              <a:round/>
              <a:headEnd/>
              <a:tailEnd/>
            </a:ln>
            <a:effectLst>
              <a:outerShdw dist="107763" dir="2700000" algn="ctr" rotWithShape="0">
                <a:schemeClr val="bg2">
                  <a:alpha val="50000"/>
                </a:schemeClr>
              </a:outerShdw>
            </a:effectLst>
          </p:spPr>
          <p:txBody>
            <a:bodyPr wrap="none" anchor="ctr"/>
            <a:lstStyle/>
            <a:p>
              <a:pPr>
                <a:defRPr/>
              </a:pPr>
              <a:endParaRPr lang="en-US">
                <a:solidFill>
                  <a:prstClr val="black"/>
                </a:solidFill>
              </a:endParaRPr>
            </a:p>
          </p:txBody>
        </p:sp>
        <p:sp>
          <p:nvSpPr>
            <p:cNvPr id="12304" name="Text Box 11"/>
            <p:cNvSpPr txBox="1">
              <a:spLocks noChangeArrowheads="1"/>
            </p:cNvSpPr>
            <p:nvPr/>
          </p:nvSpPr>
          <p:spPr bwMode="auto">
            <a:xfrm>
              <a:off x="288" y="1384"/>
              <a:ext cx="2304" cy="989"/>
            </a:xfrm>
            <a:prstGeom prst="rect">
              <a:avLst/>
            </a:prstGeom>
            <a:noFill/>
            <a:ln w="9525">
              <a:noFill/>
              <a:miter lim="800000"/>
              <a:headEnd/>
              <a:tailEnd/>
            </a:ln>
          </p:spPr>
          <p:txBody>
            <a:bodyPr>
              <a:spAutoFit/>
            </a:bodyPr>
            <a:lstStyle/>
            <a:p>
              <a:r>
                <a:rPr lang="en-US" b="1" u="sng" dirty="0">
                  <a:latin typeface="Calibri" pitchFamily="34" charset="0"/>
                  <a:cs typeface="Arial" charset="0"/>
                </a:rPr>
                <a:t>Who</a:t>
              </a:r>
              <a:r>
                <a:rPr lang="en-US" b="1" dirty="0">
                  <a:latin typeface="Calibri" pitchFamily="34" charset="0"/>
                  <a:cs typeface="Arial" charset="0"/>
                </a:rPr>
                <a:t> is responsible for Compliance?</a:t>
              </a:r>
            </a:p>
            <a:p>
              <a:endParaRPr lang="en-US" b="1" dirty="0">
                <a:solidFill>
                  <a:prstClr val="white"/>
                </a:solidFill>
                <a:latin typeface="Calibri" pitchFamily="34" charset="0"/>
                <a:cs typeface="Arial" charset="0"/>
              </a:endParaRPr>
            </a:p>
            <a:p>
              <a:endParaRPr lang="en-US" sz="1200" dirty="0">
                <a:solidFill>
                  <a:prstClr val="white"/>
                </a:solidFill>
                <a:latin typeface="Arial" charset="0"/>
                <a:cs typeface="Arial" charset="0"/>
              </a:endParaRPr>
            </a:p>
            <a:p>
              <a:endParaRPr lang="en-US" sz="1200" dirty="0">
                <a:solidFill>
                  <a:prstClr val="white"/>
                </a:solidFill>
                <a:latin typeface="Arial" charset="0"/>
                <a:cs typeface="Arial" charset="0"/>
              </a:endParaRPr>
            </a:p>
          </p:txBody>
        </p:sp>
      </p:grpSp>
      <p:grpSp>
        <p:nvGrpSpPr>
          <p:cNvPr id="4" name="Group 12"/>
          <p:cNvGrpSpPr>
            <a:grpSpLocks/>
          </p:cNvGrpSpPr>
          <p:nvPr>
            <p:custDataLst>
              <p:tags r:id="rId4"/>
            </p:custDataLst>
          </p:nvPr>
        </p:nvGrpSpPr>
        <p:grpSpPr bwMode="auto">
          <a:xfrm>
            <a:off x="685800" y="4724401"/>
            <a:ext cx="3810000" cy="1938338"/>
            <a:chOff x="240" y="1384"/>
            <a:chExt cx="2400" cy="1221"/>
          </a:xfrm>
        </p:grpSpPr>
        <p:sp>
          <p:nvSpPr>
            <p:cNvPr id="98317" name="AutoShape 13"/>
            <p:cNvSpPr>
              <a:spLocks noChangeArrowheads="1"/>
            </p:cNvSpPr>
            <p:nvPr/>
          </p:nvSpPr>
          <p:spPr bwMode="auto">
            <a:xfrm>
              <a:off x="240" y="1384"/>
              <a:ext cx="2400" cy="720"/>
            </a:xfrm>
            <a:prstGeom prst="roundRect">
              <a:avLst>
                <a:gd name="adj" fmla="val 10417"/>
              </a:avLst>
            </a:prstGeom>
            <a:solidFill>
              <a:srgbClr val="4F8D97">
                <a:alpha val="50000"/>
              </a:srgbClr>
            </a:solidFill>
            <a:ln w="50800">
              <a:solidFill>
                <a:schemeClr val="bg1"/>
              </a:solidFill>
              <a:round/>
              <a:headEnd/>
              <a:tailEnd/>
            </a:ln>
            <a:effectLst>
              <a:outerShdw dist="107763" dir="2700000" algn="ctr" rotWithShape="0">
                <a:schemeClr val="bg2">
                  <a:alpha val="50000"/>
                </a:schemeClr>
              </a:outerShdw>
            </a:effectLst>
          </p:spPr>
          <p:txBody>
            <a:bodyPr wrap="none" anchor="ctr"/>
            <a:lstStyle/>
            <a:p>
              <a:pPr>
                <a:defRPr/>
              </a:pPr>
              <a:endParaRPr lang="en-US">
                <a:solidFill>
                  <a:prstClr val="black"/>
                </a:solidFill>
              </a:endParaRPr>
            </a:p>
          </p:txBody>
        </p:sp>
        <p:sp>
          <p:nvSpPr>
            <p:cNvPr id="12302" name="Text Box 14"/>
            <p:cNvSpPr txBox="1">
              <a:spLocks noChangeArrowheads="1"/>
            </p:cNvSpPr>
            <p:nvPr/>
          </p:nvSpPr>
          <p:spPr bwMode="auto">
            <a:xfrm>
              <a:off x="288" y="1384"/>
              <a:ext cx="2304" cy="1221"/>
            </a:xfrm>
            <a:prstGeom prst="rect">
              <a:avLst/>
            </a:prstGeom>
            <a:noFill/>
            <a:ln w="9525">
              <a:noFill/>
              <a:miter lim="800000"/>
              <a:headEnd/>
              <a:tailEnd/>
            </a:ln>
          </p:spPr>
          <p:txBody>
            <a:bodyPr>
              <a:spAutoFit/>
            </a:bodyPr>
            <a:lstStyle/>
            <a:p>
              <a:r>
                <a:rPr lang="en-US" b="1" u="sng" dirty="0">
                  <a:latin typeface="Calibri" pitchFamily="34" charset="0"/>
                  <a:cs typeface="Arial" charset="0"/>
                </a:rPr>
                <a:t>What</a:t>
              </a:r>
              <a:r>
                <a:rPr lang="en-US" b="1" dirty="0">
                  <a:latin typeface="Calibri" pitchFamily="34" charset="0"/>
                  <a:cs typeface="Arial" charset="0"/>
                </a:rPr>
                <a:t> if I am aware of or suspect a compliance violation?</a:t>
              </a:r>
            </a:p>
            <a:p>
              <a:endParaRPr lang="en-US" dirty="0">
                <a:solidFill>
                  <a:prstClr val="white"/>
                </a:solidFill>
                <a:latin typeface="Calibri" pitchFamily="34" charset="0"/>
                <a:cs typeface="Arial" charset="0"/>
              </a:endParaRPr>
            </a:p>
            <a:p>
              <a:endParaRPr lang="en-US" sz="1200" dirty="0">
                <a:solidFill>
                  <a:prstClr val="white"/>
                </a:solidFill>
                <a:latin typeface="Calibri" pitchFamily="34" charset="0"/>
                <a:cs typeface="Arial" charset="0"/>
              </a:endParaRPr>
            </a:p>
            <a:p>
              <a:endParaRPr lang="en-US" sz="1200" dirty="0">
                <a:solidFill>
                  <a:prstClr val="white"/>
                </a:solidFill>
                <a:latin typeface="Arial" charset="0"/>
                <a:cs typeface="Arial" charset="0"/>
              </a:endParaRPr>
            </a:p>
          </p:txBody>
        </p:sp>
      </p:grpSp>
      <p:sp>
        <p:nvSpPr>
          <p:cNvPr id="12295" name="AutoShape 15"/>
          <p:cNvSpPr>
            <a:spLocks noChangeArrowheads="1"/>
          </p:cNvSpPr>
          <p:nvPr/>
        </p:nvSpPr>
        <p:spPr bwMode="auto">
          <a:xfrm>
            <a:off x="4953000" y="1600200"/>
            <a:ext cx="3810000" cy="1143000"/>
          </a:xfrm>
          <a:prstGeom prst="roundRect">
            <a:avLst>
              <a:gd name="adj" fmla="val 10278"/>
            </a:avLst>
          </a:prstGeom>
          <a:gradFill rotWithShape="1">
            <a:gsLst>
              <a:gs pos="0">
                <a:srgbClr val="7C98AE">
                  <a:alpha val="39998"/>
                </a:srgbClr>
              </a:gs>
              <a:gs pos="100000">
                <a:schemeClr val="bg1"/>
              </a:gs>
            </a:gsLst>
            <a:lin ang="5400000" scaled="1"/>
          </a:gradFill>
          <a:ln w="9525">
            <a:solidFill>
              <a:srgbClr val="CCCCCC"/>
            </a:solidFill>
            <a:round/>
            <a:headEnd/>
            <a:tailEnd/>
          </a:ln>
        </p:spPr>
        <p:txBody>
          <a:bodyPr wrap="none" anchor="ctr"/>
          <a:lstStyle/>
          <a:p>
            <a:endParaRPr lang="en-US">
              <a:solidFill>
                <a:prstClr val="black"/>
              </a:solidFill>
            </a:endParaRPr>
          </a:p>
        </p:txBody>
      </p:sp>
      <p:sp>
        <p:nvSpPr>
          <p:cNvPr id="12296" name="AutoShape 16"/>
          <p:cNvSpPr>
            <a:spLocks noChangeArrowheads="1"/>
          </p:cNvSpPr>
          <p:nvPr/>
        </p:nvSpPr>
        <p:spPr bwMode="auto">
          <a:xfrm>
            <a:off x="4953000" y="3276600"/>
            <a:ext cx="3810000" cy="1143000"/>
          </a:xfrm>
          <a:prstGeom prst="roundRect">
            <a:avLst>
              <a:gd name="adj" fmla="val 10278"/>
            </a:avLst>
          </a:prstGeom>
          <a:gradFill rotWithShape="1">
            <a:gsLst>
              <a:gs pos="0">
                <a:srgbClr val="7C98AE">
                  <a:alpha val="39998"/>
                </a:srgbClr>
              </a:gs>
              <a:gs pos="100000">
                <a:schemeClr val="bg1"/>
              </a:gs>
            </a:gsLst>
            <a:lin ang="5400000" scaled="1"/>
          </a:gradFill>
          <a:ln w="9525">
            <a:solidFill>
              <a:srgbClr val="CCCCCC"/>
            </a:solidFill>
            <a:round/>
            <a:headEnd/>
            <a:tailEnd/>
          </a:ln>
        </p:spPr>
        <p:txBody>
          <a:bodyPr wrap="none" anchor="ctr"/>
          <a:lstStyle/>
          <a:p>
            <a:endParaRPr lang="en-US">
              <a:solidFill>
                <a:prstClr val="black"/>
              </a:solidFill>
            </a:endParaRPr>
          </a:p>
        </p:txBody>
      </p:sp>
      <p:sp>
        <p:nvSpPr>
          <p:cNvPr id="12297" name="AutoShape 17"/>
          <p:cNvSpPr>
            <a:spLocks noChangeArrowheads="1"/>
          </p:cNvSpPr>
          <p:nvPr/>
        </p:nvSpPr>
        <p:spPr bwMode="auto">
          <a:xfrm>
            <a:off x="4953000" y="4724400"/>
            <a:ext cx="3810000" cy="1143000"/>
          </a:xfrm>
          <a:prstGeom prst="roundRect">
            <a:avLst>
              <a:gd name="adj" fmla="val 10278"/>
            </a:avLst>
          </a:prstGeom>
          <a:gradFill rotWithShape="1">
            <a:gsLst>
              <a:gs pos="0">
                <a:srgbClr val="7C98AE">
                  <a:alpha val="39998"/>
                </a:srgbClr>
              </a:gs>
              <a:gs pos="100000">
                <a:schemeClr val="bg1"/>
              </a:gs>
            </a:gsLst>
            <a:lin ang="5400000" scaled="1"/>
          </a:gradFill>
          <a:ln w="9525">
            <a:solidFill>
              <a:srgbClr val="CCCCCC"/>
            </a:solidFill>
            <a:round/>
            <a:headEnd/>
            <a:tailEnd/>
          </a:ln>
        </p:spPr>
        <p:txBody>
          <a:bodyPr wrap="none" anchor="ctr"/>
          <a:lstStyle/>
          <a:p>
            <a:endParaRPr lang="en-US">
              <a:solidFill>
                <a:prstClr val="black"/>
              </a:solidFill>
            </a:endParaRPr>
          </a:p>
        </p:txBody>
      </p:sp>
      <p:sp>
        <p:nvSpPr>
          <p:cNvPr id="98322" name="Text Box 18"/>
          <p:cNvSpPr txBox="1">
            <a:spLocks noChangeArrowheads="1"/>
          </p:cNvSpPr>
          <p:nvPr/>
        </p:nvSpPr>
        <p:spPr bwMode="auto">
          <a:xfrm>
            <a:off x="4953000" y="3276600"/>
            <a:ext cx="3657600" cy="1558925"/>
          </a:xfrm>
          <a:prstGeom prst="rect">
            <a:avLst/>
          </a:prstGeom>
          <a:noFill/>
          <a:ln w="9525">
            <a:noFill/>
            <a:miter lim="800000"/>
            <a:headEnd/>
            <a:tailEnd/>
          </a:ln>
        </p:spPr>
        <p:txBody>
          <a:bodyPr>
            <a:spAutoFit/>
          </a:bodyPr>
          <a:lstStyle/>
          <a:p>
            <a:r>
              <a:rPr lang="en-US" sz="1600" b="1" dirty="0">
                <a:solidFill>
                  <a:prstClr val="black"/>
                </a:solidFill>
                <a:latin typeface="Calibri" pitchFamily="34" charset="0"/>
                <a:cs typeface="Arial" charset="0"/>
              </a:rPr>
              <a:t>Everyone!  This includes Board members, officers, physicians, employees, volunteers, </a:t>
            </a:r>
            <a:r>
              <a:rPr lang="en-US" sz="1600" b="1" dirty="0" smtClean="0">
                <a:solidFill>
                  <a:prstClr val="black"/>
                </a:solidFill>
                <a:latin typeface="Calibri" pitchFamily="34" charset="0"/>
                <a:cs typeface="Arial" charset="0"/>
              </a:rPr>
              <a:t>students ,and </a:t>
            </a:r>
            <a:r>
              <a:rPr lang="en-US" sz="1600" b="1" dirty="0">
                <a:solidFill>
                  <a:prstClr val="black"/>
                </a:solidFill>
                <a:latin typeface="Calibri" pitchFamily="34" charset="0"/>
                <a:cs typeface="Arial" charset="0"/>
              </a:rPr>
              <a:t>agents of Akron General.</a:t>
            </a:r>
            <a:endParaRPr lang="en-US" sz="1600" dirty="0">
              <a:solidFill>
                <a:prstClr val="black"/>
              </a:solidFill>
              <a:latin typeface="Calibri" pitchFamily="34" charset="0"/>
            </a:endParaRPr>
          </a:p>
          <a:p>
            <a:endParaRPr lang="en-US" sz="1600" b="1" dirty="0">
              <a:solidFill>
                <a:prstClr val="black"/>
              </a:solidFill>
              <a:latin typeface="Calibri" pitchFamily="34" charset="0"/>
              <a:cs typeface="Arial" charset="0"/>
            </a:endParaRPr>
          </a:p>
          <a:p>
            <a:endParaRPr lang="en-US" sz="1600" dirty="0">
              <a:solidFill>
                <a:prstClr val="black"/>
              </a:solidFill>
              <a:latin typeface="Arial" charset="0"/>
              <a:cs typeface="Arial" charset="0"/>
            </a:endParaRPr>
          </a:p>
        </p:txBody>
      </p:sp>
      <p:sp>
        <p:nvSpPr>
          <p:cNvPr id="98323" name="Text Box 19"/>
          <p:cNvSpPr txBox="1">
            <a:spLocks noChangeArrowheads="1"/>
          </p:cNvSpPr>
          <p:nvPr/>
        </p:nvSpPr>
        <p:spPr bwMode="auto">
          <a:xfrm>
            <a:off x="4876800" y="1600200"/>
            <a:ext cx="3657600" cy="1069975"/>
          </a:xfrm>
          <a:prstGeom prst="rect">
            <a:avLst/>
          </a:prstGeom>
          <a:noFill/>
          <a:ln w="9525">
            <a:noFill/>
            <a:miter lim="800000"/>
            <a:headEnd/>
            <a:tailEnd/>
          </a:ln>
        </p:spPr>
        <p:txBody>
          <a:bodyPr>
            <a:spAutoFit/>
          </a:bodyPr>
          <a:lstStyle/>
          <a:p>
            <a:r>
              <a:rPr lang="en-US" sz="1600" b="1">
                <a:solidFill>
                  <a:prstClr val="black"/>
                </a:solidFill>
                <a:latin typeface="Calibri" pitchFamily="34" charset="0"/>
                <a:cs typeface="Arial" charset="0"/>
              </a:rPr>
              <a:t>Compliance is understanding your job responsibilities and following the laws, regulations, and internal policies that apply to your work.  </a:t>
            </a:r>
            <a:endParaRPr lang="en-US" sz="1600">
              <a:solidFill>
                <a:prstClr val="black"/>
              </a:solidFill>
              <a:latin typeface="Arial" charset="0"/>
              <a:cs typeface="Arial" charset="0"/>
            </a:endParaRPr>
          </a:p>
        </p:txBody>
      </p:sp>
      <p:sp>
        <p:nvSpPr>
          <p:cNvPr id="98324" name="Text Box 20"/>
          <p:cNvSpPr txBox="1">
            <a:spLocks noChangeArrowheads="1"/>
          </p:cNvSpPr>
          <p:nvPr/>
        </p:nvSpPr>
        <p:spPr bwMode="auto">
          <a:xfrm>
            <a:off x="5029200" y="4800600"/>
            <a:ext cx="3657600" cy="830997"/>
          </a:xfrm>
          <a:prstGeom prst="rect">
            <a:avLst/>
          </a:prstGeom>
          <a:noFill/>
          <a:ln w="9525">
            <a:noFill/>
            <a:miter lim="800000"/>
            <a:headEnd/>
            <a:tailEnd/>
          </a:ln>
        </p:spPr>
        <p:txBody>
          <a:bodyPr>
            <a:spAutoFit/>
          </a:bodyPr>
          <a:lstStyle/>
          <a:p>
            <a:r>
              <a:rPr lang="en-US" sz="1600" b="1" dirty="0" smtClean="0">
                <a:solidFill>
                  <a:prstClr val="black"/>
                </a:solidFill>
                <a:latin typeface="Calibri" pitchFamily="34" charset="0"/>
                <a:cs typeface="Arial" charset="0"/>
              </a:rPr>
              <a:t>You </a:t>
            </a:r>
            <a:r>
              <a:rPr lang="en-US" sz="1600" b="1" dirty="0">
                <a:solidFill>
                  <a:prstClr val="black"/>
                </a:solidFill>
                <a:latin typeface="Calibri" pitchFamily="34" charset="0"/>
                <a:cs typeface="Arial" charset="0"/>
              </a:rPr>
              <a:t>are required to report </a:t>
            </a:r>
            <a:r>
              <a:rPr lang="en-US" sz="1600" b="1" u="sng" dirty="0">
                <a:solidFill>
                  <a:prstClr val="black"/>
                </a:solidFill>
                <a:latin typeface="Calibri" pitchFamily="34" charset="0"/>
                <a:cs typeface="Arial" charset="0"/>
              </a:rPr>
              <a:t>actual</a:t>
            </a:r>
            <a:r>
              <a:rPr lang="en-US" sz="1600" b="1" dirty="0">
                <a:solidFill>
                  <a:prstClr val="black"/>
                </a:solidFill>
                <a:latin typeface="Calibri" pitchFamily="34" charset="0"/>
                <a:cs typeface="Arial" charset="0"/>
              </a:rPr>
              <a:t> or </a:t>
            </a:r>
            <a:r>
              <a:rPr lang="en-US" sz="1600" b="1" u="sng" dirty="0">
                <a:solidFill>
                  <a:prstClr val="black"/>
                </a:solidFill>
                <a:latin typeface="Calibri" pitchFamily="34" charset="0"/>
                <a:cs typeface="Arial" charset="0"/>
              </a:rPr>
              <a:t>suspected</a:t>
            </a:r>
            <a:r>
              <a:rPr lang="en-US" sz="1600" b="1" dirty="0">
                <a:solidFill>
                  <a:prstClr val="black"/>
                </a:solidFill>
                <a:latin typeface="Calibri" pitchFamily="34" charset="0"/>
                <a:cs typeface="Arial" charset="0"/>
              </a:rPr>
              <a:t> violations to management or Compliance staff. </a:t>
            </a:r>
            <a:endParaRPr lang="en-US" sz="1600" dirty="0">
              <a:solidFill>
                <a:prstClr val="black"/>
              </a:solidFill>
              <a:latin typeface="Calibri" pitchFamily="34" charset="0"/>
              <a:cs typeface="Arial"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500"/>
                                  </p:stCondLst>
                                  <p:childTnLst>
                                    <p:set>
                                      <p:cBhvr>
                                        <p:cTn id="6" dur="1" fill="hold">
                                          <p:stCondLst>
                                            <p:cond delay="0"/>
                                          </p:stCondLst>
                                        </p:cTn>
                                        <p:tgtEl>
                                          <p:spTgt spid="98323"/>
                                        </p:tgtEl>
                                        <p:attrNameLst>
                                          <p:attrName>style.visibility</p:attrName>
                                        </p:attrNameLst>
                                      </p:cBhvr>
                                      <p:to>
                                        <p:strVal val="visible"/>
                                      </p:to>
                                    </p:set>
                                    <p:anim calcmode="lin" valueType="num">
                                      <p:cBhvr additive="base">
                                        <p:cTn id="7" dur="1000" fill="hold"/>
                                        <p:tgtEl>
                                          <p:spTgt spid="98323"/>
                                        </p:tgtEl>
                                        <p:attrNameLst>
                                          <p:attrName>ppt_x</p:attrName>
                                        </p:attrNameLst>
                                      </p:cBhvr>
                                      <p:tavLst>
                                        <p:tav tm="0">
                                          <p:val>
                                            <p:strVal val="1+#ppt_w/2"/>
                                          </p:val>
                                        </p:tav>
                                        <p:tav tm="100000">
                                          <p:val>
                                            <p:strVal val="#ppt_x"/>
                                          </p:val>
                                        </p:tav>
                                      </p:tavLst>
                                    </p:anim>
                                    <p:anim calcmode="lin" valueType="num">
                                      <p:cBhvr additive="base">
                                        <p:cTn id="8" dur="1000" fill="hold"/>
                                        <p:tgtEl>
                                          <p:spTgt spid="9832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grpId="0" nodeType="afterEffect">
                                  <p:stCondLst>
                                    <p:cond delay="1500"/>
                                  </p:stCondLst>
                                  <p:childTnLst>
                                    <p:set>
                                      <p:cBhvr>
                                        <p:cTn id="11" dur="1" fill="hold">
                                          <p:stCondLst>
                                            <p:cond delay="0"/>
                                          </p:stCondLst>
                                        </p:cTn>
                                        <p:tgtEl>
                                          <p:spTgt spid="98322"/>
                                        </p:tgtEl>
                                        <p:attrNameLst>
                                          <p:attrName>style.visibility</p:attrName>
                                        </p:attrNameLst>
                                      </p:cBhvr>
                                      <p:to>
                                        <p:strVal val="visible"/>
                                      </p:to>
                                    </p:set>
                                    <p:anim calcmode="lin" valueType="num">
                                      <p:cBhvr additive="base">
                                        <p:cTn id="12" dur="1000" fill="hold"/>
                                        <p:tgtEl>
                                          <p:spTgt spid="98322"/>
                                        </p:tgtEl>
                                        <p:attrNameLst>
                                          <p:attrName>ppt_x</p:attrName>
                                        </p:attrNameLst>
                                      </p:cBhvr>
                                      <p:tavLst>
                                        <p:tav tm="0">
                                          <p:val>
                                            <p:strVal val="1+#ppt_w/2"/>
                                          </p:val>
                                        </p:tav>
                                        <p:tav tm="100000">
                                          <p:val>
                                            <p:strVal val="#ppt_x"/>
                                          </p:val>
                                        </p:tav>
                                      </p:tavLst>
                                    </p:anim>
                                    <p:anim calcmode="lin" valueType="num">
                                      <p:cBhvr additive="base">
                                        <p:cTn id="13" dur="1000" fill="hold"/>
                                        <p:tgtEl>
                                          <p:spTgt spid="98322"/>
                                        </p:tgtEl>
                                        <p:attrNameLst>
                                          <p:attrName>ppt_y</p:attrName>
                                        </p:attrNameLst>
                                      </p:cBhvr>
                                      <p:tavLst>
                                        <p:tav tm="0">
                                          <p:val>
                                            <p:strVal val="#ppt_y"/>
                                          </p:val>
                                        </p:tav>
                                        <p:tav tm="100000">
                                          <p:val>
                                            <p:strVal val="#ppt_y"/>
                                          </p:val>
                                        </p:tav>
                                      </p:tavLst>
                                    </p:anim>
                                  </p:childTnLst>
                                </p:cTn>
                              </p:par>
                            </p:childTnLst>
                          </p:cTn>
                        </p:par>
                        <p:par>
                          <p:cTn id="14" fill="hold">
                            <p:stCondLst>
                              <p:cond delay="4000"/>
                            </p:stCondLst>
                            <p:childTnLst>
                              <p:par>
                                <p:cTn id="15" presetID="2" presetClass="entr" presetSubtype="2" fill="hold" grpId="0" nodeType="afterEffect">
                                  <p:stCondLst>
                                    <p:cond delay="1500"/>
                                  </p:stCondLst>
                                  <p:childTnLst>
                                    <p:set>
                                      <p:cBhvr>
                                        <p:cTn id="16" dur="1" fill="hold">
                                          <p:stCondLst>
                                            <p:cond delay="0"/>
                                          </p:stCondLst>
                                        </p:cTn>
                                        <p:tgtEl>
                                          <p:spTgt spid="98324"/>
                                        </p:tgtEl>
                                        <p:attrNameLst>
                                          <p:attrName>style.visibility</p:attrName>
                                        </p:attrNameLst>
                                      </p:cBhvr>
                                      <p:to>
                                        <p:strVal val="visible"/>
                                      </p:to>
                                    </p:set>
                                    <p:anim calcmode="lin" valueType="num">
                                      <p:cBhvr additive="base">
                                        <p:cTn id="17" dur="500" fill="hold"/>
                                        <p:tgtEl>
                                          <p:spTgt spid="98324"/>
                                        </p:tgtEl>
                                        <p:attrNameLst>
                                          <p:attrName>ppt_x</p:attrName>
                                        </p:attrNameLst>
                                      </p:cBhvr>
                                      <p:tavLst>
                                        <p:tav tm="0">
                                          <p:val>
                                            <p:strVal val="1+#ppt_w/2"/>
                                          </p:val>
                                        </p:tav>
                                        <p:tav tm="100000">
                                          <p:val>
                                            <p:strVal val="#ppt_x"/>
                                          </p:val>
                                        </p:tav>
                                      </p:tavLst>
                                    </p:anim>
                                    <p:anim calcmode="lin" valueType="num">
                                      <p:cBhvr additive="base">
                                        <p:cTn id="18" dur="500" fill="hold"/>
                                        <p:tgtEl>
                                          <p:spTgt spid="983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22" grpId="0"/>
      <p:bldP spid="98323" grpId="0"/>
      <p:bldP spid="9832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effectLst>
                  <a:outerShdw blurRad="38100" dist="38100" dir="2700000" algn="tl">
                    <a:srgbClr val="000000">
                      <a:alpha val="43137"/>
                    </a:srgbClr>
                  </a:outerShdw>
                </a:effectLst>
              </a:rPr>
              <a:t>Treating Victims of Abuse, Neglect, or Domestic Violence</a:t>
            </a:r>
            <a:endParaRPr 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868362"/>
          </a:xfrm>
        </p:spPr>
        <p:txBody>
          <a:bodyPr/>
          <a:lstStyle/>
          <a:p>
            <a:r>
              <a:rPr lang="en-US" sz="3200" b="1" dirty="0" smtClean="0">
                <a:solidFill>
                  <a:schemeClr val="bg1"/>
                </a:solidFill>
              </a:rPr>
              <a:t>Treating Victims of Abuse, Neglect, </a:t>
            </a:r>
            <a:br>
              <a:rPr lang="en-US" sz="3200" b="1" dirty="0" smtClean="0">
                <a:solidFill>
                  <a:schemeClr val="bg1"/>
                </a:solidFill>
              </a:rPr>
            </a:br>
            <a:r>
              <a:rPr lang="en-US" sz="3200" b="1" dirty="0" smtClean="0">
                <a:solidFill>
                  <a:schemeClr val="bg1"/>
                </a:solidFill>
              </a:rPr>
              <a:t>or Domestic Violence</a:t>
            </a:r>
            <a:endParaRPr lang="en-US" sz="3200" dirty="0">
              <a:solidFill>
                <a:schemeClr val="bg1"/>
              </a:solidFill>
            </a:endParaRPr>
          </a:p>
        </p:txBody>
      </p:sp>
      <p:sp>
        <p:nvSpPr>
          <p:cNvPr id="3" name="Content Placeholder 2"/>
          <p:cNvSpPr>
            <a:spLocks noGrp="1"/>
          </p:cNvSpPr>
          <p:nvPr>
            <p:ph idx="1"/>
          </p:nvPr>
        </p:nvSpPr>
        <p:spPr/>
        <p:txBody>
          <a:bodyPr>
            <a:normAutofit/>
          </a:bodyPr>
          <a:lstStyle/>
          <a:p>
            <a:pPr marL="609600" indent="-609600">
              <a:lnSpc>
                <a:spcPct val="90000"/>
              </a:lnSpc>
              <a:buSzPct val="100000"/>
            </a:pPr>
            <a:r>
              <a:rPr lang="en-US" sz="3600" dirty="0" smtClean="0"/>
              <a:t>This policy is located on the Intranet in the Administrative Manual.</a:t>
            </a:r>
          </a:p>
          <a:p>
            <a:pPr marL="609600" indent="-609600">
              <a:lnSpc>
                <a:spcPct val="90000"/>
              </a:lnSpc>
              <a:buSzPct val="100000"/>
              <a:buFont typeface="Wingdings 2" pitchFamily="18" charset="2"/>
              <a:buChar char=""/>
            </a:pPr>
            <a:r>
              <a:rPr lang="en-US" sz="3600" dirty="0" smtClean="0"/>
              <a:t>Mandatory reporting is required for </a:t>
            </a:r>
            <a:r>
              <a:rPr lang="en-US" sz="3600" u="sng" dirty="0" smtClean="0"/>
              <a:t>all</a:t>
            </a:r>
            <a:r>
              <a:rPr lang="en-US" sz="3600" dirty="0" smtClean="0"/>
              <a:t> suspected or known child or elder abuse or neglect cases.</a:t>
            </a:r>
          </a:p>
          <a:p>
            <a:pPr marL="609600" indent="-609600">
              <a:lnSpc>
                <a:spcPct val="90000"/>
              </a:lnSpc>
              <a:buSzPct val="100000"/>
              <a:buFont typeface="Wingdings 2" pitchFamily="18" charset="2"/>
              <a:buChar char=""/>
            </a:pPr>
            <a:r>
              <a:rPr lang="en-US" sz="3600" dirty="0" smtClean="0"/>
              <a:t>Notify your instructor and RN who will Contact Clinical Social Work and/or immediate supervisor of any suspected cases.</a:t>
            </a:r>
          </a:p>
          <a:p>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normAutofit/>
          </a:bodyPr>
          <a:lstStyle/>
          <a:p>
            <a:pPr marL="609600" indent="-609600">
              <a:buSzPct val="100000"/>
              <a:buFont typeface="Wingdings 2" pitchFamily="18" charset="2"/>
              <a:buChar char=""/>
            </a:pPr>
            <a:r>
              <a:rPr lang="en-US" sz="3200" dirty="0" smtClean="0"/>
              <a:t>If Clinical Social Work is not available, direct concerns to the House Supervisor (Nursing) or hospital administrator on call.</a:t>
            </a:r>
          </a:p>
          <a:p>
            <a:pPr marL="609600" indent="-609600">
              <a:buSzPct val="100000"/>
              <a:buFont typeface="Wingdings 2" pitchFamily="18" charset="2"/>
              <a:buChar char=""/>
            </a:pPr>
            <a:r>
              <a:rPr lang="en-US" sz="3200" dirty="0" smtClean="0"/>
              <a:t>Questions regarding this policy should be directed to the Clinical Social Work Department </a:t>
            </a:r>
          </a:p>
          <a:p>
            <a:pPr marL="1924050" lvl="5" indent="-609600">
              <a:buFont typeface="Wingdings" pitchFamily="2" charset="2"/>
              <a:buChar char="ü"/>
            </a:pPr>
            <a:r>
              <a:rPr lang="en-US" sz="2800" dirty="0" smtClean="0">
                <a:solidFill>
                  <a:schemeClr val="tx1"/>
                </a:solidFill>
              </a:rPr>
              <a:t>AGMC Main Campus ext. 46880 (330.344.6880)</a:t>
            </a:r>
          </a:p>
          <a:p>
            <a:pPr marL="1924050" lvl="5" indent="-609600">
              <a:buFont typeface="Wingdings" pitchFamily="2" charset="2"/>
              <a:buChar char="ü"/>
            </a:pPr>
            <a:r>
              <a:rPr lang="en-US" sz="2800" dirty="0" smtClean="0">
                <a:solidFill>
                  <a:schemeClr val="tx1"/>
                </a:solidFill>
              </a:rPr>
              <a:t>ESRI 330.436.0966 ext. 1966</a:t>
            </a:r>
            <a:endParaRPr lang="en-US" sz="2800"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Magnet Model Components</a:t>
            </a:r>
            <a:endParaRPr lang="en-US" b="1" i="1" dirty="0"/>
          </a:p>
        </p:txBody>
      </p:sp>
      <p:pic>
        <p:nvPicPr>
          <p:cNvPr id="6" name="Picture 3" descr="Magnet Model Graphic - NEW.jpg"/>
          <p:cNvPicPr>
            <a:picLocks noGrp="1" noChangeAspect="1"/>
          </p:cNvPicPr>
          <p:nvPr>
            <p:ph idx="1"/>
          </p:nvPr>
        </p:nvPicPr>
        <p:blipFill>
          <a:blip r:embed="rId4" cstate="print"/>
          <a:srcRect/>
          <a:stretch>
            <a:fillRect/>
          </a:stretch>
        </p:blipFill>
        <p:spPr bwMode="auto">
          <a:xfrm>
            <a:off x="1524000" y="1523999"/>
            <a:ext cx="6176818" cy="4889031"/>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effectLst>
                  <a:outerShdw blurRad="38100" dist="38100" dir="2700000" algn="tl">
                    <a:srgbClr val="000000">
                      <a:alpha val="43137"/>
                    </a:srgbClr>
                  </a:outerShdw>
                </a:effectLst>
              </a:rPr>
              <a:t>PATIENT SAFETY</a:t>
            </a:r>
            <a:endParaRPr 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Safe Environment</a:t>
            </a:r>
            <a:endParaRPr lang="en-US" dirty="0"/>
          </a:p>
        </p:txBody>
      </p:sp>
      <p:sp>
        <p:nvSpPr>
          <p:cNvPr id="3" name="Content Placeholder 2"/>
          <p:cNvSpPr>
            <a:spLocks noGrp="1"/>
          </p:cNvSpPr>
          <p:nvPr>
            <p:ph idx="1"/>
          </p:nvPr>
        </p:nvSpPr>
        <p:spPr/>
        <p:txBody>
          <a:bodyPr/>
          <a:lstStyle/>
          <a:p>
            <a:r>
              <a:rPr lang="en-US" sz="3600" dirty="0" smtClean="0"/>
              <a:t>Every employee, student, patient and guest benefits from a safe environment</a:t>
            </a:r>
          </a:p>
          <a:p>
            <a:r>
              <a:rPr lang="en-US" sz="3600" dirty="0" smtClean="0"/>
              <a:t>You help create and maintain a safe environment </a:t>
            </a:r>
          </a:p>
          <a:p>
            <a:r>
              <a:rPr lang="en-US" sz="3600" dirty="0" smtClean="0"/>
              <a:t>You impact safety by</a:t>
            </a:r>
          </a:p>
          <a:p>
            <a:pPr>
              <a:buNone/>
            </a:pPr>
            <a:r>
              <a:rPr lang="en-US" sz="3600" dirty="0" smtClean="0"/>
              <a:t>		- the actions you take</a:t>
            </a:r>
          </a:p>
          <a:p>
            <a:pPr>
              <a:buNone/>
            </a:pPr>
            <a:r>
              <a:rPr lang="en-US" sz="3600" dirty="0" smtClean="0"/>
              <a:t>		- the actions you do not take</a:t>
            </a:r>
          </a:p>
          <a:p>
            <a:endParaRPr 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715962"/>
          </a:xfrm>
        </p:spPr>
        <p:txBody>
          <a:bodyPr/>
          <a:lstStyle/>
          <a:p>
            <a:r>
              <a:rPr lang="en-US" sz="3200" b="1" dirty="0" smtClean="0"/>
              <a:t>What can I do to maintain a safe environment?</a:t>
            </a:r>
            <a:endParaRPr lang="en-US" sz="3200" dirty="0"/>
          </a:p>
        </p:txBody>
      </p:sp>
      <p:sp>
        <p:nvSpPr>
          <p:cNvPr id="3" name="Content Placeholder 2"/>
          <p:cNvSpPr>
            <a:spLocks noGrp="1"/>
          </p:cNvSpPr>
          <p:nvPr>
            <p:ph idx="1"/>
          </p:nvPr>
        </p:nvSpPr>
        <p:spPr/>
        <p:txBody>
          <a:bodyPr/>
          <a:lstStyle/>
          <a:p>
            <a:r>
              <a:rPr lang="en-US" sz="3600" dirty="0" smtClean="0"/>
              <a:t>Clear halls of clutter</a:t>
            </a:r>
          </a:p>
          <a:p>
            <a:r>
              <a:rPr lang="en-US" sz="3600" dirty="0" smtClean="0"/>
              <a:t>Avoid storing extra linen in patient rooms</a:t>
            </a:r>
          </a:p>
          <a:p>
            <a:r>
              <a:rPr lang="en-US" sz="3600" dirty="0" smtClean="0"/>
              <a:t>Do not block fire doors, alarms or extinguishers</a:t>
            </a:r>
          </a:p>
          <a:p>
            <a:r>
              <a:rPr lang="en-US" sz="3600" dirty="0" smtClean="0"/>
              <a:t>Keep medications and sharps secured</a:t>
            </a:r>
          </a:p>
          <a:p>
            <a:r>
              <a:rPr lang="en-US" sz="3600" dirty="0" smtClean="0"/>
              <a:t>Store oxygen cylinders safely</a:t>
            </a:r>
          </a:p>
          <a:p>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Patient Safety Goals (NPSGs)</a:t>
            </a:r>
            <a:endParaRPr lang="en-US" dirty="0"/>
          </a:p>
        </p:txBody>
      </p:sp>
      <p:sp>
        <p:nvSpPr>
          <p:cNvPr id="3" name="Content Placeholder 2"/>
          <p:cNvSpPr>
            <a:spLocks noGrp="1"/>
          </p:cNvSpPr>
          <p:nvPr>
            <p:ph idx="1"/>
          </p:nvPr>
        </p:nvSpPr>
        <p:spPr/>
        <p:txBody>
          <a:bodyPr>
            <a:normAutofit/>
          </a:bodyPr>
          <a:lstStyle/>
          <a:p>
            <a:pPr>
              <a:buNone/>
            </a:pPr>
            <a:r>
              <a:rPr lang="en-US" sz="3200" dirty="0" smtClean="0"/>
              <a:t>Annually released by The Joint Commission (TJC) </a:t>
            </a:r>
          </a:p>
          <a:p>
            <a:pPr>
              <a:buNone/>
            </a:pPr>
            <a:r>
              <a:rPr lang="en-US" sz="3200" dirty="0" smtClean="0"/>
              <a:t>based on information that has been collected </a:t>
            </a:r>
          </a:p>
          <a:p>
            <a:pPr>
              <a:buNone/>
            </a:pPr>
            <a:r>
              <a:rPr lang="en-US" sz="3200" dirty="0" smtClean="0"/>
              <a:t>related to sentinel events and near misses</a:t>
            </a:r>
          </a:p>
          <a:p>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What actions should I take to improve Patient Safety?</a:t>
            </a:r>
            <a:endParaRPr lang="en-US" sz="2800" dirty="0"/>
          </a:p>
        </p:txBody>
      </p:sp>
      <p:sp>
        <p:nvSpPr>
          <p:cNvPr id="3" name="Content Placeholder 2"/>
          <p:cNvSpPr>
            <a:spLocks noGrp="1"/>
          </p:cNvSpPr>
          <p:nvPr>
            <p:ph idx="1"/>
          </p:nvPr>
        </p:nvSpPr>
        <p:spPr/>
        <p:txBody>
          <a:bodyPr>
            <a:normAutofit lnSpcReduction="10000"/>
          </a:bodyPr>
          <a:lstStyle/>
          <a:p>
            <a:pPr>
              <a:lnSpc>
                <a:spcPct val="90000"/>
              </a:lnSpc>
              <a:buSzPct val="90000"/>
            </a:pPr>
            <a:r>
              <a:rPr lang="en-US" sz="3200" dirty="0" smtClean="0"/>
              <a:t>Always use two patient identifiers to identify the patient</a:t>
            </a:r>
          </a:p>
          <a:p>
            <a:pPr lvl="1">
              <a:lnSpc>
                <a:spcPct val="90000"/>
              </a:lnSpc>
              <a:buSzPct val="90000"/>
              <a:buFont typeface="Wingdings" pitchFamily="2" charset="2"/>
              <a:buChar char="ü"/>
            </a:pPr>
            <a:r>
              <a:rPr lang="en-US" sz="3200" dirty="0" smtClean="0"/>
              <a:t>Name and date of birth     </a:t>
            </a:r>
            <a:r>
              <a:rPr lang="en-US" sz="3200" u="sng" dirty="0" smtClean="0"/>
              <a:t>OR</a:t>
            </a:r>
          </a:p>
          <a:p>
            <a:pPr lvl="1">
              <a:lnSpc>
                <a:spcPct val="90000"/>
              </a:lnSpc>
              <a:buSzPct val="90000"/>
              <a:buFont typeface="Wingdings" pitchFamily="2" charset="2"/>
              <a:buChar char="ü"/>
            </a:pPr>
            <a:r>
              <a:rPr lang="en-US" sz="3200" dirty="0" smtClean="0"/>
              <a:t>Name and account number</a:t>
            </a:r>
          </a:p>
          <a:p>
            <a:pPr lvl="1">
              <a:lnSpc>
                <a:spcPct val="90000"/>
              </a:lnSpc>
              <a:buSzPct val="90000"/>
              <a:buFont typeface="Wingdings" pitchFamily="2" charset="2"/>
              <a:buChar char="ü"/>
            </a:pPr>
            <a:r>
              <a:rPr lang="en-US" sz="3200" u="sng" dirty="0" smtClean="0"/>
              <a:t>ROOM NUMBER IS NEVER A PATIENT </a:t>
            </a:r>
          </a:p>
          <a:p>
            <a:pPr lvl="1">
              <a:lnSpc>
                <a:spcPct val="90000"/>
              </a:lnSpc>
              <a:buSzPct val="90000"/>
              <a:buNone/>
            </a:pPr>
            <a:r>
              <a:rPr lang="en-US" sz="3200" dirty="0" smtClean="0"/>
              <a:t>   </a:t>
            </a:r>
            <a:r>
              <a:rPr lang="en-US" sz="3200" u="sng" dirty="0" smtClean="0"/>
              <a:t>IDENTIFIER</a:t>
            </a:r>
          </a:p>
          <a:p>
            <a:pPr>
              <a:lnSpc>
                <a:spcPct val="90000"/>
              </a:lnSpc>
              <a:buSzPct val="90000"/>
              <a:buFont typeface="Wingdings 2" pitchFamily="18" charset="2"/>
              <a:buChar char=""/>
            </a:pPr>
            <a:r>
              <a:rPr lang="en-US" sz="3200" dirty="0" smtClean="0"/>
              <a:t>Always label specimens in the presence of the patient </a:t>
            </a:r>
          </a:p>
          <a:p>
            <a:pPr>
              <a:lnSpc>
                <a:spcPct val="90000"/>
              </a:lnSpc>
              <a:buSzPct val="90000"/>
              <a:buFont typeface="Wingdings 2" pitchFamily="18" charset="2"/>
              <a:buChar char=""/>
            </a:pPr>
            <a:r>
              <a:rPr lang="en-US" sz="3200" dirty="0" smtClean="0"/>
              <a:t>Always complete a time-out before starting procedures</a:t>
            </a:r>
          </a:p>
          <a:p>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What else can I do to make Akron General safe?</a:t>
            </a:r>
            <a:endParaRPr lang="en-US" sz="3200" dirty="0"/>
          </a:p>
        </p:txBody>
      </p:sp>
      <p:sp>
        <p:nvSpPr>
          <p:cNvPr id="3" name="Content Placeholder 2"/>
          <p:cNvSpPr>
            <a:spLocks noGrp="1"/>
          </p:cNvSpPr>
          <p:nvPr>
            <p:ph idx="1"/>
          </p:nvPr>
        </p:nvSpPr>
        <p:spPr/>
        <p:txBody>
          <a:bodyPr/>
          <a:lstStyle/>
          <a:p>
            <a:pPr algn="ctr">
              <a:buNone/>
            </a:pPr>
            <a:endParaRPr lang="en-US" dirty="0" smtClean="0"/>
          </a:p>
          <a:p>
            <a:pPr algn="ctr">
              <a:buNone/>
            </a:pPr>
            <a:r>
              <a:rPr lang="en-US" sz="3600" dirty="0" smtClean="0"/>
              <a:t>It is your right and responsibility to report </a:t>
            </a:r>
          </a:p>
          <a:p>
            <a:pPr algn="ctr">
              <a:buNone/>
            </a:pPr>
            <a:r>
              <a:rPr lang="en-US" sz="3600" dirty="0" smtClean="0"/>
              <a:t>quality of care, patient safety issues and</a:t>
            </a:r>
          </a:p>
          <a:p>
            <a:pPr algn="ctr">
              <a:buNone/>
            </a:pPr>
            <a:r>
              <a:rPr lang="en-US" sz="3600" dirty="0" smtClean="0"/>
              <a:t>hazardous conditions (potential and actual) </a:t>
            </a:r>
          </a:p>
          <a:p>
            <a:pPr algn="ctr">
              <a:buNone/>
            </a:pPr>
            <a:r>
              <a:rPr lang="en-US" sz="3600" dirty="0" smtClean="0"/>
              <a:t>that may cause harm </a:t>
            </a:r>
          </a:p>
          <a:p>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should I report?</a:t>
            </a:r>
            <a:endParaRPr lang="en-US" dirty="0"/>
          </a:p>
        </p:txBody>
      </p:sp>
      <p:sp>
        <p:nvSpPr>
          <p:cNvPr id="3" name="Content Placeholder 2"/>
          <p:cNvSpPr>
            <a:spLocks noGrp="1"/>
          </p:cNvSpPr>
          <p:nvPr>
            <p:ph idx="1"/>
          </p:nvPr>
        </p:nvSpPr>
        <p:spPr/>
        <p:txBody>
          <a:bodyPr>
            <a:normAutofit lnSpcReduction="10000"/>
          </a:bodyPr>
          <a:lstStyle/>
          <a:p>
            <a:r>
              <a:rPr lang="en-US" sz="3200" dirty="0" smtClean="0"/>
              <a:t>Sentinel event  - an unexpected occurrence (outcome) involving death or serious physical or psychological injury to the patient.</a:t>
            </a:r>
          </a:p>
          <a:p>
            <a:r>
              <a:rPr lang="en-US" sz="3200" dirty="0" smtClean="0"/>
              <a:t>Near miss – Process errors that did not harm the patient, but potentially could have</a:t>
            </a:r>
          </a:p>
          <a:p>
            <a:endParaRPr lang="en-US" dirty="0" smtClean="0"/>
          </a:p>
          <a:p>
            <a:endParaRPr lang="en-US" dirty="0" smtClean="0"/>
          </a:p>
          <a:p>
            <a:pPr algn="ctr">
              <a:buNone/>
            </a:pPr>
            <a:r>
              <a:rPr lang="en-US" sz="2400" dirty="0" smtClean="0"/>
              <a:t>The Sentinel Event Policy and Procedure is located on the </a:t>
            </a:r>
          </a:p>
          <a:p>
            <a:pPr algn="ctr">
              <a:buNone/>
            </a:pPr>
            <a:r>
              <a:rPr lang="en-US" sz="2400" dirty="0" smtClean="0"/>
              <a:t>Intranet in the Administrative Policies , under the Patient </a:t>
            </a:r>
          </a:p>
          <a:p>
            <a:pPr algn="ctr">
              <a:buNone/>
            </a:pPr>
            <a:r>
              <a:rPr lang="en-US" sz="2400" dirty="0" smtClean="0"/>
              <a:t>Safety Program  </a:t>
            </a:r>
          </a:p>
          <a:p>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How do I report?</a:t>
            </a:r>
            <a:endParaRPr lang="en-US" dirty="0"/>
          </a:p>
        </p:txBody>
      </p:sp>
      <p:sp>
        <p:nvSpPr>
          <p:cNvPr id="3" name="Content Placeholder 2"/>
          <p:cNvSpPr>
            <a:spLocks noGrp="1"/>
          </p:cNvSpPr>
          <p:nvPr>
            <p:ph idx="1"/>
          </p:nvPr>
        </p:nvSpPr>
        <p:spPr>
          <a:xfrm>
            <a:off x="304800" y="1143000"/>
            <a:ext cx="8534400" cy="5181600"/>
          </a:xfrm>
        </p:spPr>
        <p:txBody>
          <a:bodyPr>
            <a:normAutofit fontScale="77500" lnSpcReduction="20000"/>
          </a:bodyPr>
          <a:lstStyle/>
          <a:p>
            <a:pPr lvl="0" algn="ctr">
              <a:buNone/>
            </a:pPr>
            <a:r>
              <a:rPr lang="en-US" sz="2600" b="1" dirty="0" smtClean="0">
                <a:latin typeface="Calibri" pitchFamily="34" charset="0"/>
              </a:rPr>
              <a:t>Report incidents through your chain-of-command</a:t>
            </a:r>
          </a:p>
          <a:p>
            <a:pPr lvl="0" algn="ctr">
              <a:buNone/>
            </a:pPr>
            <a:r>
              <a:rPr lang="en-US" sz="2600" b="1" dirty="0" smtClean="0">
                <a:latin typeface="Calibri" pitchFamily="34" charset="0"/>
              </a:rPr>
              <a:t>Verbally to your Instructor &amp; RN</a:t>
            </a:r>
          </a:p>
          <a:p>
            <a:pPr lvl="0" algn="ctr">
              <a:buNone/>
            </a:pPr>
            <a:endParaRPr lang="en-US" sz="2600" dirty="0" smtClean="0">
              <a:latin typeface="Calibri" pitchFamily="34" charset="0"/>
            </a:endParaRPr>
          </a:p>
          <a:p>
            <a:pPr lvl="0" algn="ctr">
              <a:buNone/>
            </a:pPr>
            <a:endParaRPr lang="en-US" sz="2600" dirty="0" smtClean="0">
              <a:latin typeface="Calibri" pitchFamily="34" charset="0"/>
            </a:endParaRPr>
          </a:p>
          <a:p>
            <a:pPr algn="ctr">
              <a:buNone/>
            </a:pPr>
            <a:r>
              <a:rPr lang="en-US" sz="2600" b="1" dirty="0" smtClean="0">
                <a:latin typeface="Calibri" pitchFamily="34" charset="0"/>
              </a:rPr>
              <a:t>Director, Supervisor, or Administration</a:t>
            </a:r>
          </a:p>
          <a:p>
            <a:pPr lvl="0" algn="ctr">
              <a:buNone/>
            </a:pPr>
            <a:endParaRPr lang="en-US" sz="2600" dirty="0" smtClean="0">
              <a:latin typeface="Calibri" pitchFamily="34" charset="0"/>
            </a:endParaRPr>
          </a:p>
          <a:p>
            <a:pPr lvl="0">
              <a:buNone/>
            </a:pPr>
            <a:endParaRPr lang="en-US" dirty="0" smtClean="0">
              <a:latin typeface="Calibri" pitchFamily="34" charset="0"/>
            </a:endParaRPr>
          </a:p>
          <a:p>
            <a:pPr algn="ctr">
              <a:buNone/>
            </a:pPr>
            <a:r>
              <a:rPr lang="en-US" sz="2600" b="1" dirty="0" smtClean="0"/>
              <a:t>W</a:t>
            </a:r>
            <a:r>
              <a:rPr lang="en-US" sz="2600" b="1" dirty="0" smtClean="0">
                <a:latin typeface="Calibri" pitchFamily="34" charset="0"/>
              </a:rPr>
              <a:t>ritten Incident Reports                                     </a:t>
            </a:r>
          </a:p>
          <a:p>
            <a:pPr algn="ctr">
              <a:buNone/>
            </a:pPr>
            <a:r>
              <a:rPr lang="en-US" sz="2600" b="1" dirty="0" smtClean="0">
                <a:latin typeface="Calibri" pitchFamily="34" charset="0"/>
              </a:rPr>
              <a:t>  (complete at the time of occurrence)</a:t>
            </a:r>
          </a:p>
          <a:p>
            <a:pPr lvl="0" algn="ctr">
              <a:buNone/>
            </a:pPr>
            <a:r>
              <a:rPr lang="en-US" sz="2600" dirty="0" smtClean="0">
                <a:latin typeface="Calibri" pitchFamily="34" charset="0"/>
              </a:rPr>
              <a:t>Give to your Director to forward to Risk Management &amp; Quality Improvement within 24-48 hours</a:t>
            </a:r>
          </a:p>
          <a:p>
            <a:pPr lvl="0" algn="ctr">
              <a:buNone/>
            </a:pPr>
            <a:endParaRPr lang="en-US" sz="2400" b="1" dirty="0" smtClean="0">
              <a:latin typeface="Calibri" pitchFamily="34" charset="0"/>
            </a:endParaRPr>
          </a:p>
          <a:p>
            <a:pPr lvl="0" algn="ctr">
              <a:buNone/>
            </a:pPr>
            <a:endParaRPr lang="en-US" sz="2400" b="1" dirty="0" smtClean="0">
              <a:latin typeface="Calibri" pitchFamily="34" charset="0"/>
            </a:endParaRPr>
          </a:p>
          <a:p>
            <a:pPr lvl="0" algn="ctr">
              <a:buNone/>
            </a:pPr>
            <a:r>
              <a:rPr lang="en-US" sz="2600" b="1" dirty="0" smtClean="0">
                <a:latin typeface="Calibri" pitchFamily="34" charset="0"/>
              </a:rPr>
              <a:t>Confidentially and Anonymously</a:t>
            </a:r>
          </a:p>
          <a:p>
            <a:pPr lvl="0" algn="ctr">
              <a:buNone/>
            </a:pPr>
            <a:r>
              <a:rPr lang="en-US" sz="2600" dirty="0" smtClean="0">
                <a:latin typeface="Calibri" pitchFamily="34" charset="0"/>
              </a:rPr>
              <a:t>Reports can be made on the Quality Improvement Hotline                                     (81628 or 330.344.7901)</a:t>
            </a:r>
          </a:p>
          <a:p>
            <a:pPr lvl="0" algn="ctr">
              <a:buNone/>
            </a:pPr>
            <a:r>
              <a:rPr lang="en-US" sz="2600" dirty="0" smtClean="0">
                <a:latin typeface="Calibri" pitchFamily="34" charset="0"/>
              </a:rPr>
              <a:t>At ESRI reports can be made to Safety at 330.436.0938</a:t>
            </a:r>
          </a:p>
          <a:p>
            <a:endParaRPr lang="en-US" dirty="0"/>
          </a:p>
        </p:txBody>
      </p:sp>
      <p:sp>
        <p:nvSpPr>
          <p:cNvPr id="6" name="Down Arrow 5"/>
          <p:cNvSpPr/>
          <p:nvPr/>
        </p:nvSpPr>
        <p:spPr>
          <a:xfrm>
            <a:off x="4114800" y="4495800"/>
            <a:ext cx="5334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4114800" y="1752600"/>
            <a:ext cx="5334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4114800" y="2743200"/>
            <a:ext cx="5334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Additional Points to Remember…</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t>Concerns about safety or quality of care provided at Akron General may be reported to The Joint Commission at:</a:t>
            </a:r>
          </a:p>
          <a:p>
            <a:pPr lvl="4">
              <a:buFont typeface="Wingdings" pitchFamily="2" charset="2"/>
              <a:buChar char="ü"/>
            </a:pPr>
            <a:r>
              <a:rPr lang="en-US" sz="3200" dirty="0" smtClean="0"/>
              <a:t>1-800-994-6610 or 1-630-792-500</a:t>
            </a:r>
          </a:p>
          <a:p>
            <a:pPr lvl="4">
              <a:buFont typeface="Wingdings" pitchFamily="2" charset="2"/>
              <a:buChar char="ü"/>
            </a:pPr>
            <a:r>
              <a:rPr lang="en-US" sz="3200" dirty="0" smtClean="0"/>
              <a:t>Online:  www.jointcommission.org</a:t>
            </a:r>
          </a:p>
          <a:p>
            <a:pPr marL="590550" indent="-533400" algn="ctr">
              <a:lnSpc>
                <a:spcPct val="90000"/>
              </a:lnSpc>
              <a:buNone/>
            </a:pPr>
            <a:endParaRPr lang="en-US" sz="2000" dirty="0" smtClean="0"/>
          </a:p>
          <a:p>
            <a:pPr marL="590550" indent="-533400" algn="ctr">
              <a:lnSpc>
                <a:spcPct val="90000"/>
              </a:lnSpc>
              <a:buNone/>
            </a:pPr>
            <a:endParaRPr lang="en-US" sz="2000" dirty="0" smtClean="0"/>
          </a:p>
          <a:p>
            <a:pPr marL="590550" indent="-533400" algn="ctr">
              <a:lnSpc>
                <a:spcPct val="90000"/>
              </a:lnSpc>
              <a:buNone/>
            </a:pPr>
            <a:r>
              <a:rPr lang="en-US" sz="2400" dirty="0" smtClean="0"/>
              <a:t>No disciplinary or punitive action will by taken because an employee, physician or other individual report s safety or quality of care concerns to The Joint Commission </a:t>
            </a:r>
          </a:p>
          <a:p>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Additional Points to Remember…</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t>If you suspect that an employee, physician, or health care provider is under the influence of drugs or alcohol, you must notify your instructor immediately. </a:t>
            </a:r>
          </a:p>
          <a:p>
            <a:r>
              <a:rPr lang="en-US" dirty="0" smtClean="0"/>
              <a:t>Behaviors you may notice: </a:t>
            </a:r>
          </a:p>
          <a:p>
            <a:pPr>
              <a:buNone/>
            </a:pPr>
            <a:r>
              <a:rPr lang="en-US" dirty="0" smtClean="0"/>
              <a:t>	- Accidents		- Aggressive behavior</a:t>
            </a:r>
          </a:p>
          <a:p>
            <a:pPr>
              <a:buNone/>
            </a:pPr>
            <a:r>
              <a:rPr lang="en-US" dirty="0" smtClean="0"/>
              <a:t>   	- Slurred speech		- Inappropriate response</a:t>
            </a:r>
          </a:p>
          <a:p>
            <a:pPr>
              <a:buNone/>
            </a:pPr>
            <a:r>
              <a:rPr lang="en-US" dirty="0" smtClean="0"/>
              <a:t>	- Dozing 			- Smell of alcohol</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1"/>
          <p:cNvSpPr>
            <a:spLocks noGrp="1" noChangeArrowheads="1"/>
          </p:cNvSpPr>
          <p:nvPr>
            <p:ph type="title"/>
          </p:nvPr>
        </p:nvSpPr>
        <p:spPr>
          <a:noFill/>
        </p:spPr>
        <p:txBody>
          <a:bodyPr/>
          <a:lstStyle/>
          <a:p>
            <a:r>
              <a:rPr lang="en-US" b="1"/>
              <a:t>Relationship-Based Care (RBC)</a:t>
            </a:r>
          </a:p>
        </p:txBody>
      </p:sp>
      <p:sp>
        <p:nvSpPr>
          <p:cNvPr id="3077" name="Rectangle 42"/>
          <p:cNvSpPr>
            <a:spLocks noGrp="1" noChangeArrowheads="1"/>
          </p:cNvSpPr>
          <p:nvPr>
            <p:ph idx="1"/>
          </p:nvPr>
        </p:nvSpPr>
        <p:spPr>
          <a:xfrm>
            <a:off x="152400" y="1600200"/>
            <a:ext cx="8839200" cy="4800600"/>
          </a:xfrm>
          <a:noFill/>
        </p:spPr>
        <p:txBody>
          <a:bodyPr>
            <a:normAutofit/>
          </a:bodyPr>
          <a:lstStyle/>
          <a:p>
            <a:pPr marL="457200" lvl="1">
              <a:lnSpc>
                <a:spcPct val="90000"/>
              </a:lnSpc>
              <a:spcBef>
                <a:spcPts val="1200"/>
              </a:spcBef>
              <a:buFontTx/>
              <a:buChar char="•"/>
            </a:pPr>
            <a:r>
              <a:rPr lang="en-US" sz="2800" dirty="0" smtClean="0">
                <a:solidFill>
                  <a:srgbClr val="000000"/>
                </a:solidFill>
                <a:cs typeface="Arial" charset="0"/>
              </a:rPr>
              <a:t>Relationship-Based Care is the </a:t>
            </a:r>
            <a:r>
              <a:rPr lang="en-US" sz="2800" dirty="0">
                <a:solidFill>
                  <a:srgbClr val="000000"/>
                </a:solidFill>
                <a:cs typeface="Arial" charset="0"/>
              </a:rPr>
              <a:t>professional practice model </a:t>
            </a:r>
            <a:r>
              <a:rPr lang="en-US" sz="2800" dirty="0" smtClean="0">
                <a:solidFill>
                  <a:srgbClr val="000000"/>
                </a:solidFill>
                <a:cs typeface="Arial" charset="0"/>
              </a:rPr>
              <a:t>used at Akron General to </a:t>
            </a:r>
            <a:r>
              <a:rPr lang="en-US" sz="2800" dirty="0">
                <a:solidFill>
                  <a:srgbClr val="000000"/>
                </a:solidFill>
                <a:cs typeface="Arial" charset="0"/>
              </a:rPr>
              <a:t>achieve our vision: </a:t>
            </a:r>
            <a:endParaRPr lang="en-US" sz="2800" dirty="0" smtClean="0">
              <a:solidFill>
                <a:srgbClr val="000000"/>
              </a:solidFill>
              <a:cs typeface="Arial" charset="0"/>
            </a:endParaRPr>
          </a:p>
          <a:p>
            <a:pPr marL="457200" lvl="2" indent="-228600" algn="ctr">
              <a:lnSpc>
                <a:spcPct val="90000"/>
              </a:lnSpc>
              <a:spcBef>
                <a:spcPts val="1200"/>
              </a:spcBef>
              <a:buFontTx/>
              <a:buNone/>
            </a:pPr>
            <a:r>
              <a:rPr lang="en-US" sz="2800" b="1" dirty="0" smtClean="0">
                <a:solidFill>
                  <a:srgbClr val="000000"/>
                </a:solidFill>
                <a:cs typeface="Arial" charset="0"/>
              </a:rPr>
              <a:t>“</a:t>
            </a:r>
            <a:r>
              <a:rPr lang="en-US" sz="2800" b="1" dirty="0">
                <a:solidFill>
                  <a:srgbClr val="000000"/>
                </a:solidFill>
                <a:cs typeface="Arial" charset="0"/>
              </a:rPr>
              <a:t>Excellence in Patient Care</a:t>
            </a:r>
            <a:r>
              <a:rPr lang="en-US" sz="2800" b="1" dirty="0" smtClean="0">
                <a:solidFill>
                  <a:srgbClr val="000000"/>
                </a:solidFill>
                <a:cs typeface="Arial" charset="0"/>
              </a:rPr>
              <a:t>”</a:t>
            </a:r>
          </a:p>
          <a:p>
            <a:pPr marL="457200" lvl="2" indent="-228600" algn="ctr">
              <a:lnSpc>
                <a:spcPct val="90000"/>
              </a:lnSpc>
              <a:spcBef>
                <a:spcPts val="1200"/>
              </a:spcBef>
              <a:buFontTx/>
              <a:buNone/>
            </a:pPr>
            <a:endParaRPr lang="en-US" sz="1000" b="1" dirty="0" smtClean="0">
              <a:solidFill>
                <a:srgbClr val="000000"/>
              </a:solidFill>
              <a:cs typeface="Arial" charset="0"/>
            </a:endParaRPr>
          </a:p>
          <a:p>
            <a:pPr marL="457200" lvl="1">
              <a:lnSpc>
                <a:spcPct val="90000"/>
              </a:lnSpc>
              <a:spcBef>
                <a:spcPts val="0"/>
              </a:spcBef>
              <a:buFontTx/>
              <a:buChar char="•"/>
            </a:pPr>
            <a:r>
              <a:rPr lang="en-US" sz="2800" dirty="0" smtClean="0">
                <a:cs typeface="Arial" charset="0"/>
              </a:rPr>
              <a:t>Strengthens </a:t>
            </a:r>
            <a:r>
              <a:rPr lang="en-US" sz="2800" dirty="0">
                <a:cs typeface="Arial" charset="0"/>
              </a:rPr>
              <a:t>our caring &amp; healing </a:t>
            </a:r>
            <a:r>
              <a:rPr lang="en-US" sz="2800" dirty="0" smtClean="0">
                <a:cs typeface="Arial" charset="0"/>
              </a:rPr>
              <a:t>culture</a:t>
            </a:r>
            <a:endParaRPr lang="en-US" sz="2800" dirty="0"/>
          </a:p>
          <a:p>
            <a:pPr marL="457200" lvl="1">
              <a:lnSpc>
                <a:spcPct val="90000"/>
              </a:lnSpc>
              <a:spcBef>
                <a:spcPts val="1200"/>
              </a:spcBef>
              <a:buFontTx/>
              <a:buChar char="•"/>
            </a:pPr>
            <a:r>
              <a:rPr lang="en-US" sz="2800" dirty="0">
                <a:cs typeface="Arial" charset="0"/>
              </a:rPr>
              <a:t>Emphasizes a model of care in which the patient &amp; family are central focus </a:t>
            </a:r>
            <a:endParaRPr lang="en-US" sz="2800" dirty="0"/>
          </a:p>
          <a:p>
            <a:pPr marL="457200" lvl="1">
              <a:lnSpc>
                <a:spcPct val="90000"/>
              </a:lnSpc>
              <a:spcBef>
                <a:spcPts val="1200"/>
              </a:spcBef>
              <a:buFontTx/>
              <a:buChar char="•"/>
            </a:pPr>
            <a:r>
              <a:rPr lang="en-US" sz="2800" dirty="0">
                <a:solidFill>
                  <a:srgbClr val="000000"/>
                </a:solidFill>
                <a:cs typeface="Arial" charset="0"/>
              </a:rPr>
              <a:t>Supports an interdisciplinary practice model of patient care </a:t>
            </a:r>
            <a:endParaRPr lang="en-US" sz="2800" dirty="0"/>
          </a:p>
          <a:p>
            <a:pPr lvl="1">
              <a:lnSpc>
                <a:spcPct val="90000"/>
              </a:lnSpc>
              <a:buFontTx/>
              <a:buNone/>
            </a:pPr>
            <a:endParaRPr lang="en-US" dirty="0"/>
          </a:p>
        </p:txBody>
      </p:sp>
    </p:spTree>
    <p:custDataLst>
      <p:tags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026"/>
          <p:cNvSpPr>
            <a:spLocks noGrp="1" noChangeArrowheads="1"/>
          </p:cNvSpPr>
          <p:nvPr>
            <p:ph type="ctrTitle"/>
          </p:nvPr>
        </p:nvSpPr>
        <p:spPr>
          <a:xfrm>
            <a:off x="1066800" y="838200"/>
            <a:ext cx="7543800" cy="3810000"/>
          </a:xfrm>
        </p:spPr>
        <p:txBody>
          <a:bodyPr rtlCol="0">
            <a:normAutofit/>
          </a:bodyPr>
          <a:lstStyle/>
          <a:p>
            <a:pPr fontAlgn="auto">
              <a:spcAft>
                <a:spcPts val="0"/>
              </a:spcAft>
              <a:defRPr/>
            </a:pPr>
            <a:r>
              <a:rPr lang="en-US" b="1" dirty="0" smtClean="0"/>
              <a:t/>
            </a:r>
            <a:br>
              <a:rPr lang="en-US" b="1" dirty="0" smtClean="0"/>
            </a:br>
            <a:r>
              <a:rPr lang="en-US" sz="3600" b="1" dirty="0" smtClean="0">
                <a:effectLst>
                  <a:outerShdw blurRad="38100" dist="38100" dir="2700000" algn="tl">
                    <a:srgbClr val="000000">
                      <a:alpha val="43137"/>
                    </a:srgbClr>
                  </a:outerShdw>
                </a:effectLst>
              </a:rPr>
              <a:t>Safety </a:t>
            </a:r>
            <a:r>
              <a:rPr lang="en-US" sz="3600" b="1" dirty="0">
                <a:effectLst>
                  <a:outerShdw blurRad="38100" dist="38100" dir="2700000" algn="tl">
                    <a:srgbClr val="000000">
                      <a:alpha val="43137"/>
                    </a:srgbClr>
                  </a:outerShdw>
                </a:effectLst>
              </a:rPr>
              <a:t>&amp;</a:t>
            </a:r>
            <a:r>
              <a:rPr lang="en-US" sz="3600" dirty="0">
                <a:effectLst>
                  <a:outerShdw blurRad="38100" dist="38100" dir="2700000" algn="tl">
                    <a:srgbClr val="000000">
                      <a:alpha val="43137"/>
                    </a:srgbClr>
                  </a:outerShdw>
                </a:effectLst>
              </a:rPr>
              <a:t> </a:t>
            </a:r>
            <a:r>
              <a:rPr lang="en-US" sz="3600" b="1" dirty="0">
                <a:effectLst>
                  <a:outerShdw blurRad="38100" dist="38100" dir="2700000" algn="tl">
                    <a:srgbClr val="000000">
                      <a:alpha val="43137"/>
                    </a:srgbClr>
                  </a:outerShdw>
                </a:effectLst>
              </a:rPr>
              <a:t>Environmental</a:t>
            </a:r>
            <a:r>
              <a:rPr lang="en-US" sz="3600" dirty="0">
                <a:effectLst>
                  <a:outerShdw blurRad="38100" dist="38100" dir="2700000" algn="tl">
                    <a:srgbClr val="000000">
                      <a:alpha val="43137"/>
                    </a:srgbClr>
                  </a:outerShdw>
                </a:effectLst>
              </a:rPr>
              <a:t> </a:t>
            </a:r>
            <a:r>
              <a:rPr lang="en-US" dirty="0">
                <a:effectLst>
                  <a:outerShdw blurRad="38100" dist="38100" dir="2700000" algn="tl">
                    <a:srgbClr val="000000">
                      <a:alpha val="43137"/>
                    </a:srgbClr>
                  </a:outerShdw>
                </a:effectLst>
              </a:rPr>
              <a:t/>
            </a:r>
            <a:br>
              <a:rPr lang="en-US" dirty="0">
                <a:effectLst>
                  <a:outerShdw blurRad="38100" dist="38100" dir="2700000" algn="tl">
                    <a:srgbClr val="000000">
                      <a:alpha val="43137"/>
                    </a:srgbClr>
                  </a:outerShdw>
                </a:effectLst>
              </a:rPr>
            </a:br>
            <a:endParaRPr lang="en-US" b="1" dirty="0">
              <a:effectLst>
                <a:outerShdw blurRad="38100" dist="38100" dir="2700000" algn="tl">
                  <a:srgbClr val="000000">
                    <a:alpha val="43137"/>
                  </a:srgbClr>
                </a:outerShdw>
              </a:effectLst>
            </a:endParaRPr>
          </a:p>
        </p:txBody>
      </p:sp>
    </p:spTree>
    <p:custDataLst>
      <p:tags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4"/>
          <p:cNvSpPr>
            <a:spLocks noGrp="1" noChangeArrowheads="1"/>
          </p:cNvSpPr>
          <p:nvPr>
            <p:ph type="title"/>
          </p:nvPr>
        </p:nvSpPr>
        <p:spPr>
          <a:xfrm>
            <a:off x="914400" y="381000"/>
            <a:ext cx="7543800" cy="533400"/>
          </a:xfrm>
        </p:spPr>
        <p:txBody>
          <a:bodyPr/>
          <a:lstStyle/>
          <a:p>
            <a:r>
              <a:rPr lang="en-US" sz="4400" b="1" dirty="0" smtClean="0"/>
              <a:t>Why do we have Safety Rules?</a:t>
            </a:r>
          </a:p>
        </p:txBody>
      </p:sp>
      <p:sp>
        <p:nvSpPr>
          <p:cNvPr id="50181" name="Rectangle 5"/>
          <p:cNvSpPr>
            <a:spLocks noGrp="1" noChangeArrowheads="1"/>
          </p:cNvSpPr>
          <p:nvPr>
            <p:ph idx="1"/>
          </p:nvPr>
        </p:nvSpPr>
        <p:spPr>
          <a:xfrm>
            <a:off x="381000" y="1143000"/>
            <a:ext cx="8458200" cy="5181600"/>
          </a:xfrm>
        </p:spPr>
        <p:txBody>
          <a:bodyPr rtlCol="0">
            <a:normAutofit lnSpcReduction="10000"/>
          </a:bodyPr>
          <a:lstStyle/>
          <a:p>
            <a:pPr marL="274320" indent="-274320" fontAlgn="auto">
              <a:lnSpc>
                <a:spcPct val="90000"/>
              </a:lnSpc>
              <a:spcAft>
                <a:spcPts val="0"/>
              </a:spcAft>
              <a:buFontTx/>
              <a:buNone/>
              <a:defRPr/>
            </a:pPr>
            <a:r>
              <a:rPr lang="en-US" dirty="0"/>
              <a:t>Because of the following entities:</a:t>
            </a:r>
          </a:p>
          <a:p>
            <a:pPr marL="548640" lvl="1" fontAlgn="auto">
              <a:lnSpc>
                <a:spcPct val="90000"/>
              </a:lnSpc>
              <a:spcBef>
                <a:spcPct val="30000"/>
              </a:spcBef>
              <a:spcAft>
                <a:spcPts val="0"/>
              </a:spcAft>
              <a:defRPr/>
            </a:pPr>
            <a:endParaRPr lang="en-US" dirty="0" smtClean="0"/>
          </a:p>
          <a:p>
            <a:pPr marL="548640" lvl="1" fontAlgn="auto">
              <a:lnSpc>
                <a:spcPct val="90000"/>
              </a:lnSpc>
              <a:spcBef>
                <a:spcPct val="30000"/>
              </a:spcBef>
              <a:spcAft>
                <a:spcPts val="0"/>
              </a:spcAft>
              <a:defRPr/>
            </a:pPr>
            <a:r>
              <a:rPr lang="en-US" dirty="0" smtClean="0"/>
              <a:t>OSHA </a:t>
            </a:r>
            <a:r>
              <a:rPr lang="en-US" sz="2000" dirty="0"/>
              <a:t>(Occupational Safety and Health Administration)</a:t>
            </a:r>
          </a:p>
          <a:p>
            <a:pPr marL="548640" lvl="1" fontAlgn="auto">
              <a:lnSpc>
                <a:spcPct val="90000"/>
              </a:lnSpc>
              <a:spcBef>
                <a:spcPct val="30000"/>
              </a:spcBef>
              <a:spcAft>
                <a:spcPts val="0"/>
              </a:spcAft>
              <a:defRPr/>
            </a:pPr>
            <a:r>
              <a:rPr lang="en-US" dirty="0" smtClean="0"/>
              <a:t>(TJC) The </a:t>
            </a:r>
            <a:r>
              <a:rPr lang="en-US" dirty="0"/>
              <a:t>Joint Commission</a:t>
            </a:r>
          </a:p>
          <a:p>
            <a:pPr marL="548640" lvl="1" fontAlgn="auto">
              <a:lnSpc>
                <a:spcPct val="90000"/>
              </a:lnSpc>
              <a:spcBef>
                <a:spcPct val="30000"/>
              </a:spcBef>
              <a:spcAft>
                <a:spcPts val="0"/>
              </a:spcAft>
              <a:defRPr/>
            </a:pPr>
            <a:r>
              <a:rPr lang="en-US" dirty="0"/>
              <a:t>EPA </a:t>
            </a:r>
            <a:r>
              <a:rPr lang="en-US" sz="2000" dirty="0"/>
              <a:t>(Environmental Protection Agency)</a:t>
            </a:r>
          </a:p>
          <a:p>
            <a:pPr marL="548640" lvl="1" fontAlgn="auto">
              <a:lnSpc>
                <a:spcPct val="90000"/>
              </a:lnSpc>
              <a:spcBef>
                <a:spcPct val="30000"/>
              </a:spcBef>
              <a:spcAft>
                <a:spcPts val="0"/>
              </a:spcAft>
              <a:defRPr/>
            </a:pPr>
            <a:r>
              <a:rPr lang="en-US" dirty="0"/>
              <a:t>ODH </a:t>
            </a:r>
            <a:r>
              <a:rPr lang="en-US" sz="2000" dirty="0"/>
              <a:t>(Ohio Department of Health)</a:t>
            </a:r>
          </a:p>
          <a:p>
            <a:pPr marL="548640" lvl="1" fontAlgn="auto">
              <a:lnSpc>
                <a:spcPct val="90000"/>
              </a:lnSpc>
              <a:spcBef>
                <a:spcPct val="30000"/>
              </a:spcBef>
              <a:spcAft>
                <a:spcPts val="0"/>
              </a:spcAft>
              <a:defRPr/>
            </a:pPr>
            <a:r>
              <a:rPr lang="en-US" dirty="0"/>
              <a:t>ODOT </a:t>
            </a:r>
            <a:r>
              <a:rPr lang="en-US" sz="2000" dirty="0"/>
              <a:t>(Ohio Department of Transportation)</a:t>
            </a:r>
          </a:p>
          <a:p>
            <a:pPr marL="548640" lvl="1" fontAlgn="auto">
              <a:lnSpc>
                <a:spcPct val="90000"/>
              </a:lnSpc>
              <a:spcBef>
                <a:spcPct val="30000"/>
              </a:spcBef>
              <a:spcAft>
                <a:spcPts val="0"/>
              </a:spcAft>
              <a:defRPr/>
            </a:pPr>
            <a:r>
              <a:rPr lang="en-US" dirty="0"/>
              <a:t>NIOSH Standards </a:t>
            </a:r>
            <a:r>
              <a:rPr lang="en-US" sz="2000" dirty="0"/>
              <a:t>(National Institute for Occupational Safety and Health)</a:t>
            </a:r>
          </a:p>
          <a:p>
            <a:pPr marL="548640" lvl="1" fontAlgn="auto">
              <a:lnSpc>
                <a:spcPct val="90000"/>
              </a:lnSpc>
              <a:spcBef>
                <a:spcPct val="30000"/>
              </a:spcBef>
              <a:spcAft>
                <a:spcPts val="0"/>
              </a:spcAft>
              <a:defRPr/>
            </a:pPr>
            <a:r>
              <a:rPr lang="en-US" dirty="0"/>
              <a:t>NFPA</a:t>
            </a:r>
            <a:r>
              <a:rPr lang="en-US" sz="2000" dirty="0"/>
              <a:t> (National Fire Protection Association)</a:t>
            </a:r>
          </a:p>
          <a:p>
            <a:pPr marL="274320" indent="-274320" fontAlgn="auto">
              <a:lnSpc>
                <a:spcPct val="90000"/>
              </a:lnSpc>
              <a:spcAft>
                <a:spcPts val="0"/>
              </a:spcAft>
              <a:buFontTx/>
              <a:buNone/>
              <a:defRPr/>
            </a:pPr>
            <a:endParaRPr lang="en-US" sz="2400" b="1" dirty="0">
              <a:solidFill>
                <a:schemeClr val="accent2"/>
              </a:solidFill>
            </a:endParaRPr>
          </a:p>
          <a:p>
            <a:pPr marL="274320" indent="-274320" algn="ctr" fontAlgn="auto">
              <a:lnSpc>
                <a:spcPct val="90000"/>
              </a:lnSpc>
              <a:spcAft>
                <a:spcPts val="0"/>
              </a:spcAft>
              <a:buFontTx/>
              <a:buNone/>
              <a:defRPr/>
            </a:pPr>
            <a:endParaRPr lang="en-US" sz="2400" b="1" dirty="0" smtClean="0">
              <a:solidFill>
                <a:schemeClr val="accent2"/>
              </a:solidFill>
            </a:endParaRPr>
          </a:p>
          <a:p>
            <a:pPr marL="274320" indent="-274320" algn="ctr" fontAlgn="auto">
              <a:lnSpc>
                <a:spcPct val="90000"/>
              </a:lnSpc>
              <a:spcAft>
                <a:spcPts val="0"/>
              </a:spcAft>
              <a:buFontTx/>
              <a:buNone/>
              <a:defRPr/>
            </a:pPr>
            <a:r>
              <a:rPr lang="en-US" sz="2400" b="1" dirty="0" smtClean="0">
                <a:solidFill>
                  <a:schemeClr val="accent2"/>
                </a:solidFill>
              </a:rPr>
              <a:t>AGHS </a:t>
            </a:r>
            <a:r>
              <a:rPr lang="en-US" sz="2400" b="1" dirty="0">
                <a:solidFill>
                  <a:schemeClr val="accent2"/>
                </a:solidFill>
              </a:rPr>
              <a:t>has to follow all of these agencies’ rules / regulations</a:t>
            </a:r>
          </a:p>
          <a:p>
            <a:pPr marL="274320" indent="-274320" fontAlgn="auto">
              <a:lnSpc>
                <a:spcPct val="90000"/>
              </a:lnSpc>
              <a:spcAft>
                <a:spcPts val="0"/>
              </a:spcAft>
              <a:buFontTx/>
              <a:buNone/>
              <a:defRPr/>
            </a:pPr>
            <a:endParaRPr lang="en-US" b="1" dirty="0">
              <a:solidFill>
                <a:schemeClr val="accent2"/>
              </a:solidFill>
            </a:endParaRPr>
          </a:p>
        </p:txBody>
      </p:sp>
    </p:spTree>
    <p:custDataLst>
      <p:tags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0"/>
          <p:cNvSpPr>
            <a:spLocks noGrp="1" noChangeArrowheads="1"/>
          </p:cNvSpPr>
          <p:nvPr>
            <p:ph type="title"/>
          </p:nvPr>
        </p:nvSpPr>
        <p:spPr>
          <a:xfrm>
            <a:off x="1066800" y="304800"/>
            <a:ext cx="7391400" cy="685800"/>
          </a:xfrm>
        </p:spPr>
        <p:txBody>
          <a:bodyPr/>
          <a:lstStyle/>
          <a:p>
            <a:r>
              <a:rPr lang="en-US" b="1" dirty="0" smtClean="0"/>
              <a:t>Safety and Fire Manual Location</a:t>
            </a:r>
            <a:endParaRPr lang="en-US" b="1" dirty="0" smtClean="0">
              <a:solidFill>
                <a:srgbClr val="CC0000"/>
              </a:solidFill>
            </a:endParaRPr>
          </a:p>
        </p:txBody>
      </p:sp>
      <p:pic>
        <p:nvPicPr>
          <p:cNvPr id="34818" name="Picture 22"/>
          <p:cNvPicPr>
            <a:picLocks noGrp="1" noChangeAspect="1" noChangeArrowheads="1"/>
          </p:cNvPicPr>
          <p:nvPr>
            <p:ph type="tbl" idx="1"/>
            <p:custDataLst>
              <p:tags r:id="rId2"/>
            </p:custDataLst>
          </p:nvPr>
        </p:nvPicPr>
        <p:blipFill>
          <a:blip r:embed="rId5" cstate="print"/>
          <a:srcRect/>
          <a:stretch>
            <a:fillRect/>
          </a:stretch>
        </p:blipFill>
        <p:spPr>
          <a:xfrm>
            <a:off x="2590800" y="1524000"/>
            <a:ext cx="6197600" cy="4648200"/>
          </a:xfrm>
          <a:ln w="38100">
            <a:solidFill>
              <a:schemeClr val="tx1"/>
            </a:solidFill>
          </a:ln>
        </p:spPr>
      </p:pic>
      <p:sp>
        <p:nvSpPr>
          <p:cNvPr id="34819" name="Line 25"/>
          <p:cNvSpPr>
            <a:spLocks noChangeShapeType="1"/>
          </p:cNvSpPr>
          <p:nvPr/>
        </p:nvSpPr>
        <p:spPr bwMode="auto">
          <a:xfrm flipV="1">
            <a:off x="1981200" y="2438400"/>
            <a:ext cx="5181600" cy="1143000"/>
          </a:xfrm>
          <a:prstGeom prst="line">
            <a:avLst/>
          </a:prstGeom>
          <a:noFill/>
          <a:ln w="50800">
            <a:solidFill>
              <a:srgbClr val="CC0000"/>
            </a:solidFill>
            <a:round/>
            <a:headEnd/>
            <a:tailEnd type="triangle" w="med" len="med"/>
          </a:ln>
        </p:spPr>
        <p:txBody>
          <a:bodyPr/>
          <a:lstStyle/>
          <a:p>
            <a:endParaRPr lang="en-US"/>
          </a:p>
        </p:txBody>
      </p:sp>
      <p:sp>
        <p:nvSpPr>
          <p:cNvPr id="5" name="TextBox 4"/>
          <p:cNvSpPr txBox="1"/>
          <p:nvPr/>
        </p:nvSpPr>
        <p:spPr>
          <a:xfrm>
            <a:off x="381000" y="2895600"/>
            <a:ext cx="1676400" cy="1200329"/>
          </a:xfrm>
          <a:prstGeom prst="rect">
            <a:avLst/>
          </a:prstGeom>
          <a:noFill/>
        </p:spPr>
        <p:txBody>
          <a:bodyPr wrap="square" rtlCol="0">
            <a:spAutoFit/>
          </a:bodyPr>
          <a:lstStyle/>
          <a:p>
            <a:pPr algn="ctr"/>
            <a:r>
              <a:rPr lang="en-US" b="1" dirty="0" smtClean="0">
                <a:latin typeface="+mn-lt"/>
              </a:rPr>
              <a:t>The key word is </a:t>
            </a:r>
            <a:r>
              <a:rPr lang="en-US" b="1" dirty="0" smtClean="0">
                <a:solidFill>
                  <a:srgbClr val="CC0000"/>
                </a:solidFill>
                <a:latin typeface="+mn-lt"/>
              </a:rPr>
              <a:t>“</a:t>
            </a:r>
            <a:r>
              <a:rPr lang="en-US" b="1" u="sng" dirty="0" smtClean="0">
                <a:solidFill>
                  <a:srgbClr val="CC0000"/>
                </a:solidFill>
                <a:latin typeface="+mn-lt"/>
              </a:rPr>
              <a:t>Intranet</a:t>
            </a:r>
            <a:r>
              <a:rPr lang="en-US" b="1" dirty="0" smtClean="0">
                <a:solidFill>
                  <a:srgbClr val="CC0000"/>
                </a:solidFill>
                <a:latin typeface="+mn-lt"/>
              </a:rPr>
              <a:t>”</a:t>
            </a:r>
            <a:endParaRPr lang="en-US" dirty="0">
              <a:latin typeface="+mn-lt"/>
            </a:endParaRPr>
          </a:p>
        </p:txBody>
      </p:sp>
    </p:spTree>
    <p:custDataLst>
      <p:tags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4"/>
          <p:cNvSpPr>
            <a:spLocks noGrp="1" noChangeArrowheads="1"/>
          </p:cNvSpPr>
          <p:nvPr>
            <p:ph type="title"/>
          </p:nvPr>
        </p:nvSpPr>
        <p:spPr>
          <a:xfrm>
            <a:off x="914400" y="304800"/>
            <a:ext cx="7543800" cy="609600"/>
          </a:xfrm>
        </p:spPr>
        <p:txBody>
          <a:bodyPr/>
          <a:lstStyle/>
          <a:p>
            <a:r>
              <a:rPr lang="en-US" sz="4400" b="1" dirty="0" smtClean="0"/>
              <a:t>Manuals / Policies / Forms</a:t>
            </a:r>
          </a:p>
        </p:txBody>
      </p:sp>
      <p:sp>
        <p:nvSpPr>
          <p:cNvPr id="52229" name="Rectangle 5"/>
          <p:cNvSpPr>
            <a:spLocks noGrp="1" noChangeArrowheads="1"/>
          </p:cNvSpPr>
          <p:nvPr>
            <p:ph idx="1"/>
          </p:nvPr>
        </p:nvSpPr>
        <p:spPr>
          <a:xfrm>
            <a:off x="304800" y="1828800"/>
            <a:ext cx="8534400" cy="4419600"/>
          </a:xfrm>
        </p:spPr>
        <p:txBody>
          <a:bodyPr>
            <a:normAutofit/>
          </a:bodyPr>
          <a:lstStyle/>
          <a:p>
            <a:pPr>
              <a:spcBef>
                <a:spcPct val="40000"/>
              </a:spcBef>
            </a:pPr>
            <a:r>
              <a:rPr lang="en-US" dirty="0" smtClean="0"/>
              <a:t>The Fire, Safety and MCI manuals and forms are located on the intranet for AGMC employees with the most up-to-date information.</a:t>
            </a:r>
          </a:p>
          <a:p>
            <a:pPr>
              <a:spcBef>
                <a:spcPct val="40000"/>
              </a:spcBef>
            </a:pPr>
            <a:r>
              <a:rPr lang="en-US" dirty="0" smtClean="0"/>
              <a:t>When asked during a fire drill, safety inspection, EPA audit, OSHA audit or The Joint Commission recertification about these manuals / safety policies or forms, you should answer …. </a:t>
            </a:r>
            <a:r>
              <a:rPr lang="en-US" b="1" dirty="0" smtClean="0">
                <a:solidFill>
                  <a:srgbClr val="FF0000"/>
                </a:solidFill>
              </a:rPr>
              <a:t>“The Intranet”</a:t>
            </a:r>
          </a:p>
          <a:p>
            <a:pPr>
              <a:buFontTx/>
              <a:buNone/>
            </a:pPr>
            <a:endParaRPr lang="en-US" dirty="0" smtClean="0"/>
          </a:p>
        </p:txBody>
      </p:sp>
    </p:spTree>
    <p:custDataLst>
      <p:tags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4"/>
          <p:cNvSpPr>
            <a:spLocks noGrp="1" noChangeArrowheads="1"/>
          </p:cNvSpPr>
          <p:nvPr>
            <p:ph type="title"/>
          </p:nvPr>
        </p:nvSpPr>
        <p:spPr>
          <a:xfrm>
            <a:off x="914400" y="304800"/>
            <a:ext cx="7543800" cy="533400"/>
          </a:xfrm>
        </p:spPr>
        <p:txBody>
          <a:bodyPr/>
          <a:lstStyle/>
          <a:p>
            <a:r>
              <a:rPr lang="en-US" sz="4000" b="1" dirty="0" smtClean="0"/>
              <a:t>“Safe” Behavior Modification</a:t>
            </a:r>
          </a:p>
        </p:txBody>
      </p:sp>
      <p:sp>
        <p:nvSpPr>
          <p:cNvPr id="45058" name="Rectangle 5"/>
          <p:cNvSpPr>
            <a:spLocks noGrp="1" noChangeArrowheads="1"/>
          </p:cNvSpPr>
          <p:nvPr>
            <p:ph idx="1"/>
          </p:nvPr>
        </p:nvSpPr>
        <p:spPr>
          <a:xfrm>
            <a:off x="381000" y="1371600"/>
            <a:ext cx="8458200" cy="4953000"/>
          </a:xfrm>
        </p:spPr>
        <p:txBody>
          <a:bodyPr/>
          <a:lstStyle/>
          <a:p>
            <a:pPr>
              <a:lnSpc>
                <a:spcPct val="90000"/>
              </a:lnSpc>
              <a:spcBef>
                <a:spcPct val="35000"/>
              </a:spcBef>
              <a:buClr>
                <a:schemeClr val="tx1"/>
              </a:buClr>
              <a:buSzPct val="50000"/>
            </a:pPr>
            <a:r>
              <a:rPr lang="en-US" dirty="0" smtClean="0"/>
              <a:t>Work normally, but with an elevated sense of awareness.</a:t>
            </a:r>
          </a:p>
          <a:p>
            <a:pPr>
              <a:lnSpc>
                <a:spcPct val="90000"/>
              </a:lnSpc>
              <a:spcBef>
                <a:spcPct val="35000"/>
              </a:spcBef>
              <a:buClr>
                <a:schemeClr val="tx1"/>
              </a:buClr>
              <a:buSzPct val="50000"/>
            </a:pPr>
            <a:r>
              <a:rPr lang="en-US" dirty="0" smtClean="0"/>
              <a:t>Follow-proper procedures and wear proper PPE</a:t>
            </a:r>
            <a:r>
              <a:rPr lang="en-US" b="1" dirty="0" smtClean="0"/>
              <a:t>.</a:t>
            </a:r>
          </a:p>
          <a:p>
            <a:pPr>
              <a:lnSpc>
                <a:spcPct val="90000"/>
              </a:lnSpc>
              <a:spcBef>
                <a:spcPct val="35000"/>
              </a:spcBef>
              <a:buClr>
                <a:schemeClr val="tx1"/>
              </a:buClr>
              <a:buSzPct val="50000"/>
            </a:pPr>
            <a:r>
              <a:rPr lang="en-US" b="1" dirty="0" smtClean="0"/>
              <a:t>Think</a:t>
            </a:r>
            <a:r>
              <a:rPr lang="en-US" dirty="0" smtClean="0"/>
              <a:t> before you act.</a:t>
            </a:r>
          </a:p>
          <a:p>
            <a:pPr>
              <a:lnSpc>
                <a:spcPct val="90000"/>
              </a:lnSpc>
              <a:spcBef>
                <a:spcPct val="35000"/>
              </a:spcBef>
              <a:buClr>
                <a:schemeClr val="tx1"/>
              </a:buClr>
              <a:buSzPct val="50000"/>
            </a:pPr>
            <a:r>
              <a:rPr lang="en-US" u="sng" dirty="0" smtClean="0"/>
              <a:t>Know</a:t>
            </a:r>
            <a:r>
              <a:rPr lang="en-US" dirty="0" smtClean="0"/>
              <a:t>, </a:t>
            </a:r>
            <a:r>
              <a:rPr lang="en-US" u="sng" dirty="0" smtClean="0"/>
              <a:t>Understand</a:t>
            </a:r>
            <a:r>
              <a:rPr lang="en-US" dirty="0" smtClean="0"/>
              <a:t>, and </a:t>
            </a:r>
            <a:r>
              <a:rPr lang="en-US" u="sng" dirty="0" smtClean="0"/>
              <a:t>Follow</a:t>
            </a:r>
            <a:r>
              <a:rPr lang="en-US" dirty="0" smtClean="0"/>
              <a:t> all safety policies, procedures and universal precautions</a:t>
            </a:r>
          </a:p>
          <a:p>
            <a:pPr>
              <a:lnSpc>
                <a:spcPct val="90000"/>
              </a:lnSpc>
              <a:spcBef>
                <a:spcPct val="35000"/>
              </a:spcBef>
              <a:buClr>
                <a:schemeClr val="tx1"/>
              </a:buClr>
              <a:buSzPct val="50000"/>
            </a:pPr>
            <a:r>
              <a:rPr lang="en-US" dirty="0" smtClean="0"/>
              <a:t>Report any safety concern:</a:t>
            </a:r>
          </a:p>
          <a:p>
            <a:pPr lvl="1">
              <a:lnSpc>
                <a:spcPct val="90000"/>
              </a:lnSpc>
              <a:buClr>
                <a:schemeClr val="tx1"/>
              </a:buClr>
              <a:buSzPct val="50000"/>
              <a:buFont typeface="Wingdings" pitchFamily="2" charset="2"/>
              <a:buAutoNum type="arabicPeriod"/>
            </a:pPr>
            <a:r>
              <a:rPr lang="en-US" dirty="0" smtClean="0"/>
              <a:t>Directly to your Supervisor / Management</a:t>
            </a:r>
          </a:p>
          <a:p>
            <a:pPr lvl="1">
              <a:lnSpc>
                <a:spcPct val="90000"/>
              </a:lnSpc>
              <a:buClr>
                <a:schemeClr val="tx1"/>
              </a:buClr>
              <a:buSzPct val="50000"/>
              <a:buFont typeface="Wingdings" pitchFamily="2" charset="2"/>
              <a:buAutoNum type="arabicPeriod"/>
            </a:pPr>
            <a:r>
              <a:rPr lang="en-US" dirty="0" smtClean="0"/>
              <a:t>Safety Officer (Ext.- 46128)</a:t>
            </a:r>
          </a:p>
          <a:p>
            <a:pPr lvl="1">
              <a:lnSpc>
                <a:spcPct val="90000"/>
              </a:lnSpc>
              <a:buClr>
                <a:schemeClr val="tx1"/>
              </a:buClr>
              <a:buSzPct val="50000"/>
              <a:buFont typeface="Wingdings" pitchFamily="2" charset="2"/>
              <a:buAutoNum type="arabicPeriod"/>
            </a:pPr>
            <a:r>
              <a:rPr lang="en-US" b="1" dirty="0" smtClean="0"/>
              <a:t>Employee Safety Hotline (Ext.- 81628)</a:t>
            </a:r>
            <a:endParaRPr lang="en-US" sz="3600" dirty="0" smtClean="0">
              <a:latin typeface="Calibri" pitchFamily="34" charset="0"/>
              <a:cs typeface="Calibri" pitchFamily="34" charset="0"/>
            </a:endParaRPr>
          </a:p>
        </p:txBody>
      </p:sp>
    </p:spTree>
    <p:custDataLst>
      <p:tags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4"/>
          <p:cNvSpPr>
            <a:spLocks noGrp="1" noChangeArrowheads="1"/>
          </p:cNvSpPr>
          <p:nvPr>
            <p:ph type="title"/>
          </p:nvPr>
        </p:nvSpPr>
        <p:spPr>
          <a:xfrm>
            <a:off x="533400" y="228600"/>
            <a:ext cx="8153400" cy="762000"/>
          </a:xfrm>
        </p:spPr>
        <p:txBody>
          <a:bodyPr/>
          <a:lstStyle/>
          <a:p>
            <a:r>
              <a:rPr lang="en-US" b="1" dirty="0" smtClean="0"/>
              <a:t>Accident</a:t>
            </a:r>
          </a:p>
        </p:txBody>
      </p:sp>
      <p:sp>
        <p:nvSpPr>
          <p:cNvPr id="57346" name="Rectangle 5"/>
          <p:cNvSpPr>
            <a:spLocks noGrp="1" noChangeArrowheads="1"/>
          </p:cNvSpPr>
          <p:nvPr>
            <p:ph sz="half" idx="1"/>
          </p:nvPr>
        </p:nvSpPr>
        <p:spPr>
          <a:xfrm>
            <a:off x="609600" y="1447800"/>
            <a:ext cx="8229600" cy="4953000"/>
          </a:xfrm>
        </p:spPr>
        <p:txBody>
          <a:bodyPr/>
          <a:lstStyle/>
          <a:p>
            <a:pPr marL="533400" indent="-533400">
              <a:buFontTx/>
              <a:buNone/>
            </a:pPr>
            <a:r>
              <a:rPr lang="en-US" sz="4000" b="1" dirty="0" smtClean="0">
                <a:cs typeface="Times New Roman" charset="0"/>
              </a:rPr>
              <a:t>Remember:</a:t>
            </a:r>
          </a:p>
          <a:p>
            <a:pPr marL="533400" indent="-533400"/>
            <a:r>
              <a:rPr lang="en-US" sz="3200" dirty="0" smtClean="0">
                <a:cs typeface="Times New Roman" charset="0"/>
              </a:rPr>
              <a:t>The goal of an accident investigation is to </a:t>
            </a:r>
            <a:r>
              <a:rPr lang="en-US" sz="3200" u="sng" dirty="0" smtClean="0">
                <a:cs typeface="Times New Roman" charset="0"/>
              </a:rPr>
              <a:t>decrease</a:t>
            </a:r>
            <a:r>
              <a:rPr lang="en-US" sz="3200" dirty="0" smtClean="0">
                <a:cs typeface="Times New Roman" charset="0"/>
              </a:rPr>
              <a:t> injuries, illnesses and associated costs.</a:t>
            </a:r>
          </a:p>
          <a:p>
            <a:pPr marL="533400" indent="-533400"/>
            <a:r>
              <a:rPr lang="en-US" sz="3200" dirty="0" smtClean="0">
                <a:cs typeface="Times New Roman" charset="0"/>
              </a:rPr>
              <a:t>Be aware of your surroundings.</a:t>
            </a:r>
          </a:p>
          <a:p>
            <a:pPr marL="533400" indent="-533400"/>
            <a:r>
              <a:rPr lang="en-US" sz="3200" dirty="0" smtClean="0">
                <a:cs typeface="Times New Roman" charset="0"/>
              </a:rPr>
              <a:t>Know and follow safety rules.</a:t>
            </a:r>
          </a:p>
          <a:p>
            <a:pPr marL="533400" indent="-533400"/>
            <a:r>
              <a:rPr lang="en-US" sz="3200" dirty="0" smtClean="0">
                <a:cs typeface="Times New Roman" charset="0"/>
              </a:rPr>
              <a:t>Use correct Personal Protection Equipment.</a:t>
            </a:r>
          </a:p>
          <a:p>
            <a:pPr marL="533400" indent="-533400"/>
            <a:r>
              <a:rPr lang="en-US" sz="3200" dirty="0" smtClean="0">
                <a:cs typeface="Times New Roman" charset="0"/>
              </a:rPr>
              <a:t>Communicate any unsafe conditions.</a:t>
            </a:r>
          </a:p>
        </p:txBody>
      </p:sp>
    </p:spTree>
    <p:custDataLst>
      <p:tags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Fire Safety "Code Red"</a:t>
            </a:r>
            <a:br>
              <a:rPr lang="en-US" dirty="0" smtClean="0"/>
            </a:b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When a Code Red is announced, there are strategic issues that must be considered in order to survive a fire. </a:t>
            </a:r>
          </a:p>
          <a:p>
            <a:r>
              <a:rPr lang="en-US" dirty="0" smtClean="0"/>
              <a:t>First and foremost each of us needs to ensure that we have a clear path of travel so we can evacuate rapidly or lead others to safety if need be - you must be able to do this in complete darkness. That means keeping your work areas free of clutter and having a primary and secondary escape route thought out. </a:t>
            </a:r>
          </a:p>
          <a:p>
            <a:r>
              <a:rPr lang="en-US" dirty="0" smtClean="0"/>
              <a:t>Secondly, never block smoke doors or fire exits. Finally, keep calm. The best way to do this is to carry out the provisions of the fire plan each time the fire alarm sounds. By repetitiously performing these actions they will become habit and allow you to carry out the plan when needed.</a:t>
            </a:r>
          </a:p>
          <a:p>
            <a:endParaRPr 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RACE Method</a:t>
            </a:r>
            <a:br>
              <a:rPr lang="en-US" dirty="0" smtClean="0"/>
            </a:br>
            <a:endParaRPr lang="en-US" dirty="0"/>
          </a:p>
        </p:txBody>
      </p:sp>
      <p:sp>
        <p:nvSpPr>
          <p:cNvPr id="3" name="Content Placeholder 2"/>
          <p:cNvSpPr>
            <a:spLocks noGrp="1"/>
          </p:cNvSpPr>
          <p:nvPr>
            <p:ph idx="1"/>
          </p:nvPr>
        </p:nvSpPr>
        <p:spPr/>
        <p:txBody>
          <a:bodyPr>
            <a:normAutofit fontScale="92500" lnSpcReduction="10000"/>
          </a:bodyPr>
          <a:lstStyle/>
          <a:p>
            <a:pPr lvl="0"/>
            <a:r>
              <a:rPr lang="en-US" b="1" dirty="0" smtClean="0"/>
              <a:t>Rescue </a:t>
            </a:r>
            <a:r>
              <a:rPr lang="en-US" dirty="0" smtClean="0"/>
              <a:t>yourself and any patients in immediate danger then dial extension 46222 - give your name and exact location of the fire.</a:t>
            </a:r>
          </a:p>
          <a:p>
            <a:pPr lvl="0"/>
            <a:r>
              <a:rPr lang="en-US" b="1" dirty="0" smtClean="0"/>
              <a:t>Activate </a:t>
            </a:r>
            <a:r>
              <a:rPr lang="en-US" dirty="0" smtClean="0"/>
              <a:t>the alarm system. Know the location of alarms and who is responsible in your area for directing the fire response team. Assure that fire bells and visual alarms are activated.</a:t>
            </a:r>
          </a:p>
          <a:p>
            <a:pPr lvl="0"/>
            <a:r>
              <a:rPr lang="en-US" b="1" dirty="0" smtClean="0"/>
              <a:t>Contain </a:t>
            </a:r>
            <a:r>
              <a:rPr lang="en-US" dirty="0" smtClean="0"/>
              <a:t>the fire by closing doors and windows in the area. Close smoke doors, check to assure automatic smoke doors are closed and check to assure smoke doors are not blocked.</a:t>
            </a:r>
          </a:p>
          <a:p>
            <a:pPr lvl="0"/>
            <a:r>
              <a:rPr lang="en-US" b="1" dirty="0" smtClean="0"/>
              <a:t>Extinguishers - </a:t>
            </a:r>
            <a:r>
              <a:rPr lang="en-US" dirty="0" smtClean="0"/>
              <a:t>Know where they are in your area!</a:t>
            </a:r>
          </a:p>
          <a:p>
            <a:endParaRPr 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PASS Method </a:t>
            </a:r>
            <a:endParaRPr lang="en-US" dirty="0"/>
          </a:p>
        </p:txBody>
      </p:sp>
      <p:sp>
        <p:nvSpPr>
          <p:cNvPr id="3" name="Content Placeholder 2"/>
          <p:cNvSpPr>
            <a:spLocks noGrp="1"/>
          </p:cNvSpPr>
          <p:nvPr>
            <p:ph idx="1"/>
          </p:nvPr>
        </p:nvSpPr>
        <p:spPr/>
        <p:txBody>
          <a:bodyPr/>
          <a:lstStyle/>
          <a:p>
            <a:pPr>
              <a:buNone/>
            </a:pPr>
            <a:r>
              <a:rPr lang="en-US" dirty="0" smtClean="0"/>
              <a:t>Using fire extinguishers:</a:t>
            </a:r>
          </a:p>
          <a:p>
            <a:pPr lvl="0"/>
            <a:r>
              <a:rPr lang="en-US" dirty="0" smtClean="0"/>
              <a:t>Pull</a:t>
            </a:r>
          </a:p>
          <a:p>
            <a:pPr lvl="0"/>
            <a:r>
              <a:rPr lang="en-US" dirty="0" smtClean="0"/>
              <a:t>Aim</a:t>
            </a:r>
          </a:p>
          <a:p>
            <a:pPr lvl="0"/>
            <a:r>
              <a:rPr lang="en-US" dirty="0" smtClean="0"/>
              <a:t>Squeeze</a:t>
            </a:r>
          </a:p>
          <a:p>
            <a:pPr lvl="0"/>
            <a:r>
              <a:rPr lang="en-US" dirty="0" smtClean="0"/>
              <a:t>Sweep</a:t>
            </a:r>
          </a:p>
          <a:p>
            <a:endParaRPr 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Be prepared </a:t>
            </a:r>
            <a:r>
              <a:rPr lang="en-US" b="1" i="1" dirty="0" smtClean="0"/>
              <a:t>before a </a:t>
            </a:r>
            <a:r>
              <a:rPr lang="en-US" i="1" dirty="0" smtClean="0"/>
              <a:t>fire...</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lvl="0"/>
            <a:r>
              <a:rPr lang="en-US" dirty="0" smtClean="0"/>
              <a:t>Know beforehand horizontal and vertical evacuation procedures and who is responsible for determining when they are to be performed.</a:t>
            </a:r>
          </a:p>
          <a:p>
            <a:pPr lvl="0"/>
            <a:r>
              <a:rPr lang="en-US" dirty="0" smtClean="0"/>
              <a:t>Review evacuation routes, smoke compartment locations, adjacent horizontal patient transfer compartments and alternate locations.</a:t>
            </a:r>
          </a:p>
          <a:p>
            <a:pPr lvl="0"/>
            <a:r>
              <a:rPr lang="en-US" dirty="0" smtClean="0"/>
              <a:t>Know how many patients are on the unit, where they are located, and how many are on oxygen.</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Grp="1" noChangeArrowheads="1"/>
          </p:cNvSpPr>
          <p:nvPr>
            <p:ph type="title"/>
          </p:nvPr>
        </p:nvSpPr>
        <p:spPr>
          <a:noFill/>
        </p:spPr>
        <p:txBody>
          <a:bodyPr/>
          <a:lstStyle/>
          <a:p>
            <a:r>
              <a:rPr lang="en-US" sz="2800" b="1">
                <a:latin typeface="Arial" charset="0"/>
              </a:rPr>
              <a:t/>
            </a:r>
            <a:br>
              <a:rPr lang="en-US" sz="2800" b="1">
                <a:latin typeface="Arial" charset="0"/>
              </a:rPr>
            </a:br>
            <a:r>
              <a:rPr lang="en-US" b="1"/>
              <a:t>Relationship-Based Care</a:t>
            </a:r>
            <a:r>
              <a:rPr lang="en-US"/>
              <a:t> </a:t>
            </a:r>
            <a:br>
              <a:rPr lang="en-US"/>
            </a:br>
            <a:endParaRPr lang="en-US"/>
          </a:p>
        </p:txBody>
      </p:sp>
      <p:sp>
        <p:nvSpPr>
          <p:cNvPr id="4150" name="Rectangle 54"/>
          <p:cNvSpPr>
            <a:spLocks noGrp="1" noChangeArrowheads="1"/>
          </p:cNvSpPr>
          <p:nvPr>
            <p:ph type="body" idx="1"/>
          </p:nvPr>
        </p:nvSpPr>
        <p:spPr>
          <a:xfrm>
            <a:off x="685800" y="1600200"/>
            <a:ext cx="7772400" cy="4114800"/>
          </a:xfrm>
        </p:spPr>
        <p:txBody>
          <a:bodyPr/>
          <a:lstStyle/>
          <a:p>
            <a:r>
              <a:rPr lang="en-US" sz="2800"/>
              <a:t>Focuses on Three Caring &amp; Healing Relationships:</a:t>
            </a:r>
          </a:p>
          <a:p>
            <a:pPr lvl="1">
              <a:buFont typeface="Courier New" pitchFamily="49" charset="0"/>
              <a:buChar char="o"/>
            </a:pPr>
            <a:r>
              <a:rPr lang="en-US" sz="2600"/>
              <a:t>Relationship with patient/family</a:t>
            </a:r>
          </a:p>
          <a:p>
            <a:pPr lvl="1">
              <a:buFont typeface="Courier New" pitchFamily="49" charset="0"/>
              <a:buChar char="o"/>
            </a:pPr>
            <a:r>
              <a:rPr lang="en-US" sz="2600"/>
              <a:t>Relationship with colleagues</a:t>
            </a:r>
          </a:p>
          <a:p>
            <a:pPr lvl="1">
              <a:buFont typeface="Courier New" pitchFamily="49" charset="0"/>
              <a:buChar char="o"/>
            </a:pPr>
            <a:r>
              <a:rPr lang="en-US" sz="2600"/>
              <a:t>Relationship with self</a:t>
            </a:r>
          </a:p>
        </p:txBody>
      </p:sp>
      <p:pic>
        <p:nvPicPr>
          <p:cNvPr id="4101" name="Picture 4" descr="patients&amp;families_color"/>
          <p:cNvPicPr>
            <a:picLocks noChangeAspect="1" noChangeArrowheads="1"/>
          </p:cNvPicPr>
          <p:nvPr>
            <p:custDataLst>
              <p:tags r:id="rId2"/>
            </p:custDataLst>
          </p:nvPr>
        </p:nvPicPr>
        <p:blipFill>
          <a:blip r:embed="rId7" cstate="print"/>
          <a:srcRect/>
          <a:stretch>
            <a:fillRect/>
          </a:stretch>
        </p:blipFill>
        <p:spPr bwMode="auto">
          <a:xfrm>
            <a:off x="228600" y="3886200"/>
            <a:ext cx="4140200" cy="1916113"/>
          </a:xfrm>
          <a:prstGeom prst="rect">
            <a:avLst/>
          </a:prstGeom>
          <a:noFill/>
          <a:ln w="9525">
            <a:noFill/>
            <a:miter lim="800000"/>
            <a:headEnd/>
            <a:tailEnd/>
          </a:ln>
        </p:spPr>
      </p:pic>
      <p:pic>
        <p:nvPicPr>
          <p:cNvPr id="4102" name="Picture 5" descr="body,mind,spirit_color"/>
          <p:cNvPicPr>
            <a:picLocks noChangeAspect="1" noChangeArrowheads="1"/>
          </p:cNvPicPr>
          <p:nvPr>
            <p:custDataLst>
              <p:tags r:id="rId3"/>
            </p:custDataLst>
          </p:nvPr>
        </p:nvPicPr>
        <p:blipFill>
          <a:blip r:embed="rId8" cstate="print"/>
          <a:srcRect/>
          <a:stretch>
            <a:fillRect/>
          </a:stretch>
        </p:blipFill>
        <p:spPr bwMode="auto">
          <a:xfrm>
            <a:off x="6477000" y="2438400"/>
            <a:ext cx="2362200" cy="2509838"/>
          </a:xfrm>
          <a:prstGeom prst="rect">
            <a:avLst/>
          </a:prstGeom>
          <a:noFill/>
          <a:ln w="9525">
            <a:noFill/>
            <a:miter lim="800000"/>
            <a:headEnd/>
            <a:tailEnd/>
          </a:ln>
        </p:spPr>
      </p:pic>
      <p:pic>
        <p:nvPicPr>
          <p:cNvPr id="4103" name="Picture 6" descr="colleagues_color"/>
          <p:cNvPicPr>
            <a:picLocks noChangeAspect="1" noChangeArrowheads="1"/>
          </p:cNvPicPr>
          <p:nvPr>
            <p:custDataLst>
              <p:tags r:id="rId4"/>
            </p:custDataLst>
          </p:nvPr>
        </p:nvPicPr>
        <p:blipFill>
          <a:blip r:embed="rId9" cstate="print"/>
          <a:srcRect/>
          <a:stretch>
            <a:fillRect/>
          </a:stretch>
        </p:blipFill>
        <p:spPr bwMode="auto">
          <a:xfrm>
            <a:off x="4267200" y="4191000"/>
            <a:ext cx="2971800" cy="231457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dissolve">
                                      <p:cBhvr>
                                        <p:cTn id="7" dur="500"/>
                                        <p:tgtEl>
                                          <p:spTgt spid="4101"/>
                                        </p:tgtEl>
                                      </p:cBhvr>
                                    </p:animEffect>
                                  </p:childTnLst>
                                </p:cTn>
                              </p:par>
                            </p:childTnLst>
                          </p:cTn>
                        </p:par>
                        <p:par>
                          <p:cTn id="8" fill="hold">
                            <p:stCondLst>
                              <p:cond delay="500"/>
                            </p:stCondLst>
                            <p:childTnLst>
                              <p:par>
                                <p:cTn id="9" presetID="9" presetClass="entr" presetSubtype="0" fill="hold" nodeType="afterEffect">
                                  <p:stCondLst>
                                    <p:cond delay="1000"/>
                                  </p:stCondLst>
                                  <p:childTnLst>
                                    <p:set>
                                      <p:cBhvr>
                                        <p:cTn id="10" dur="1" fill="hold">
                                          <p:stCondLst>
                                            <p:cond delay="0"/>
                                          </p:stCondLst>
                                        </p:cTn>
                                        <p:tgtEl>
                                          <p:spTgt spid="4103"/>
                                        </p:tgtEl>
                                        <p:attrNameLst>
                                          <p:attrName>style.visibility</p:attrName>
                                        </p:attrNameLst>
                                      </p:cBhvr>
                                      <p:to>
                                        <p:strVal val="visible"/>
                                      </p:to>
                                    </p:set>
                                    <p:animEffect transition="in" filter="dissolve">
                                      <p:cBhvr>
                                        <p:cTn id="11" dur="500"/>
                                        <p:tgtEl>
                                          <p:spTgt spid="4103"/>
                                        </p:tgtEl>
                                      </p:cBhvr>
                                    </p:animEffect>
                                  </p:childTnLst>
                                </p:cTn>
                              </p:par>
                            </p:childTnLst>
                          </p:cTn>
                        </p:par>
                        <p:par>
                          <p:cTn id="12" fill="hold">
                            <p:stCondLst>
                              <p:cond delay="2000"/>
                            </p:stCondLst>
                            <p:childTnLst>
                              <p:par>
                                <p:cTn id="13" presetID="9" presetClass="entr" presetSubtype="0" fill="hold" nodeType="afterEffect">
                                  <p:stCondLst>
                                    <p:cond delay="1000"/>
                                  </p:stCondLst>
                                  <p:childTnLst>
                                    <p:set>
                                      <p:cBhvr>
                                        <p:cTn id="14" dur="1" fill="hold">
                                          <p:stCondLst>
                                            <p:cond delay="0"/>
                                          </p:stCondLst>
                                        </p:cTn>
                                        <p:tgtEl>
                                          <p:spTgt spid="4102"/>
                                        </p:tgtEl>
                                        <p:attrNameLst>
                                          <p:attrName>style.visibility</p:attrName>
                                        </p:attrNameLst>
                                      </p:cBhvr>
                                      <p:to>
                                        <p:strVal val="visible"/>
                                      </p:to>
                                    </p:set>
                                    <p:animEffect transition="in" filter="dissolve">
                                      <p:cBhvr>
                                        <p:cTn id="15"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Be prepared </a:t>
            </a:r>
            <a:r>
              <a:rPr lang="en-US" b="1" i="1" dirty="0" smtClean="0"/>
              <a:t>in </a:t>
            </a:r>
            <a:r>
              <a:rPr lang="en-US" i="1" dirty="0" smtClean="0"/>
              <a:t>the event of a fire...</a:t>
            </a:r>
            <a:r>
              <a:rPr lang="en-US" dirty="0" smtClean="0"/>
              <a:t/>
            </a:r>
            <a:br>
              <a:rPr lang="en-US" dirty="0" smtClean="0"/>
            </a:br>
            <a:endParaRPr lang="en-US" dirty="0"/>
          </a:p>
        </p:txBody>
      </p:sp>
      <p:sp>
        <p:nvSpPr>
          <p:cNvPr id="3" name="Content Placeholder 2"/>
          <p:cNvSpPr>
            <a:spLocks noGrp="1"/>
          </p:cNvSpPr>
          <p:nvPr>
            <p:ph idx="1"/>
          </p:nvPr>
        </p:nvSpPr>
        <p:spPr>
          <a:xfrm>
            <a:off x="304800" y="1066800"/>
            <a:ext cx="8534400" cy="5486400"/>
          </a:xfrm>
        </p:spPr>
        <p:txBody>
          <a:bodyPr>
            <a:normAutofit fontScale="85000" lnSpcReduction="20000"/>
          </a:bodyPr>
          <a:lstStyle/>
          <a:p>
            <a:pPr lvl="0"/>
            <a:r>
              <a:rPr lang="en-US" dirty="0" smtClean="0"/>
              <a:t>Place all equipment against one side of the hall.</a:t>
            </a:r>
          </a:p>
          <a:p>
            <a:pPr lvl="0"/>
            <a:r>
              <a:rPr lang="en-US" dirty="0" smtClean="0"/>
              <a:t>Stop elevator use, except for critical needs.</a:t>
            </a:r>
          </a:p>
          <a:p>
            <a:pPr lvl="0"/>
            <a:r>
              <a:rPr lang="en-US" dirty="0" smtClean="0"/>
              <a:t>Turn on all lights that can be accessed.</a:t>
            </a:r>
          </a:p>
          <a:p>
            <a:pPr lvl="0"/>
            <a:r>
              <a:rPr lang="en-US" dirty="0" smtClean="0"/>
              <a:t>Contact Maintenance to check the necessity to shut gas down.</a:t>
            </a:r>
          </a:p>
          <a:p>
            <a:pPr lvl="0"/>
            <a:r>
              <a:rPr lang="en-US" dirty="0" smtClean="0"/>
              <a:t>Assure oxygen is shut off if fire is in the vicinity of the oxygen. Assure backup oxygen is available for patients where needed. The following are authorized to shut off medical gas on a unit during a fire or emergency: Administration, Hospital Fire Marshal, Akron Fire Department, Department Directors, Clinical managers, Staff RNs, Safety Officer, Department Managers (Surgical Services should refer to department specific policy).</a:t>
            </a:r>
          </a:p>
          <a:p>
            <a:pPr lvl="0"/>
            <a:r>
              <a:rPr lang="en-US" dirty="0" smtClean="0"/>
              <a:t>All areas of the hospital that are not in the vicinity of the fire when the alarm sounds are to close any open windows, stop all non-essential work and stand by for further instructions.</a:t>
            </a:r>
          </a:p>
          <a:p>
            <a:pPr lvl="0"/>
            <a:r>
              <a:rPr lang="en-US" dirty="0" smtClean="0"/>
              <a:t>Unless specifically directed, the ACC building is not to be evacuated during a fire alarm.</a:t>
            </a:r>
          </a:p>
          <a:p>
            <a:endParaRPr 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noFill/>
          <a:ln/>
        </p:spPr>
        <p:txBody>
          <a:bodyPr lIns="90488" tIns="44450" rIns="90488" bIns="44450">
            <a:normAutofit/>
          </a:bodyPr>
          <a:lstStyle/>
          <a:p>
            <a:r>
              <a:rPr lang="en-US" sz="5400" b="1" dirty="0" smtClean="0">
                <a:effectLst>
                  <a:outerShdw blurRad="38100" dist="38100" dir="2700000" algn="tl">
                    <a:srgbClr val="C0C0C0"/>
                  </a:outerShdw>
                </a:effectLst>
              </a:rPr>
              <a:t/>
            </a:r>
            <a:br>
              <a:rPr lang="en-US" sz="5400" b="1" dirty="0" smtClean="0">
                <a:effectLst>
                  <a:outerShdw blurRad="38100" dist="38100" dir="2700000" algn="tl">
                    <a:srgbClr val="C0C0C0"/>
                  </a:outerShdw>
                </a:effectLst>
              </a:rPr>
            </a:br>
            <a:r>
              <a:rPr lang="en-US" sz="5400" dirty="0" smtClean="0"/>
              <a:t/>
            </a:r>
            <a:br>
              <a:rPr lang="en-US" sz="5400" dirty="0" smtClean="0"/>
            </a:br>
            <a:endParaRPr lang="en-US" sz="3600" dirty="0"/>
          </a:p>
        </p:txBody>
      </p:sp>
      <p:sp>
        <p:nvSpPr>
          <p:cNvPr id="4" name="Rectangle 3"/>
          <p:cNvSpPr/>
          <p:nvPr/>
        </p:nvSpPr>
        <p:spPr>
          <a:xfrm>
            <a:off x="1143000" y="3200400"/>
            <a:ext cx="7239000" cy="584775"/>
          </a:xfrm>
          <a:prstGeom prst="rect">
            <a:avLst/>
          </a:prstGeom>
        </p:spPr>
        <p:txBody>
          <a:bodyPr wrap="square">
            <a:spAutoFit/>
          </a:bodyPr>
          <a:lstStyle/>
          <a:p>
            <a:r>
              <a:rPr lang="en-US" sz="3200" dirty="0" smtClean="0">
                <a:solidFill>
                  <a:schemeClr val="bg1"/>
                </a:solidFill>
                <a:effectLst>
                  <a:outerShdw blurRad="38100" dist="38100" dir="2700000" algn="tl">
                    <a:srgbClr val="000000">
                      <a:alpha val="43137"/>
                    </a:srgbClr>
                  </a:outerShdw>
                </a:effectLst>
              </a:rPr>
              <a:t>Emergency Management and Preparedness</a:t>
            </a:r>
            <a:endParaRPr lang="en-US" sz="3200" dirty="0">
              <a:solidFill>
                <a:schemeClr val="bg1"/>
              </a:solidFill>
              <a:effectLst>
                <a:outerShdw blurRad="38100" dist="38100" dir="2700000" algn="tl">
                  <a:srgbClr val="000000">
                    <a:alpha val="43137"/>
                  </a:srgbClr>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04800" y="1219200"/>
            <a:ext cx="8534400" cy="990600"/>
          </a:xfrm>
          <a:noFill/>
          <a:ln/>
        </p:spPr>
        <p:txBody>
          <a:bodyPr lIns="90488" tIns="44450" rIns="90488" bIns="44450"/>
          <a:lstStyle/>
          <a:p>
            <a:pPr algn="l"/>
            <a:r>
              <a:rPr lang="en-US" sz="2000" b="1" dirty="0">
                <a:solidFill>
                  <a:schemeClr val="tx1"/>
                </a:solidFill>
              </a:rPr>
              <a:t>All of these </a:t>
            </a:r>
            <a:r>
              <a:rPr lang="en-US" sz="2000" b="1" dirty="0" smtClean="0">
                <a:solidFill>
                  <a:schemeClr val="tx1"/>
                </a:solidFill>
              </a:rPr>
              <a:t>Disaster/Mass Casualty Incident</a:t>
            </a:r>
            <a:r>
              <a:rPr lang="en-US" sz="2000" dirty="0" smtClean="0">
                <a:solidFill>
                  <a:schemeClr val="bg1"/>
                </a:solidFill>
              </a:rPr>
              <a:t> </a:t>
            </a:r>
            <a:r>
              <a:rPr lang="en-US" sz="2000" b="1" dirty="0" smtClean="0">
                <a:solidFill>
                  <a:schemeClr val="tx1"/>
                </a:solidFill>
              </a:rPr>
              <a:t>Plans </a:t>
            </a:r>
            <a:r>
              <a:rPr lang="en-US" sz="2000" b="1" dirty="0">
                <a:solidFill>
                  <a:schemeClr val="tx1"/>
                </a:solidFill>
              </a:rPr>
              <a:t>can be found in each department in an orange binder. </a:t>
            </a:r>
            <a:r>
              <a:rPr lang="en-US" sz="2000" b="1" dirty="0" smtClean="0">
                <a:solidFill>
                  <a:schemeClr val="tx1"/>
                </a:solidFill>
              </a:rPr>
              <a:t>They </a:t>
            </a:r>
            <a:r>
              <a:rPr lang="en-US" sz="2000" b="1" dirty="0">
                <a:solidFill>
                  <a:schemeClr val="tx1"/>
                </a:solidFill>
              </a:rPr>
              <a:t>can also be found on the hospital’s Intranet home page named “MCI quick reference.”</a:t>
            </a:r>
          </a:p>
        </p:txBody>
      </p:sp>
      <p:sp>
        <p:nvSpPr>
          <p:cNvPr id="9219" name="Rectangle 3"/>
          <p:cNvSpPr>
            <a:spLocks noGrp="1" noChangeArrowheads="1"/>
          </p:cNvSpPr>
          <p:nvPr>
            <p:ph sz="half" idx="1"/>
          </p:nvPr>
        </p:nvSpPr>
        <p:spPr>
          <a:xfrm>
            <a:off x="304800" y="2438400"/>
            <a:ext cx="4160520" cy="2819400"/>
          </a:xfrm>
          <a:noFill/>
          <a:ln/>
        </p:spPr>
        <p:txBody>
          <a:bodyPr lIns="90488" tIns="44450" rIns="90488" bIns="44450">
            <a:normAutofit lnSpcReduction="10000"/>
          </a:bodyPr>
          <a:lstStyle/>
          <a:p>
            <a:pPr>
              <a:lnSpc>
                <a:spcPct val="90000"/>
              </a:lnSpc>
            </a:pPr>
            <a:r>
              <a:rPr lang="en-US" sz="2000" dirty="0"/>
              <a:t>MCI Plan </a:t>
            </a:r>
            <a:r>
              <a:rPr lang="en-US" sz="2000" b="1" dirty="0"/>
              <a:t>“Code Yellow”</a:t>
            </a:r>
          </a:p>
          <a:p>
            <a:pPr lvl="1">
              <a:lnSpc>
                <a:spcPct val="90000"/>
              </a:lnSpc>
            </a:pPr>
            <a:r>
              <a:rPr lang="en-US" sz="2000" dirty="0"/>
              <a:t>Department Specific Disaster Plan</a:t>
            </a:r>
          </a:p>
          <a:p>
            <a:pPr>
              <a:lnSpc>
                <a:spcPct val="90000"/>
              </a:lnSpc>
            </a:pPr>
            <a:r>
              <a:rPr lang="en-US" sz="2000" dirty="0"/>
              <a:t>Disruption of Phone Service</a:t>
            </a:r>
          </a:p>
          <a:p>
            <a:pPr>
              <a:lnSpc>
                <a:spcPct val="90000"/>
              </a:lnSpc>
            </a:pPr>
            <a:r>
              <a:rPr lang="en-US" sz="2000" dirty="0"/>
              <a:t>Tornado Plan </a:t>
            </a:r>
            <a:r>
              <a:rPr lang="en-US" sz="2000" b="1" dirty="0"/>
              <a:t>“Code Grey”</a:t>
            </a:r>
          </a:p>
          <a:p>
            <a:pPr>
              <a:lnSpc>
                <a:spcPct val="90000"/>
              </a:lnSpc>
            </a:pPr>
            <a:r>
              <a:rPr lang="en-US" sz="2000" dirty="0"/>
              <a:t>Bomb Threat Plan </a:t>
            </a:r>
            <a:r>
              <a:rPr lang="en-US" sz="2000" b="1" dirty="0"/>
              <a:t>“Code Black”</a:t>
            </a:r>
          </a:p>
          <a:p>
            <a:pPr>
              <a:lnSpc>
                <a:spcPct val="90000"/>
              </a:lnSpc>
            </a:pPr>
            <a:r>
              <a:rPr lang="en-US" sz="2000" dirty="0"/>
              <a:t>Infant Security </a:t>
            </a:r>
            <a:r>
              <a:rPr lang="en-US" sz="2000" b="1" dirty="0"/>
              <a:t>“Code Adam”</a:t>
            </a:r>
          </a:p>
          <a:p>
            <a:pPr>
              <a:lnSpc>
                <a:spcPct val="90000"/>
              </a:lnSpc>
            </a:pPr>
            <a:r>
              <a:rPr lang="en-US" sz="2000" dirty="0"/>
              <a:t>Evacuation Plan </a:t>
            </a:r>
            <a:r>
              <a:rPr lang="en-US" sz="2000" b="1" dirty="0"/>
              <a:t>“Code Green</a:t>
            </a:r>
            <a:r>
              <a:rPr lang="en-US" sz="2000" b="1" dirty="0" smtClean="0"/>
              <a:t>”</a:t>
            </a:r>
            <a:endParaRPr lang="en-US" sz="2000" b="1" dirty="0"/>
          </a:p>
        </p:txBody>
      </p:sp>
      <p:sp>
        <p:nvSpPr>
          <p:cNvPr id="13" name="Content Placeholder 12"/>
          <p:cNvSpPr>
            <a:spLocks noGrp="1"/>
          </p:cNvSpPr>
          <p:nvPr>
            <p:ph sz="half" idx="2"/>
          </p:nvPr>
        </p:nvSpPr>
        <p:spPr>
          <a:xfrm>
            <a:off x="4648200" y="2362200"/>
            <a:ext cx="4160520" cy="3733800"/>
          </a:xfrm>
        </p:spPr>
        <p:txBody>
          <a:bodyPr>
            <a:normAutofit lnSpcReduction="10000"/>
          </a:bodyPr>
          <a:lstStyle/>
          <a:p>
            <a:pPr>
              <a:lnSpc>
                <a:spcPct val="90000"/>
              </a:lnSpc>
            </a:pPr>
            <a:r>
              <a:rPr lang="en-US" sz="2000" dirty="0" smtClean="0"/>
              <a:t>Power Outage Response Plan</a:t>
            </a:r>
          </a:p>
          <a:p>
            <a:pPr>
              <a:lnSpc>
                <a:spcPct val="90000"/>
              </a:lnSpc>
            </a:pPr>
            <a:r>
              <a:rPr lang="en-US" sz="2000" dirty="0" smtClean="0"/>
              <a:t>Stat Page</a:t>
            </a:r>
          </a:p>
          <a:p>
            <a:pPr lvl="1">
              <a:lnSpc>
                <a:spcPct val="90000"/>
              </a:lnSpc>
            </a:pPr>
            <a:r>
              <a:rPr lang="en-US" sz="2000" b="1" dirty="0" smtClean="0"/>
              <a:t>“Code Blue”</a:t>
            </a:r>
          </a:p>
          <a:p>
            <a:pPr lvl="1">
              <a:lnSpc>
                <a:spcPct val="90000"/>
              </a:lnSpc>
            </a:pPr>
            <a:r>
              <a:rPr lang="en-US" sz="2000" b="1" dirty="0" smtClean="0"/>
              <a:t>“Code Pink”</a:t>
            </a:r>
          </a:p>
          <a:p>
            <a:pPr>
              <a:lnSpc>
                <a:spcPct val="90000"/>
              </a:lnSpc>
            </a:pPr>
            <a:r>
              <a:rPr lang="en-US" sz="2000" dirty="0" smtClean="0"/>
              <a:t>Hazardous Material/NBC Response Plan</a:t>
            </a:r>
          </a:p>
          <a:p>
            <a:pPr lvl="1">
              <a:lnSpc>
                <a:spcPct val="90000"/>
              </a:lnSpc>
            </a:pPr>
            <a:r>
              <a:rPr lang="en-US" sz="2000" b="1" dirty="0" smtClean="0"/>
              <a:t>“Code Orange”</a:t>
            </a:r>
          </a:p>
          <a:p>
            <a:pPr>
              <a:lnSpc>
                <a:spcPct val="90000"/>
              </a:lnSpc>
            </a:pPr>
            <a:r>
              <a:rPr lang="en-US" sz="2000" dirty="0" smtClean="0"/>
              <a:t>Missing Patient </a:t>
            </a:r>
            <a:r>
              <a:rPr lang="en-US" sz="2000" b="1" dirty="0" smtClean="0"/>
              <a:t>“Code Brown”</a:t>
            </a:r>
          </a:p>
          <a:p>
            <a:pPr>
              <a:lnSpc>
                <a:spcPct val="90000"/>
              </a:lnSpc>
            </a:pPr>
            <a:r>
              <a:rPr lang="en-US" sz="2000" dirty="0" smtClean="0"/>
              <a:t>Violent Patient </a:t>
            </a:r>
            <a:r>
              <a:rPr lang="en-US" sz="2000" b="1" dirty="0" smtClean="0"/>
              <a:t>“Code Violet”</a:t>
            </a:r>
          </a:p>
          <a:p>
            <a:pPr>
              <a:lnSpc>
                <a:spcPct val="90000"/>
              </a:lnSpc>
            </a:pPr>
            <a:r>
              <a:rPr lang="en-US" sz="2000" dirty="0" smtClean="0"/>
              <a:t>Person with a Weapon             </a:t>
            </a:r>
            <a:r>
              <a:rPr lang="en-US" sz="2000" b="1" dirty="0" smtClean="0"/>
              <a:t>“Code Silver”</a:t>
            </a:r>
          </a:p>
          <a:p>
            <a:pPr>
              <a:lnSpc>
                <a:spcPct val="90000"/>
              </a:lnSpc>
            </a:pPr>
            <a:r>
              <a:rPr lang="en-US" sz="2000" dirty="0" smtClean="0"/>
              <a:t>Fire </a:t>
            </a:r>
            <a:r>
              <a:rPr lang="en-US" sz="2000" b="1" dirty="0" smtClean="0"/>
              <a:t>“Code Red”</a:t>
            </a:r>
          </a:p>
          <a:p>
            <a:pPr>
              <a:buNone/>
            </a:pPr>
            <a:endParaRPr lang="en-US" dirty="0"/>
          </a:p>
        </p:txBody>
      </p:sp>
      <p:grpSp>
        <p:nvGrpSpPr>
          <p:cNvPr id="2" name="Group 13"/>
          <p:cNvGrpSpPr>
            <a:grpSpLocks/>
          </p:cNvGrpSpPr>
          <p:nvPr>
            <p:custDataLst>
              <p:tags r:id="rId2"/>
            </p:custDataLst>
          </p:nvPr>
        </p:nvGrpSpPr>
        <p:grpSpPr bwMode="auto">
          <a:xfrm>
            <a:off x="2514600" y="5029200"/>
            <a:ext cx="990600" cy="1325562"/>
            <a:chOff x="3744" y="1152"/>
            <a:chExt cx="1572" cy="2246"/>
          </a:xfrm>
        </p:grpSpPr>
        <p:sp>
          <p:nvSpPr>
            <p:cNvPr id="9221" name="Freeform 5"/>
            <p:cNvSpPr>
              <a:spLocks/>
            </p:cNvSpPr>
            <p:nvPr/>
          </p:nvSpPr>
          <p:spPr bwMode="auto">
            <a:xfrm>
              <a:off x="3744" y="1152"/>
              <a:ext cx="1384" cy="2057"/>
            </a:xfrm>
            <a:custGeom>
              <a:avLst/>
              <a:gdLst/>
              <a:ahLst/>
              <a:cxnLst>
                <a:cxn ang="0">
                  <a:pos x="0" y="215"/>
                </a:cxn>
                <a:cxn ang="0">
                  <a:pos x="1257" y="6"/>
                </a:cxn>
                <a:cxn ang="0">
                  <a:pos x="1293" y="0"/>
                </a:cxn>
                <a:cxn ang="0">
                  <a:pos x="1320" y="0"/>
                </a:cxn>
                <a:cxn ang="0">
                  <a:pos x="1348" y="6"/>
                </a:cxn>
                <a:cxn ang="0">
                  <a:pos x="1363" y="16"/>
                </a:cxn>
                <a:cxn ang="0">
                  <a:pos x="1374" y="25"/>
                </a:cxn>
                <a:cxn ang="0">
                  <a:pos x="1380" y="43"/>
                </a:cxn>
                <a:cxn ang="0">
                  <a:pos x="1383" y="59"/>
                </a:cxn>
                <a:cxn ang="0">
                  <a:pos x="1384" y="82"/>
                </a:cxn>
                <a:cxn ang="0">
                  <a:pos x="1383" y="164"/>
                </a:cxn>
                <a:cxn ang="0">
                  <a:pos x="1383" y="1789"/>
                </a:cxn>
                <a:cxn ang="0">
                  <a:pos x="0" y="2057"/>
                </a:cxn>
                <a:cxn ang="0">
                  <a:pos x="0" y="215"/>
                </a:cxn>
              </a:cxnLst>
              <a:rect l="0" t="0" r="r" b="b"/>
              <a:pathLst>
                <a:path w="1384" h="2057">
                  <a:moveTo>
                    <a:pt x="0" y="215"/>
                  </a:moveTo>
                  <a:lnTo>
                    <a:pt x="1257" y="6"/>
                  </a:lnTo>
                  <a:lnTo>
                    <a:pt x="1293" y="0"/>
                  </a:lnTo>
                  <a:lnTo>
                    <a:pt x="1320" y="0"/>
                  </a:lnTo>
                  <a:lnTo>
                    <a:pt x="1348" y="6"/>
                  </a:lnTo>
                  <a:lnTo>
                    <a:pt x="1363" y="16"/>
                  </a:lnTo>
                  <a:lnTo>
                    <a:pt x="1374" y="25"/>
                  </a:lnTo>
                  <a:lnTo>
                    <a:pt x="1380" y="43"/>
                  </a:lnTo>
                  <a:lnTo>
                    <a:pt x="1383" y="59"/>
                  </a:lnTo>
                  <a:lnTo>
                    <a:pt x="1384" y="82"/>
                  </a:lnTo>
                  <a:lnTo>
                    <a:pt x="1383" y="164"/>
                  </a:lnTo>
                  <a:lnTo>
                    <a:pt x="1383" y="1789"/>
                  </a:lnTo>
                  <a:lnTo>
                    <a:pt x="0" y="2057"/>
                  </a:lnTo>
                  <a:lnTo>
                    <a:pt x="0" y="215"/>
                  </a:lnTo>
                  <a:close/>
                </a:path>
              </a:pathLst>
            </a:custGeom>
            <a:solidFill>
              <a:srgbClr val="FF6600"/>
            </a:solidFill>
            <a:ln w="14351">
              <a:solidFill>
                <a:schemeClr val="tx1"/>
              </a:solidFill>
              <a:prstDash val="solid"/>
              <a:round/>
              <a:headEnd/>
              <a:tailEnd/>
            </a:ln>
          </p:spPr>
          <p:txBody>
            <a:bodyPr/>
            <a:lstStyle/>
            <a:p>
              <a:endParaRPr lang="en-US"/>
            </a:p>
          </p:txBody>
        </p:sp>
        <p:sp>
          <p:nvSpPr>
            <p:cNvPr id="9222" name="Freeform 6"/>
            <p:cNvSpPr>
              <a:spLocks/>
            </p:cNvSpPr>
            <p:nvPr/>
          </p:nvSpPr>
          <p:spPr bwMode="auto">
            <a:xfrm>
              <a:off x="4057" y="1277"/>
              <a:ext cx="1259" cy="2121"/>
            </a:xfrm>
            <a:custGeom>
              <a:avLst/>
              <a:gdLst/>
              <a:ahLst/>
              <a:cxnLst>
                <a:cxn ang="0">
                  <a:pos x="0" y="278"/>
                </a:cxn>
                <a:cxn ang="0">
                  <a:pos x="0" y="2121"/>
                </a:cxn>
                <a:cxn ang="0">
                  <a:pos x="1175" y="1782"/>
                </a:cxn>
                <a:cxn ang="0">
                  <a:pos x="1197" y="1777"/>
                </a:cxn>
                <a:cxn ang="0">
                  <a:pos x="1230" y="1766"/>
                </a:cxn>
                <a:cxn ang="0">
                  <a:pos x="1246" y="1754"/>
                </a:cxn>
                <a:cxn ang="0">
                  <a:pos x="1255" y="1740"/>
                </a:cxn>
                <a:cxn ang="0">
                  <a:pos x="1258" y="1718"/>
                </a:cxn>
                <a:cxn ang="0">
                  <a:pos x="1258" y="1704"/>
                </a:cxn>
                <a:cxn ang="0">
                  <a:pos x="1258" y="1681"/>
                </a:cxn>
                <a:cxn ang="0">
                  <a:pos x="1258" y="1648"/>
                </a:cxn>
                <a:cxn ang="0">
                  <a:pos x="1258" y="83"/>
                </a:cxn>
                <a:cxn ang="0">
                  <a:pos x="1259" y="53"/>
                </a:cxn>
                <a:cxn ang="0">
                  <a:pos x="1252" y="29"/>
                </a:cxn>
                <a:cxn ang="0">
                  <a:pos x="1243" y="15"/>
                </a:cxn>
                <a:cxn ang="0">
                  <a:pos x="1230" y="6"/>
                </a:cxn>
                <a:cxn ang="0">
                  <a:pos x="1215" y="0"/>
                </a:cxn>
                <a:cxn ang="0">
                  <a:pos x="1195" y="0"/>
                </a:cxn>
                <a:cxn ang="0">
                  <a:pos x="1174" y="1"/>
                </a:cxn>
                <a:cxn ang="0">
                  <a:pos x="1155" y="4"/>
                </a:cxn>
                <a:cxn ang="0">
                  <a:pos x="1131" y="8"/>
                </a:cxn>
                <a:cxn ang="0">
                  <a:pos x="0" y="278"/>
                </a:cxn>
              </a:cxnLst>
              <a:rect l="0" t="0" r="r" b="b"/>
              <a:pathLst>
                <a:path w="1259" h="2121">
                  <a:moveTo>
                    <a:pt x="0" y="278"/>
                  </a:moveTo>
                  <a:lnTo>
                    <a:pt x="0" y="2121"/>
                  </a:lnTo>
                  <a:lnTo>
                    <a:pt x="1175" y="1782"/>
                  </a:lnTo>
                  <a:lnTo>
                    <a:pt x="1197" y="1777"/>
                  </a:lnTo>
                  <a:lnTo>
                    <a:pt x="1230" y="1766"/>
                  </a:lnTo>
                  <a:lnTo>
                    <a:pt x="1246" y="1754"/>
                  </a:lnTo>
                  <a:lnTo>
                    <a:pt x="1255" y="1740"/>
                  </a:lnTo>
                  <a:lnTo>
                    <a:pt x="1258" y="1718"/>
                  </a:lnTo>
                  <a:lnTo>
                    <a:pt x="1258" y="1704"/>
                  </a:lnTo>
                  <a:lnTo>
                    <a:pt x="1258" y="1681"/>
                  </a:lnTo>
                  <a:lnTo>
                    <a:pt x="1258" y="1648"/>
                  </a:lnTo>
                  <a:lnTo>
                    <a:pt x="1258" y="83"/>
                  </a:lnTo>
                  <a:lnTo>
                    <a:pt x="1259" y="53"/>
                  </a:lnTo>
                  <a:lnTo>
                    <a:pt x="1252" y="29"/>
                  </a:lnTo>
                  <a:lnTo>
                    <a:pt x="1243" y="15"/>
                  </a:lnTo>
                  <a:lnTo>
                    <a:pt x="1230" y="6"/>
                  </a:lnTo>
                  <a:lnTo>
                    <a:pt x="1215" y="0"/>
                  </a:lnTo>
                  <a:lnTo>
                    <a:pt x="1195" y="0"/>
                  </a:lnTo>
                  <a:lnTo>
                    <a:pt x="1174" y="1"/>
                  </a:lnTo>
                  <a:lnTo>
                    <a:pt x="1155" y="4"/>
                  </a:lnTo>
                  <a:lnTo>
                    <a:pt x="1131" y="8"/>
                  </a:lnTo>
                  <a:lnTo>
                    <a:pt x="0" y="278"/>
                  </a:lnTo>
                  <a:close/>
                </a:path>
              </a:pathLst>
            </a:custGeom>
            <a:solidFill>
              <a:srgbClr val="FF9900"/>
            </a:solidFill>
            <a:ln w="14351">
              <a:solidFill>
                <a:schemeClr val="tx1"/>
              </a:solidFill>
              <a:prstDash val="solid"/>
              <a:round/>
              <a:headEnd/>
              <a:tailEnd/>
            </a:ln>
          </p:spPr>
          <p:txBody>
            <a:bodyPr/>
            <a:lstStyle/>
            <a:p>
              <a:endParaRPr lang="en-US"/>
            </a:p>
          </p:txBody>
        </p:sp>
        <p:grpSp>
          <p:nvGrpSpPr>
            <p:cNvPr id="3" name="Group 9"/>
            <p:cNvGrpSpPr>
              <a:grpSpLocks/>
            </p:cNvGrpSpPr>
            <p:nvPr/>
          </p:nvGrpSpPr>
          <p:grpSpPr bwMode="auto">
            <a:xfrm>
              <a:off x="3861" y="1363"/>
              <a:ext cx="226" cy="205"/>
              <a:chOff x="3861" y="1363"/>
              <a:chExt cx="226" cy="205"/>
            </a:xfrm>
          </p:grpSpPr>
          <p:sp>
            <p:nvSpPr>
              <p:cNvPr id="9223" name="Freeform 7"/>
              <p:cNvSpPr>
                <a:spLocks/>
              </p:cNvSpPr>
              <p:nvPr/>
            </p:nvSpPr>
            <p:spPr bwMode="auto">
              <a:xfrm>
                <a:off x="3865" y="1378"/>
                <a:ext cx="222" cy="190"/>
              </a:xfrm>
              <a:custGeom>
                <a:avLst/>
                <a:gdLst/>
                <a:ahLst/>
                <a:cxnLst>
                  <a:cxn ang="0">
                    <a:pos x="0" y="96"/>
                  </a:cxn>
                  <a:cxn ang="0">
                    <a:pos x="12" y="83"/>
                  </a:cxn>
                  <a:cxn ang="0">
                    <a:pos x="27" y="68"/>
                  </a:cxn>
                  <a:cxn ang="0">
                    <a:pos x="46" y="52"/>
                  </a:cxn>
                  <a:cxn ang="0">
                    <a:pos x="67" y="35"/>
                  </a:cxn>
                  <a:cxn ang="0">
                    <a:pos x="87" y="25"/>
                  </a:cxn>
                  <a:cxn ang="0">
                    <a:pos x="107" y="14"/>
                  </a:cxn>
                  <a:cxn ang="0">
                    <a:pos x="122" y="8"/>
                  </a:cxn>
                  <a:cxn ang="0">
                    <a:pos x="139" y="4"/>
                  </a:cxn>
                  <a:cxn ang="0">
                    <a:pos x="157" y="0"/>
                  </a:cxn>
                  <a:cxn ang="0">
                    <a:pos x="169" y="1"/>
                  </a:cxn>
                  <a:cxn ang="0">
                    <a:pos x="184" y="5"/>
                  </a:cxn>
                  <a:cxn ang="0">
                    <a:pos x="193" y="8"/>
                  </a:cxn>
                  <a:cxn ang="0">
                    <a:pos x="203" y="16"/>
                  </a:cxn>
                  <a:cxn ang="0">
                    <a:pos x="210" y="23"/>
                  </a:cxn>
                  <a:cxn ang="0">
                    <a:pos x="217" y="35"/>
                  </a:cxn>
                  <a:cxn ang="0">
                    <a:pos x="219" y="49"/>
                  </a:cxn>
                  <a:cxn ang="0">
                    <a:pos x="222" y="62"/>
                  </a:cxn>
                  <a:cxn ang="0">
                    <a:pos x="218" y="77"/>
                  </a:cxn>
                  <a:cxn ang="0">
                    <a:pos x="215" y="90"/>
                  </a:cxn>
                  <a:cxn ang="0">
                    <a:pos x="210" y="106"/>
                  </a:cxn>
                  <a:cxn ang="0">
                    <a:pos x="199" y="121"/>
                  </a:cxn>
                  <a:cxn ang="0">
                    <a:pos x="190" y="137"/>
                  </a:cxn>
                  <a:cxn ang="0">
                    <a:pos x="175" y="157"/>
                  </a:cxn>
                  <a:cxn ang="0">
                    <a:pos x="159" y="178"/>
                  </a:cxn>
                  <a:cxn ang="0">
                    <a:pos x="148" y="190"/>
                  </a:cxn>
                  <a:cxn ang="0">
                    <a:pos x="0" y="96"/>
                  </a:cxn>
                </a:cxnLst>
                <a:rect l="0" t="0" r="r" b="b"/>
                <a:pathLst>
                  <a:path w="222" h="190">
                    <a:moveTo>
                      <a:pt x="0" y="96"/>
                    </a:moveTo>
                    <a:lnTo>
                      <a:pt x="12" y="83"/>
                    </a:lnTo>
                    <a:lnTo>
                      <a:pt x="27" y="68"/>
                    </a:lnTo>
                    <a:lnTo>
                      <a:pt x="46" y="52"/>
                    </a:lnTo>
                    <a:lnTo>
                      <a:pt x="67" y="35"/>
                    </a:lnTo>
                    <a:lnTo>
                      <a:pt x="87" y="25"/>
                    </a:lnTo>
                    <a:lnTo>
                      <a:pt x="107" y="14"/>
                    </a:lnTo>
                    <a:lnTo>
                      <a:pt x="122" y="8"/>
                    </a:lnTo>
                    <a:lnTo>
                      <a:pt x="139" y="4"/>
                    </a:lnTo>
                    <a:lnTo>
                      <a:pt x="157" y="0"/>
                    </a:lnTo>
                    <a:lnTo>
                      <a:pt x="169" y="1"/>
                    </a:lnTo>
                    <a:lnTo>
                      <a:pt x="184" y="5"/>
                    </a:lnTo>
                    <a:lnTo>
                      <a:pt x="193" y="8"/>
                    </a:lnTo>
                    <a:lnTo>
                      <a:pt x="203" y="16"/>
                    </a:lnTo>
                    <a:lnTo>
                      <a:pt x="210" y="23"/>
                    </a:lnTo>
                    <a:lnTo>
                      <a:pt x="217" y="35"/>
                    </a:lnTo>
                    <a:lnTo>
                      <a:pt x="219" y="49"/>
                    </a:lnTo>
                    <a:lnTo>
                      <a:pt x="222" y="62"/>
                    </a:lnTo>
                    <a:lnTo>
                      <a:pt x="218" y="77"/>
                    </a:lnTo>
                    <a:lnTo>
                      <a:pt x="215" y="90"/>
                    </a:lnTo>
                    <a:lnTo>
                      <a:pt x="210" y="106"/>
                    </a:lnTo>
                    <a:lnTo>
                      <a:pt x="199" y="121"/>
                    </a:lnTo>
                    <a:lnTo>
                      <a:pt x="190" y="137"/>
                    </a:lnTo>
                    <a:lnTo>
                      <a:pt x="175" y="157"/>
                    </a:lnTo>
                    <a:lnTo>
                      <a:pt x="159" y="178"/>
                    </a:lnTo>
                    <a:lnTo>
                      <a:pt x="148" y="190"/>
                    </a:lnTo>
                    <a:lnTo>
                      <a:pt x="0" y="96"/>
                    </a:lnTo>
                    <a:close/>
                  </a:path>
                </a:pathLst>
              </a:custGeom>
              <a:solidFill>
                <a:srgbClr val="FF9900"/>
              </a:solidFill>
              <a:ln w="14351">
                <a:solidFill>
                  <a:schemeClr val="tx1"/>
                </a:solidFill>
                <a:prstDash val="solid"/>
                <a:round/>
                <a:headEnd/>
                <a:tailEnd/>
              </a:ln>
            </p:spPr>
            <p:txBody>
              <a:bodyPr/>
              <a:lstStyle/>
              <a:p>
                <a:endParaRPr lang="en-US"/>
              </a:p>
            </p:txBody>
          </p:sp>
          <p:sp>
            <p:nvSpPr>
              <p:cNvPr id="9224" name="Freeform 8"/>
              <p:cNvSpPr>
                <a:spLocks/>
              </p:cNvSpPr>
              <p:nvPr/>
            </p:nvSpPr>
            <p:spPr bwMode="auto">
              <a:xfrm>
                <a:off x="3861" y="1363"/>
                <a:ext cx="222" cy="191"/>
              </a:xfrm>
              <a:custGeom>
                <a:avLst/>
                <a:gdLst/>
                <a:ahLst/>
                <a:cxnLst>
                  <a:cxn ang="0">
                    <a:pos x="0" y="97"/>
                  </a:cxn>
                  <a:cxn ang="0">
                    <a:pos x="12" y="84"/>
                  </a:cxn>
                  <a:cxn ang="0">
                    <a:pos x="27" y="69"/>
                  </a:cxn>
                  <a:cxn ang="0">
                    <a:pos x="46" y="53"/>
                  </a:cxn>
                  <a:cxn ang="0">
                    <a:pos x="68" y="37"/>
                  </a:cxn>
                  <a:cxn ang="0">
                    <a:pos x="87" y="25"/>
                  </a:cxn>
                  <a:cxn ang="0">
                    <a:pos x="107" y="16"/>
                  </a:cxn>
                  <a:cxn ang="0">
                    <a:pos x="122" y="8"/>
                  </a:cxn>
                  <a:cxn ang="0">
                    <a:pos x="140" y="3"/>
                  </a:cxn>
                  <a:cxn ang="0">
                    <a:pos x="156" y="0"/>
                  </a:cxn>
                  <a:cxn ang="0">
                    <a:pos x="170" y="0"/>
                  </a:cxn>
                  <a:cxn ang="0">
                    <a:pos x="185" y="4"/>
                  </a:cxn>
                  <a:cxn ang="0">
                    <a:pos x="195" y="10"/>
                  </a:cxn>
                  <a:cxn ang="0">
                    <a:pos x="202" y="16"/>
                  </a:cxn>
                  <a:cxn ang="0">
                    <a:pos x="210" y="22"/>
                  </a:cxn>
                  <a:cxn ang="0">
                    <a:pos x="217" y="37"/>
                  </a:cxn>
                  <a:cxn ang="0">
                    <a:pos x="221" y="49"/>
                  </a:cxn>
                  <a:cxn ang="0">
                    <a:pos x="222" y="62"/>
                  </a:cxn>
                  <a:cxn ang="0">
                    <a:pos x="220" y="76"/>
                  </a:cxn>
                  <a:cxn ang="0">
                    <a:pos x="215" y="93"/>
                  </a:cxn>
                  <a:cxn ang="0">
                    <a:pos x="209" y="105"/>
                  </a:cxn>
                  <a:cxn ang="0">
                    <a:pos x="200" y="121"/>
                  </a:cxn>
                  <a:cxn ang="0">
                    <a:pos x="190" y="137"/>
                  </a:cxn>
                  <a:cxn ang="0">
                    <a:pos x="175" y="156"/>
                  </a:cxn>
                  <a:cxn ang="0">
                    <a:pos x="160" y="180"/>
                  </a:cxn>
                  <a:cxn ang="0">
                    <a:pos x="147" y="191"/>
                  </a:cxn>
                  <a:cxn ang="0">
                    <a:pos x="0" y="97"/>
                  </a:cxn>
                </a:cxnLst>
                <a:rect l="0" t="0" r="r" b="b"/>
                <a:pathLst>
                  <a:path w="222" h="191">
                    <a:moveTo>
                      <a:pt x="0" y="97"/>
                    </a:moveTo>
                    <a:lnTo>
                      <a:pt x="12" y="84"/>
                    </a:lnTo>
                    <a:lnTo>
                      <a:pt x="27" y="69"/>
                    </a:lnTo>
                    <a:lnTo>
                      <a:pt x="46" y="53"/>
                    </a:lnTo>
                    <a:lnTo>
                      <a:pt x="68" y="37"/>
                    </a:lnTo>
                    <a:lnTo>
                      <a:pt x="87" y="25"/>
                    </a:lnTo>
                    <a:lnTo>
                      <a:pt x="107" y="16"/>
                    </a:lnTo>
                    <a:lnTo>
                      <a:pt x="122" y="8"/>
                    </a:lnTo>
                    <a:lnTo>
                      <a:pt x="140" y="3"/>
                    </a:lnTo>
                    <a:lnTo>
                      <a:pt x="156" y="0"/>
                    </a:lnTo>
                    <a:lnTo>
                      <a:pt x="170" y="0"/>
                    </a:lnTo>
                    <a:lnTo>
                      <a:pt x="185" y="4"/>
                    </a:lnTo>
                    <a:lnTo>
                      <a:pt x="195" y="10"/>
                    </a:lnTo>
                    <a:lnTo>
                      <a:pt x="202" y="16"/>
                    </a:lnTo>
                    <a:lnTo>
                      <a:pt x="210" y="22"/>
                    </a:lnTo>
                    <a:lnTo>
                      <a:pt x="217" y="37"/>
                    </a:lnTo>
                    <a:lnTo>
                      <a:pt x="221" y="49"/>
                    </a:lnTo>
                    <a:lnTo>
                      <a:pt x="222" y="62"/>
                    </a:lnTo>
                    <a:lnTo>
                      <a:pt x="220" y="76"/>
                    </a:lnTo>
                    <a:lnTo>
                      <a:pt x="215" y="93"/>
                    </a:lnTo>
                    <a:lnTo>
                      <a:pt x="209" y="105"/>
                    </a:lnTo>
                    <a:lnTo>
                      <a:pt x="200" y="121"/>
                    </a:lnTo>
                    <a:lnTo>
                      <a:pt x="190" y="137"/>
                    </a:lnTo>
                    <a:lnTo>
                      <a:pt x="175" y="156"/>
                    </a:lnTo>
                    <a:lnTo>
                      <a:pt x="160" y="180"/>
                    </a:lnTo>
                    <a:lnTo>
                      <a:pt x="147" y="191"/>
                    </a:lnTo>
                    <a:lnTo>
                      <a:pt x="0" y="97"/>
                    </a:lnTo>
                    <a:close/>
                  </a:path>
                </a:pathLst>
              </a:custGeom>
              <a:solidFill>
                <a:srgbClr val="FF9900"/>
              </a:solidFill>
              <a:ln w="14351">
                <a:solidFill>
                  <a:schemeClr val="tx1"/>
                </a:solidFill>
                <a:prstDash val="solid"/>
                <a:round/>
                <a:headEnd/>
                <a:tailEnd/>
              </a:ln>
            </p:spPr>
            <p:txBody>
              <a:bodyPr/>
              <a:lstStyle/>
              <a:p>
                <a:endParaRPr lang="en-US"/>
              </a:p>
            </p:txBody>
          </p:sp>
        </p:grpSp>
        <p:sp>
          <p:nvSpPr>
            <p:cNvPr id="9226" name="Freeform 10"/>
            <p:cNvSpPr>
              <a:spLocks/>
            </p:cNvSpPr>
            <p:nvPr/>
          </p:nvSpPr>
          <p:spPr bwMode="auto">
            <a:xfrm>
              <a:off x="3744" y="1344"/>
              <a:ext cx="300" cy="2021"/>
            </a:xfrm>
            <a:custGeom>
              <a:avLst/>
              <a:gdLst/>
              <a:ahLst/>
              <a:cxnLst>
                <a:cxn ang="0">
                  <a:pos x="0" y="0"/>
                </a:cxn>
                <a:cxn ang="0">
                  <a:pos x="0" y="1841"/>
                </a:cxn>
                <a:cxn ang="0">
                  <a:pos x="300" y="2021"/>
                </a:cxn>
                <a:cxn ang="0">
                  <a:pos x="300" y="180"/>
                </a:cxn>
                <a:cxn ang="0">
                  <a:pos x="0" y="0"/>
                </a:cxn>
              </a:cxnLst>
              <a:rect l="0" t="0" r="r" b="b"/>
              <a:pathLst>
                <a:path w="300" h="2021">
                  <a:moveTo>
                    <a:pt x="0" y="0"/>
                  </a:moveTo>
                  <a:lnTo>
                    <a:pt x="0" y="1841"/>
                  </a:lnTo>
                  <a:lnTo>
                    <a:pt x="300" y="2021"/>
                  </a:lnTo>
                  <a:lnTo>
                    <a:pt x="300" y="180"/>
                  </a:lnTo>
                  <a:lnTo>
                    <a:pt x="0" y="0"/>
                  </a:lnTo>
                  <a:close/>
                </a:path>
              </a:pathLst>
            </a:custGeom>
            <a:solidFill>
              <a:srgbClr val="FF6600"/>
            </a:solidFill>
            <a:ln w="14351">
              <a:solidFill>
                <a:schemeClr val="tx1"/>
              </a:solidFill>
              <a:prstDash val="solid"/>
              <a:round/>
              <a:headEnd/>
              <a:tailEnd/>
            </a:ln>
          </p:spPr>
          <p:txBody>
            <a:bodyPr/>
            <a:lstStyle/>
            <a:p>
              <a:endParaRPr lang="en-US"/>
            </a:p>
          </p:txBody>
        </p:sp>
        <p:sp>
          <p:nvSpPr>
            <p:cNvPr id="9227" name="Oval 11"/>
            <p:cNvSpPr>
              <a:spLocks noChangeArrowheads="1"/>
            </p:cNvSpPr>
            <p:nvPr/>
          </p:nvSpPr>
          <p:spPr bwMode="auto">
            <a:xfrm>
              <a:off x="3849" y="1678"/>
              <a:ext cx="53" cy="60"/>
            </a:xfrm>
            <a:prstGeom prst="ellipse">
              <a:avLst/>
            </a:prstGeom>
            <a:solidFill>
              <a:srgbClr val="FF9900"/>
            </a:solidFill>
            <a:ln w="14351">
              <a:solidFill>
                <a:schemeClr val="tx1"/>
              </a:solidFill>
              <a:round/>
              <a:headEnd/>
              <a:tailEnd/>
            </a:ln>
          </p:spPr>
          <p:txBody>
            <a:bodyPr/>
            <a:lstStyle/>
            <a:p>
              <a:endParaRPr lang="en-US"/>
            </a:p>
          </p:txBody>
        </p:sp>
        <p:sp>
          <p:nvSpPr>
            <p:cNvPr id="9228" name="Oval 12"/>
            <p:cNvSpPr>
              <a:spLocks noChangeArrowheads="1"/>
            </p:cNvSpPr>
            <p:nvPr/>
          </p:nvSpPr>
          <p:spPr bwMode="auto">
            <a:xfrm>
              <a:off x="3852" y="2918"/>
              <a:ext cx="53" cy="58"/>
            </a:xfrm>
            <a:prstGeom prst="ellipse">
              <a:avLst/>
            </a:prstGeom>
            <a:solidFill>
              <a:srgbClr val="FF9900"/>
            </a:solidFill>
            <a:ln w="14351">
              <a:solidFill>
                <a:schemeClr val="tx1"/>
              </a:solidFill>
              <a:round/>
              <a:headEnd/>
              <a:tailEnd/>
            </a:ln>
          </p:spPr>
          <p:txBody>
            <a:bodyPr/>
            <a:lstStyle/>
            <a:p>
              <a:endParaRPr lang="en-US"/>
            </a:p>
          </p:txBody>
        </p:sp>
      </p:grpSp>
      <p:sp>
        <p:nvSpPr>
          <p:cNvPr id="14" name="TextBox 13"/>
          <p:cNvSpPr txBox="1"/>
          <p:nvPr/>
        </p:nvSpPr>
        <p:spPr>
          <a:xfrm>
            <a:off x="1371600" y="228601"/>
            <a:ext cx="6629400" cy="769441"/>
          </a:xfrm>
          <a:prstGeom prst="rect">
            <a:avLst/>
          </a:prstGeom>
          <a:noFill/>
        </p:spPr>
        <p:txBody>
          <a:bodyPr wrap="square" rtlCol="0">
            <a:spAutoFit/>
          </a:bodyPr>
          <a:lstStyle/>
          <a:p>
            <a:pPr algn="ctr"/>
            <a:r>
              <a:rPr lang="en-US" sz="4400" dirty="0" smtClean="0">
                <a:solidFill>
                  <a:schemeClr val="bg1"/>
                </a:solidFill>
                <a:latin typeface="+mj-lt"/>
              </a:rPr>
              <a:t>Disaster Plans</a:t>
            </a:r>
            <a:endParaRPr lang="en-US" sz="4400" dirty="0">
              <a:solidFill>
                <a:schemeClr val="bg1"/>
              </a:solidFill>
              <a:latin typeface="+mj-lt"/>
            </a:endParaRPr>
          </a:p>
        </p:txBody>
      </p:sp>
    </p:spTree>
    <p:custDataLst>
      <p:tags r:id="rId1"/>
    </p:custData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85800" y="2133600"/>
            <a:ext cx="7772400" cy="2895600"/>
          </a:xfrm>
          <a:noFill/>
          <a:ln/>
        </p:spPr>
        <p:txBody>
          <a:bodyPr lIns="90488" tIns="44450" rIns="90488" bIns="44450">
            <a:normAutofit fontScale="90000"/>
          </a:bodyPr>
          <a:lstStyle/>
          <a:p>
            <a:r>
              <a:rPr lang="en-US" sz="7200" b="1" dirty="0" smtClean="0">
                <a:effectLst>
                  <a:outerShdw blurRad="38100" dist="38100" dir="2700000" algn="tl">
                    <a:srgbClr val="000000">
                      <a:alpha val="43137"/>
                    </a:srgbClr>
                  </a:outerShdw>
                </a:effectLst>
              </a:rPr>
              <a:t>Internal or External Disaster/MCI</a:t>
            </a:r>
            <a:r>
              <a:rPr lang="en-US" sz="7200" b="1" dirty="0" smtClean="0"/>
              <a:t/>
            </a:r>
            <a:br>
              <a:rPr lang="en-US" sz="7200" b="1" dirty="0" smtClean="0"/>
            </a:br>
            <a:r>
              <a:rPr lang="en-US" sz="7200" b="1" dirty="0"/>
              <a:t/>
            </a:r>
            <a:br>
              <a:rPr lang="en-US" sz="7200" b="1" dirty="0"/>
            </a:br>
            <a:endParaRPr lang="en-US" sz="7200" b="1" dirty="0">
              <a:solidFill>
                <a:schemeClr val="bg1"/>
              </a:solidFill>
            </a:endParaRPr>
          </a:p>
        </p:txBody>
      </p:sp>
      <p:sp>
        <p:nvSpPr>
          <p:cNvPr id="4" name="Text Placeholder 3"/>
          <p:cNvSpPr>
            <a:spLocks noGrp="1"/>
          </p:cNvSpPr>
          <p:nvPr>
            <p:ph type="body" idx="1"/>
          </p:nvPr>
        </p:nvSpPr>
        <p:spPr/>
        <p:txBody>
          <a:bodyPr>
            <a:normAutofit/>
          </a:bodyPr>
          <a:lstStyle/>
          <a:p>
            <a:r>
              <a:rPr lang="en-US" sz="3200" b="1" dirty="0" smtClean="0">
                <a:solidFill>
                  <a:srgbClr val="FFFF00"/>
                </a:solidFill>
                <a:effectLst>
                  <a:outerShdw blurRad="38100" dist="38100" dir="2700000" algn="tl">
                    <a:srgbClr val="000000">
                      <a:alpha val="43137"/>
                    </a:srgbClr>
                  </a:outerShdw>
                </a:effectLst>
              </a:rPr>
              <a:t>“Code Yellow”</a:t>
            </a:r>
            <a:endParaRPr lang="en-US" sz="3200" dirty="0"/>
          </a:p>
        </p:txBody>
      </p:sp>
    </p:spTree>
    <p:custDataLst>
      <p:tags r:id="rId1"/>
    </p:custData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33400" y="457200"/>
            <a:ext cx="8077200" cy="1143000"/>
          </a:xfrm>
          <a:solidFill>
            <a:schemeClr val="tx2"/>
          </a:solidFill>
          <a:ln/>
        </p:spPr>
        <p:txBody>
          <a:bodyPr lIns="90488" tIns="44450" rIns="90488" bIns="44450"/>
          <a:lstStyle/>
          <a:p>
            <a:r>
              <a:rPr lang="en-US" sz="3600" b="1" dirty="0">
                <a:solidFill>
                  <a:schemeClr val="tx1"/>
                </a:solidFill>
              </a:rPr>
              <a:t>How will I know we have activated one of the disaster plans?</a:t>
            </a:r>
            <a:endParaRPr lang="en-US" sz="4800" b="1" dirty="0">
              <a:solidFill>
                <a:schemeClr val="tx1"/>
              </a:solidFill>
            </a:endParaRPr>
          </a:p>
        </p:txBody>
      </p:sp>
      <p:sp>
        <p:nvSpPr>
          <p:cNvPr id="10243" name="Rectangle 3"/>
          <p:cNvSpPr>
            <a:spLocks noGrp="1" noChangeArrowheads="1"/>
          </p:cNvSpPr>
          <p:nvPr>
            <p:ph idx="1"/>
          </p:nvPr>
        </p:nvSpPr>
        <p:spPr>
          <a:xfrm>
            <a:off x="381000" y="2133600"/>
            <a:ext cx="8077200" cy="4343400"/>
          </a:xfrm>
          <a:noFill/>
          <a:ln/>
        </p:spPr>
        <p:txBody>
          <a:bodyPr lIns="90488" tIns="44450" rIns="90488" bIns="44450"/>
          <a:lstStyle/>
          <a:p>
            <a:r>
              <a:rPr lang="en-US" dirty="0"/>
              <a:t>The hospital operator (Telecom) will make an overhead announcement:</a:t>
            </a:r>
          </a:p>
          <a:p>
            <a:pPr lvl="1">
              <a:spcBef>
                <a:spcPct val="50000"/>
              </a:spcBef>
            </a:pPr>
            <a:r>
              <a:rPr lang="en-US" b="1" dirty="0"/>
              <a:t>External</a:t>
            </a:r>
            <a:r>
              <a:rPr lang="en-US" dirty="0"/>
              <a:t> -   “Code </a:t>
            </a:r>
            <a:r>
              <a:rPr lang="en-US" dirty="0" smtClean="0"/>
              <a:t>Yellow-  Dr</a:t>
            </a:r>
            <a:r>
              <a:rPr lang="en-US" dirty="0"/>
              <a:t>. Major, Level 3.  The hospital is now in the RED phase of an External Disaster, Dr. Major, Level </a:t>
            </a:r>
            <a:r>
              <a:rPr lang="en-US" dirty="0" smtClean="0"/>
              <a:t>3.”</a:t>
            </a:r>
            <a:endParaRPr lang="en-US" dirty="0"/>
          </a:p>
          <a:p>
            <a:pPr lvl="1">
              <a:spcBef>
                <a:spcPct val="50000"/>
              </a:spcBef>
            </a:pPr>
            <a:r>
              <a:rPr lang="en-US" b="1" dirty="0"/>
              <a:t>Internal </a:t>
            </a:r>
            <a:r>
              <a:rPr lang="en-US" dirty="0"/>
              <a:t>– “Code </a:t>
            </a:r>
            <a:r>
              <a:rPr lang="en-US" dirty="0" smtClean="0"/>
              <a:t>Yellow - </a:t>
            </a:r>
            <a:r>
              <a:rPr lang="en-US" dirty="0"/>
              <a:t>AGMC (and the location)”</a:t>
            </a:r>
          </a:p>
        </p:txBody>
      </p:sp>
    </p:spTree>
    <p:custDataLst>
      <p:tags r:id="rId1"/>
    </p:custData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04800" y="990600"/>
            <a:ext cx="8534400" cy="990600"/>
          </a:xfrm>
          <a:noFill/>
          <a:ln/>
        </p:spPr>
        <p:txBody>
          <a:bodyPr lIns="90488" tIns="44450" rIns="90488" bIns="44450"/>
          <a:lstStyle/>
          <a:p>
            <a:r>
              <a:rPr lang="en-US" sz="2400" b="1" dirty="0">
                <a:solidFill>
                  <a:schemeClr val="tx1"/>
                </a:solidFill>
              </a:rPr>
              <a:t>Along with the level of activation, there will be phase announcement as well.</a:t>
            </a:r>
          </a:p>
        </p:txBody>
      </p:sp>
      <p:sp>
        <p:nvSpPr>
          <p:cNvPr id="12291" name="Rectangle 3"/>
          <p:cNvSpPr>
            <a:spLocks noGrp="1" noChangeArrowheads="1"/>
          </p:cNvSpPr>
          <p:nvPr>
            <p:ph idx="1"/>
          </p:nvPr>
        </p:nvSpPr>
        <p:spPr>
          <a:xfrm>
            <a:off x="533400" y="2133600"/>
            <a:ext cx="7162800" cy="4114800"/>
          </a:xfrm>
          <a:noFill/>
          <a:ln/>
        </p:spPr>
        <p:txBody>
          <a:bodyPr lIns="90488" tIns="44450" rIns="90488" bIns="44450"/>
          <a:lstStyle/>
          <a:p>
            <a:pPr>
              <a:lnSpc>
                <a:spcPct val="90000"/>
              </a:lnSpc>
            </a:pPr>
            <a:r>
              <a:rPr lang="en-US" sz="3600" b="1" dirty="0">
                <a:solidFill>
                  <a:srgbClr val="FF3300"/>
                </a:solidFill>
              </a:rPr>
              <a:t>Red Phase</a:t>
            </a:r>
          </a:p>
          <a:p>
            <a:pPr lvl="1">
              <a:lnSpc>
                <a:spcPct val="90000"/>
              </a:lnSpc>
            </a:pPr>
            <a:r>
              <a:rPr lang="en-US" sz="2400" dirty="0"/>
              <a:t>From activation until all patients with life threatening conditions have been stabilized.</a:t>
            </a:r>
          </a:p>
          <a:p>
            <a:pPr>
              <a:lnSpc>
                <a:spcPct val="90000"/>
              </a:lnSpc>
            </a:pPr>
            <a:r>
              <a:rPr lang="en-US" sz="3600" b="1" dirty="0"/>
              <a:t>Yellow Phase</a:t>
            </a:r>
          </a:p>
          <a:p>
            <a:pPr lvl="1">
              <a:lnSpc>
                <a:spcPct val="90000"/>
              </a:lnSpc>
            </a:pPr>
            <a:r>
              <a:rPr lang="en-US" sz="2400" dirty="0"/>
              <a:t>The plan still in effect.  Care of non-life threatening conditions is provided. </a:t>
            </a:r>
            <a:r>
              <a:rPr lang="en-US" sz="2400" dirty="0" smtClean="0"/>
              <a:t> Some </a:t>
            </a:r>
            <a:r>
              <a:rPr lang="en-US" sz="2400" dirty="0"/>
              <a:t>staff may be released.</a:t>
            </a:r>
          </a:p>
          <a:p>
            <a:pPr>
              <a:lnSpc>
                <a:spcPct val="90000"/>
              </a:lnSpc>
            </a:pPr>
            <a:r>
              <a:rPr lang="en-US" sz="3600" b="1" dirty="0">
                <a:solidFill>
                  <a:srgbClr val="00FF00"/>
                </a:solidFill>
              </a:rPr>
              <a:t>All Clear (the event is all over)</a:t>
            </a:r>
            <a:endParaRPr lang="en-US" sz="3600" b="1" dirty="0"/>
          </a:p>
          <a:p>
            <a:pPr lvl="1">
              <a:lnSpc>
                <a:spcPct val="90000"/>
              </a:lnSpc>
            </a:pPr>
            <a:r>
              <a:rPr lang="en-US" sz="2400" dirty="0"/>
              <a:t>The hospital can return to normal operations.</a:t>
            </a:r>
            <a:r>
              <a:rPr lang="en-US" sz="2400" b="1" dirty="0"/>
              <a:t> </a:t>
            </a:r>
          </a:p>
        </p:txBody>
      </p:sp>
    </p:spTree>
    <p:custDataLst>
      <p:tags r:id="rId1"/>
    </p:custData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noFill/>
          <a:ln/>
        </p:spPr>
        <p:txBody>
          <a:bodyPr lIns="90488" tIns="44450" rIns="90488" bIns="44450">
            <a:normAutofit/>
          </a:bodyPr>
          <a:lstStyle/>
          <a:p>
            <a:r>
              <a:rPr lang="en-US" sz="7200" b="1" dirty="0">
                <a:effectLst>
                  <a:outerShdw blurRad="38100" dist="38100" dir="2700000" algn="tl">
                    <a:srgbClr val="000000">
                      <a:alpha val="43137"/>
                    </a:srgbClr>
                  </a:outerShdw>
                </a:effectLst>
              </a:rPr>
              <a:t>Tornado/Severe Weather Plan</a:t>
            </a:r>
            <a:r>
              <a:rPr lang="en-US" sz="7200" b="1" dirty="0"/>
              <a:t/>
            </a:r>
            <a:br>
              <a:rPr lang="en-US" sz="7200" b="1" dirty="0"/>
            </a:br>
            <a:endParaRPr lang="en-US" sz="7200" b="1" dirty="0">
              <a:solidFill>
                <a:schemeClr val="bg1"/>
              </a:solidFill>
            </a:endParaRPr>
          </a:p>
        </p:txBody>
      </p:sp>
      <p:sp>
        <p:nvSpPr>
          <p:cNvPr id="4" name="Text Placeholder 3"/>
          <p:cNvSpPr>
            <a:spLocks noGrp="1"/>
          </p:cNvSpPr>
          <p:nvPr>
            <p:ph type="body" idx="1"/>
          </p:nvPr>
        </p:nvSpPr>
        <p:spPr/>
        <p:txBody>
          <a:bodyPr>
            <a:normAutofit/>
          </a:bodyPr>
          <a:lstStyle/>
          <a:p>
            <a:r>
              <a:rPr lang="en-US" sz="3200" b="1" dirty="0" smtClean="0">
                <a:solidFill>
                  <a:schemeClr val="bg1"/>
                </a:solidFill>
              </a:rPr>
              <a:t>“Code Grey”</a:t>
            </a:r>
            <a:endParaRPr lang="en-US" sz="3200" dirty="0"/>
          </a:p>
        </p:txBody>
      </p:sp>
    </p:spTree>
    <p:custDataLst>
      <p:tags r:id="rId1"/>
    </p:custData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381000" y="228600"/>
            <a:ext cx="8610600" cy="762000"/>
          </a:xfrm>
        </p:spPr>
        <p:txBody>
          <a:bodyPr/>
          <a:lstStyle/>
          <a:p>
            <a:r>
              <a:rPr lang="en-US" sz="4000" dirty="0"/>
              <a:t>Tornado Plan </a:t>
            </a:r>
            <a:r>
              <a:rPr lang="en-US" sz="4000" dirty="0">
                <a:solidFill>
                  <a:schemeClr val="bg1">
                    <a:lumMod val="65000"/>
                  </a:schemeClr>
                </a:solidFill>
              </a:rPr>
              <a:t>“Code Grey” </a:t>
            </a:r>
            <a:r>
              <a:rPr lang="en-US" sz="4000" dirty="0"/>
              <a:t>Overview</a:t>
            </a:r>
          </a:p>
        </p:txBody>
      </p:sp>
      <p:sp>
        <p:nvSpPr>
          <p:cNvPr id="57347" name="Rectangle 3"/>
          <p:cNvSpPr>
            <a:spLocks noGrp="1" noChangeArrowheads="1"/>
          </p:cNvSpPr>
          <p:nvPr>
            <p:ph idx="1"/>
          </p:nvPr>
        </p:nvSpPr>
        <p:spPr>
          <a:xfrm>
            <a:off x="381000" y="1981200"/>
            <a:ext cx="8305800" cy="3581400"/>
          </a:xfrm>
        </p:spPr>
        <p:txBody>
          <a:bodyPr>
            <a:normAutofit lnSpcReduction="10000"/>
          </a:bodyPr>
          <a:lstStyle/>
          <a:p>
            <a:pPr>
              <a:spcBef>
                <a:spcPct val="50000"/>
              </a:spcBef>
            </a:pPr>
            <a:r>
              <a:rPr lang="en-US" u="sng" dirty="0"/>
              <a:t>Tornado </a:t>
            </a:r>
            <a:r>
              <a:rPr lang="en-US" u="sng" dirty="0" smtClean="0"/>
              <a:t>Watch – </a:t>
            </a:r>
          </a:p>
          <a:p>
            <a:pPr lvl="1">
              <a:spcBef>
                <a:spcPct val="50000"/>
              </a:spcBef>
            </a:pPr>
            <a:r>
              <a:rPr lang="en-US" dirty="0" smtClean="0"/>
              <a:t>Weather </a:t>
            </a:r>
            <a:r>
              <a:rPr lang="en-US" dirty="0"/>
              <a:t>conditions are right for a possible tornado. Security to notify Administrator-on-Call. </a:t>
            </a:r>
            <a:endParaRPr lang="en-US" dirty="0" smtClean="0"/>
          </a:p>
          <a:p>
            <a:pPr lvl="1">
              <a:spcBef>
                <a:spcPct val="50000"/>
              </a:spcBef>
            </a:pPr>
            <a:r>
              <a:rPr lang="en-US" dirty="0" smtClean="0"/>
              <a:t>There </a:t>
            </a:r>
            <a:r>
              <a:rPr lang="en-US" dirty="0"/>
              <a:t>is no overhead paging of the Watch.</a:t>
            </a:r>
          </a:p>
          <a:p>
            <a:pPr>
              <a:spcBef>
                <a:spcPct val="50000"/>
              </a:spcBef>
            </a:pPr>
            <a:r>
              <a:rPr lang="en-US" u="sng" dirty="0"/>
              <a:t>Tornado </a:t>
            </a:r>
            <a:r>
              <a:rPr lang="en-US" u="sng" dirty="0" smtClean="0"/>
              <a:t>Warning – </a:t>
            </a:r>
          </a:p>
          <a:p>
            <a:pPr lvl="1">
              <a:spcBef>
                <a:spcPct val="50000"/>
              </a:spcBef>
            </a:pPr>
            <a:r>
              <a:rPr lang="en-US" dirty="0" smtClean="0"/>
              <a:t>A </a:t>
            </a:r>
            <a:r>
              <a:rPr lang="en-US" dirty="0"/>
              <a:t>tornado has been sited in the Summit County area. </a:t>
            </a:r>
            <a:endParaRPr lang="en-US" dirty="0" smtClean="0"/>
          </a:p>
          <a:p>
            <a:pPr lvl="1">
              <a:spcBef>
                <a:spcPct val="50000"/>
              </a:spcBef>
            </a:pPr>
            <a:r>
              <a:rPr lang="en-US" dirty="0" smtClean="0"/>
              <a:t>Security </a:t>
            </a:r>
            <a:r>
              <a:rPr lang="en-US" dirty="0"/>
              <a:t>to announce Phase I of the Tornado plan. </a:t>
            </a:r>
          </a:p>
        </p:txBody>
      </p:sp>
    </p:spTree>
    <p:custDataLst>
      <p:tags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381000" y="228600"/>
            <a:ext cx="8610600" cy="762000"/>
          </a:xfrm>
        </p:spPr>
        <p:txBody>
          <a:bodyPr/>
          <a:lstStyle/>
          <a:p>
            <a:r>
              <a:rPr lang="en-US" sz="4000" dirty="0"/>
              <a:t>Tornado Plan </a:t>
            </a:r>
            <a:r>
              <a:rPr lang="en-US" sz="4000" dirty="0">
                <a:solidFill>
                  <a:schemeClr val="bg1">
                    <a:lumMod val="65000"/>
                  </a:schemeClr>
                </a:solidFill>
              </a:rPr>
              <a:t>“Code Grey” </a:t>
            </a:r>
            <a:r>
              <a:rPr lang="en-US" sz="4000" dirty="0"/>
              <a:t>Overview</a:t>
            </a:r>
          </a:p>
        </p:txBody>
      </p:sp>
      <p:sp>
        <p:nvSpPr>
          <p:cNvPr id="57347" name="Rectangle 3"/>
          <p:cNvSpPr>
            <a:spLocks noGrp="1" noChangeArrowheads="1"/>
          </p:cNvSpPr>
          <p:nvPr>
            <p:ph idx="1"/>
          </p:nvPr>
        </p:nvSpPr>
        <p:spPr>
          <a:xfrm>
            <a:off x="381000" y="2362200"/>
            <a:ext cx="8305800" cy="2590800"/>
          </a:xfrm>
        </p:spPr>
        <p:txBody>
          <a:bodyPr>
            <a:normAutofit/>
          </a:bodyPr>
          <a:lstStyle/>
          <a:p>
            <a:pPr>
              <a:spcBef>
                <a:spcPct val="50000"/>
              </a:spcBef>
            </a:pPr>
            <a:r>
              <a:rPr lang="en-US" b="1" u="sng" dirty="0" smtClean="0"/>
              <a:t>“</a:t>
            </a:r>
            <a:r>
              <a:rPr lang="en-US" b="1" u="sng" dirty="0"/>
              <a:t>Code Grey</a:t>
            </a:r>
            <a:r>
              <a:rPr lang="en-US" u="sng" dirty="0"/>
              <a:t> Tornado Plan Phase I</a:t>
            </a:r>
            <a:r>
              <a:rPr lang="en-US" u="sng" dirty="0" smtClean="0"/>
              <a:t>”- </a:t>
            </a:r>
            <a:r>
              <a:rPr lang="en-US" dirty="0" smtClean="0"/>
              <a:t>Hospital </a:t>
            </a:r>
            <a:r>
              <a:rPr lang="en-US" dirty="0"/>
              <a:t>staff should prepare all areas for possible tornado.</a:t>
            </a:r>
          </a:p>
          <a:p>
            <a:pPr>
              <a:spcBef>
                <a:spcPct val="50000"/>
              </a:spcBef>
            </a:pPr>
            <a:r>
              <a:rPr lang="en-US" b="1" u="sng" dirty="0"/>
              <a:t>“Code Grey</a:t>
            </a:r>
            <a:r>
              <a:rPr lang="en-US" u="sng" dirty="0"/>
              <a:t> Tornado Plan Phase II</a:t>
            </a:r>
            <a:r>
              <a:rPr lang="en-US" u="sng" dirty="0" smtClean="0"/>
              <a:t>”- </a:t>
            </a:r>
            <a:r>
              <a:rPr lang="en-US" dirty="0" smtClean="0"/>
              <a:t>A </a:t>
            </a:r>
            <a:r>
              <a:rPr lang="en-US" dirty="0"/>
              <a:t>tornado has been sited in the immediate area of AGMC campus. All persons should take cover.</a:t>
            </a:r>
          </a:p>
        </p:txBody>
      </p:sp>
    </p:spTree>
    <p:custDataLst>
      <p:tags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762000" y="0"/>
            <a:ext cx="7620000" cy="1143000"/>
          </a:xfrm>
          <a:noFill/>
          <a:ln/>
        </p:spPr>
        <p:txBody>
          <a:bodyPr lIns="90488" tIns="44450" rIns="90488" bIns="44450"/>
          <a:lstStyle/>
          <a:p>
            <a:r>
              <a:rPr lang="en-US" sz="3600" dirty="0">
                <a:solidFill>
                  <a:schemeClr val="bg1">
                    <a:lumMod val="65000"/>
                  </a:schemeClr>
                </a:solidFill>
              </a:rPr>
              <a:t>“Code Grey” </a:t>
            </a:r>
            <a:r>
              <a:rPr lang="en-US" sz="3600" dirty="0"/>
              <a:t>Tornado </a:t>
            </a:r>
            <a:r>
              <a:rPr lang="en-US" sz="3600" dirty="0" smtClean="0"/>
              <a:t>Plan - Phase </a:t>
            </a:r>
            <a:r>
              <a:rPr lang="en-US" sz="3600" dirty="0"/>
              <a:t>I</a:t>
            </a:r>
          </a:p>
        </p:txBody>
      </p:sp>
      <p:sp>
        <p:nvSpPr>
          <p:cNvPr id="47107" name="Rectangle 3"/>
          <p:cNvSpPr>
            <a:spLocks noGrp="1" noChangeArrowheads="1"/>
          </p:cNvSpPr>
          <p:nvPr>
            <p:ph idx="1"/>
          </p:nvPr>
        </p:nvSpPr>
        <p:spPr>
          <a:xfrm>
            <a:off x="304800" y="1295400"/>
            <a:ext cx="8534400" cy="5105400"/>
          </a:xfrm>
          <a:noFill/>
          <a:ln/>
        </p:spPr>
        <p:txBody>
          <a:bodyPr lIns="90488" tIns="44450" rIns="90488" bIns="44450">
            <a:normAutofit/>
          </a:bodyPr>
          <a:lstStyle/>
          <a:p>
            <a:pPr>
              <a:lnSpc>
                <a:spcPct val="90000"/>
              </a:lnSpc>
            </a:pPr>
            <a:r>
              <a:rPr lang="en-US" dirty="0"/>
              <a:t>Begin Tornado Plan Preparations.</a:t>
            </a:r>
          </a:p>
          <a:p>
            <a:pPr>
              <a:lnSpc>
                <a:spcPct val="90000"/>
              </a:lnSpc>
            </a:pPr>
            <a:endParaRPr lang="en-US" dirty="0" smtClean="0"/>
          </a:p>
          <a:p>
            <a:pPr>
              <a:lnSpc>
                <a:spcPct val="90000"/>
              </a:lnSpc>
            </a:pPr>
            <a:r>
              <a:rPr lang="en-US" dirty="0" smtClean="0"/>
              <a:t>Review </a:t>
            </a:r>
            <a:r>
              <a:rPr lang="en-US" dirty="0"/>
              <a:t>Department Specific Tornado Plans in your </a:t>
            </a:r>
            <a:r>
              <a:rPr lang="en-US" dirty="0">
                <a:solidFill>
                  <a:srgbClr val="FF9900"/>
                </a:solidFill>
              </a:rPr>
              <a:t>Orange</a:t>
            </a:r>
            <a:r>
              <a:rPr lang="en-US" dirty="0"/>
              <a:t> MCI Binder.</a:t>
            </a:r>
          </a:p>
          <a:p>
            <a:pPr>
              <a:lnSpc>
                <a:spcPct val="90000"/>
              </a:lnSpc>
            </a:pPr>
            <a:endParaRPr lang="en-US" dirty="0" smtClean="0"/>
          </a:p>
          <a:p>
            <a:pPr>
              <a:lnSpc>
                <a:spcPct val="90000"/>
              </a:lnSpc>
            </a:pPr>
            <a:r>
              <a:rPr lang="en-US" dirty="0" smtClean="0"/>
              <a:t>Close </a:t>
            </a:r>
            <a:r>
              <a:rPr lang="en-US" u="sng" dirty="0"/>
              <a:t>all</a:t>
            </a:r>
            <a:r>
              <a:rPr lang="en-US" dirty="0"/>
              <a:t> drapes and blinds to protect from glass throw if a window breaks. </a:t>
            </a:r>
          </a:p>
          <a:p>
            <a:pPr>
              <a:lnSpc>
                <a:spcPct val="90000"/>
              </a:lnSpc>
            </a:pPr>
            <a:endParaRPr lang="en-US" dirty="0" smtClean="0"/>
          </a:p>
          <a:p>
            <a:pPr>
              <a:lnSpc>
                <a:spcPct val="90000"/>
              </a:lnSpc>
            </a:pPr>
            <a:r>
              <a:rPr lang="en-US" dirty="0" smtClean="0"/>
              <a:t>Gather </a:t>
            </a:r>
            <a:r>
              <a:rPr lang="en-US" dirty="0"/>
              <a:t>extra blankets on patient care units to cover non-ambulatory patients</a:t>
            </a:r>
            <a:r>
              <a:rPr lang="en-US" dirty="0" smtClean="0"/>
              <a:t>.</a:t>
            </a:r>
            <a:endParaRPr lang="en-US" dirty="0"/>
          </a:p>
        </p:txBody>
      </p:sp>
    </p:spTree>
    <p:custDataLst>
      <p:tags r:id="rId1"/>
    </p:custData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ATION_ID" val="3310"/>
  <p:tag name="ARTICULATE_AUDIO_TEMP" val="C:\DOCUME~1\avowles\LOCALS~1\Temp\articulate\presenter\ae\audio\20110331115046\"/>
  <p:tag name="PRESENTATION_PLAYLIST_COUNT" val="0"/>
  <p:tag name="PRESENTATION_PRESENTER_SLIDE_LEVEL" val="0"/>
  <p:tag name="ARTICULATE_REFERENCE_COUNT" val="1"/>
  <p:tag name="ARTICULATE_REFERENCE_TYPE_1" val="1"/>
  <p:tag name="ARTICULATE_REFERENCE_TITLE_1" val="Slides"/>
  <p:tag name="ARTICULATE_REFERENCE_1" val="C:\Documents and Settings\avowles\My Documents\My Articulate Projects\NEO Emergency Management Project files\pdf version\NEO Emergency Management.pdf"/>
  <p:tag name="ARTICULATE_PRESENTER_VERSION" val="6"/>
  <p:tag name="LMS_COMPLETION_TITLE" val="NEO Emergency Management"/>
  <p:tag name="LMS_COMPLETION_ID" val="NEO_Emergency_Management"/>
  <p:tag name="LMS_COMPLETION_VERSION" val="1.0"/>
  <p:tag name="LMS_COMPLETION_DURATION" val="01:00:00"/>
  <p:tag name="LMS_COMPLETION_SCO_TITLE" val="NEO Emergency Management"/>
  <p:tag name="LMS_COMPLETION_SCO_ID" val="NEO_Emergency_Management"/>
  <p:tag name="LMS_COMPLETION_EDITION" val="0"/>
  <p:tag name="LMS_COMPLETION_INTERACTION" val="344"/>
  <p:tag name="LMS_COMPLETION_THRESHOLD" val="80"/>
  <p:tag name="LMS_COMPLETION_METHOD" val="QUIZ"/>
  <p:tag name="LMS_COMPLETION_TARGET" val="23c21c65-075e-40d5-885c-bee21f2e31a9"/>
  <p:tag name="LMS_COMPLETION_TARGET_ID" val="344"/>
  <p:tag name="LMS_COMPLETION_TARGET_INDEX" val="67"/>
  <p:tag name="LMS_QUIZ_INSERT" val="1"/>
  <p:tag name="LMS_REPORTING" val="0"/>
  <p:tag name="LMS_DATA_SCORM" val="Yes"/>
  <p:tag name="PUBLISH_TITLE" val="NEO Emergency Management"/>
  <p:tag name="ARTICULATE_PUBLISH_PATH" val="C:\Documents and Settings\avowles\Desktop"/>
  <p:tag name="ARTICULATE_LOGO" val="AG_Teal.jpg"/>
  <p:tag name="ARTICULATE_PRESENTER" val="Scott Martin"/>
  <p:tag name="ARTICULATE_PRESENTER_GUID" val="E6DA53D8A09D"/>
  <p:tag name="ARTICULATE_LMS" val="0"/>
  <p:tag name="ARTICULATE_TEMPLATE" val="Attach &amp; Exit"/>
  <p:tag name="ARTICULATE_TEMPLATE_GUID" val="cb4ae4fd-dfdc-4e6e-bf2a-d6bcbd6fc555"/>
  <p:tag name="LMS_PUBLISH" val="Yes"/>
  <p:tag name="PRESENTER_PREVIEW_MODE" val="0"/>
  <p:tag name="PRESENTER_PREVIEW_START" val="1"/>
  <p:tag name="LMS_PROTOCOL_METHOD" val="SCORM"/>
  <p:tag name="LMS_PROTOCOL_VERSION" val="1.2"/>
  <p:tag name="PLAYERLOGOHEIGHT" val="44"/>
  <p:tag name="PLAYERLOGOWIDTH" val="244"/>
  <p:tag name="LAUNCHINNEWWINDOW" val="0"/>
  <p:tag name="LASTPUBLISHED" val="C:\Documents and Settings\avowles\Desktop\NEO Emergency Management\player.html"/>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TITLE_TAG" val="Relationship-Based Care "/>
  <p:tag name="ARTICULATE_SLIDE_GUID" val="3c5cbf74-f37c-402f-9cf0-7eab8f3820cf"/>
  <p:tag name="ARTICULATE_SLIDE_PAUSE" val="1"/>
  <p:tag name="ARTICULATE_NAV_LEVEL" val="2"/>
  <p:tag name="ARTICULATE_PLAYLIST_ID" val="-1"/>
  <p:tag name="ARTICULATE_LOCK_SLIDE" val="0"/>
  <p:tag name="ARTICULATE_SLIDE_NAV" val="13"/>
</p:tagLst>
</file>

<file path=ppt/tags/tag10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mYnpHDgn_files\slide0001_image001.jpg"/>
</p:tagLst>
</file>

<file path=ppt/tags/tag101.xml><?xml version="1.0" encoding="utf-8"?>
<p:tagLst xmlns:a="http://schemas.openxmlformats.org/drawingml/2006/main" xmlns:r="http://schemas.openxmlformats.org/officeDocument/2006/relationships" xmlns:p="http://schemas.openxmlformats.org/presentationml/2006/main">
  <p:tag name="ARTICULATE_TITLE_TAG" val="Evacuation Plan “Code Green”"/>
  <p:tag name="ARTICULATE_SLIDE_GUID" val="ed34a975-7691-4e8e-a35d-95c64fbb2a84"/>
  <p:tag name="ARTICULATE_SLIDE_PAUSE" val="1"/>
  <p:tag name="ARTICULATE_NAV_LEVEL" val="1"/>
  <p:tag name="ARTICULATE_PLAYLIST_ID" val="-1"/>
  <p:tag name="ARTICULATE_LOCK_SLIDE" val="0"/>
  <p:tag name="ARTICULATE_SLIDE_NAV" val="42"/>
</p:tagLst>
</file>

<file path=ppt/tags/tag102.xml><?xml version="1.0" encoding="utf-8"?>
<p:tagLst xmlns:a="http://schemas.openxmlformats.org/drawingml/2006/main" xmlns:r="http://schemas.openxmlformats.org/officeDocument/2006/relationships" xmlns:p="http://schemas.openxmlformats.org/presentationml/2006/main">
  <p:tag name="ARTICULATE_TITLE_TAG" val="“Code Green” Levels"/>
  <p:tag name="ARTICULATE_SLIDE_GUID" val="64fa1278-a960-43ae-a862-d72df9aa9625"/>
  <p:tag name="ARTICULATE_SLIDE_PAUSE" val="1"/>
  <p:tag name="ARTICULATE_NAV_LEVEL" val="2"/>
  <p:tag name="ARTICULATE_PLAYLIST_ID" val="-1"/>
  <p:tag name="ARTICULATE_LOCK_SLIDE" val="0"/>
  <p:tag name="ARTICULATE_SLIDE_NAV" val="43"/>
</p:tagLst>
</file>

<file path=ppt/tags/tag103.xml><?xml version="1.0" encoding="utf-8"?>
<p:tagLst xmlns:a="http://schemas.openxmlformats.org/drawingml/2006/main" xmlns:r="http://schemas.openxmlformats.org/officeDocument/2006/relationships" xmlns:p="http://schemas.openxmlformats.org/presentationml/2006/main">
  <p:tag name="ANIM_SPRITE_COUNT" val=" 20"/>
</p:tagLst>
</file>

<file path=ppt/tags/tag104.xml><?xml version="1.0" encoding="utf-8"?>
<p:tagLst xmlns:a="http://schemas.openxmlformats.org/drawingml/2006/main" xmlns:r="http://schemas.openxmlformats.org/officeDocument/2006/relationships" xmlns:p="http://schemas.openxmlformats.org/presentationml/2006/main">
  <p:tag name="ARTICULATE_TITLE_TAG" val="&quot;Code Green” Level I"/>
  <p:tag name="ARTICULATE_SLIDE_GUID" val="d9addb0c-392c-4ae8-ab71-2445d23be360"/>
  <p:tag name="ARTICULATE_SLIDE_PAUSE" val="1"/>
  <p:tag name="ARTICULATE_NAV_LEVEL" val="2"/>
  <p:tag name="ARTICULATE_PLAYLIST_ID" val="-1"/>
  <p:tag name="ARTICULATE_LOCK_SLIDE" val="0"/>
  <p:tag name="ARTICULATE_SLIDE_NAV" val="44"/>
</p:tagLst>
</file>

<file path=ppt/tags/tag105.xml><?xml version="1.0" encoding="utf-8"?>
<p:tagLst xmlns:a="http://schemas.openxmlformats.org/drawingml/2006/main" xmlns:r="http://schemas.openxmlformats.org/officeDocument/2006/relationships" xmlns:p="http://schemas.openxmlformats.org/presentationml/2006/main">
  <p:tag name="ARTICULATE_TITLE_TAG" val="“Code Green” Level II"/>
  <p:tag name="ARTICULATE_SLIDE_GUID" val="03fe4dcd-bb01-4770-83bb-fea4f0229b62"/>
  <p:tag name="ARTICULATE_SLIDE_PAUSE" val="1"/>
  <p:tag name="ARTICULATE_NAV_LEVEL" val="2"/>
  <p:tag name="ARTICULATE_PLAYLIST_ID" val="-1"/>
  <p:tag name="ARTICULATE_LOCK_SLIDE" val="0"/>
  <p:tag name="ARTICULATE_SLIDE_NAV" val="45"/>
</p:tagLst>
</file>

<file path=ppt/tags/tag106.xml><?xml version="1.0" encoding="utf-8"?>
<p:tagLst xmlns:a="http://schemas.openxmlformats.org/drawingml/2006/main" xmlns:r="http://schemas.openxmlformats.org/officeDocument/2006/relationships" xmlns:p="http://schemas.openxmlformats.org/presentationml/2006/main">
  <p:tag name="ARTICULATE_TITLE_TAG" val="“Code Green” Level III"/>
  <p:tag name="ARTICULATE_SLIDE_GUID" val="d674d022-cbd0-4b3f-b98a-c9f430e03879"/>
  <p:tag name="ARTICULATE_SLIDE_PAUSE" val="1"/>
  <p:tag name="ARTICULATE_NAV_LEVEL" val="2"/>
  <p:tag name="ARTICULATE_PLAYLIST_ID" val="-1"/>
  <p:tag name="ARTICULATE_LOCK_SLIDE" val="0"/>
  <p:tag name="ARTICULATE_SLIDE_NAV" val="46"/>
</p:tagLst>
</file>

<file path=ppt/tags/tag107.xml><?xml version="1.0" encoding="utf-8"?>
<p:tagLst xmlns:a="http://schemas.openxmlformats.org/drawingml/2006/main" xmlns:r="http://schemas.openxmlformats.org/officeDocument/2006/relationships" xmlns:p="http://schemas.openxmlformats.org/presentationml/2006/main">
  <p:tag name="ARTICULATE_TITLE_TAG" val="“Code Green” Level IV"/>
  <p:tag name="ARTICULATE_SLIDE_GUID" val="5c61a9bd-7642-4dad-ac12-55fc2ec91d8a"/>
  <p:tag name="ARTICULATE_SLIDE_PAUSE" val="1"/>
  <p:tag name="ARTICULATE_NAV_LEVEL" val="2"/>
  <p:tag name="ARTICULATE_PLAYLIST_ID" val="-1"/>
  <p:tag name="ARTICULATE_LOCK_SLIDE" val="0"/>
  <p:tag name="ARTICULATE_SLIDE_NAV" val="47"/>
</p:tagLst>
</file>

<file path=ppt/tags/tag108.xml><?xml version="1.0" encoding="utf-8"?>
<p:tagLst xmlns:a="http://schemas.openxmlformats.org/drawingml/2006/main" xmlns:r="http://schemas.openxmlformats.org/officeDocument/2006/relationships" xmlns:p="http://schemas.openxmlformats.org/presentationml/2006/main">
  <p:tag name="ARTICULATE_SLIDE_GUID" val="ae5e451a-1145-446c-9820-28f06e914359"/>
  <p:tag name="ARTICULATE_SLIDE_PAUSE" val="1"/>
  <p:tag name="ARTICULATE_NAV_LEVEL" val="2"/>
  <p:tag name="ARTICULATE_PLAYLIST_ID" val="-1"/>
  <p:tag name="ARTICULATE_LOCK_SLIDE" val="0"/>
  <p:tag name="ARTICULATE_SLIDE_NAV" val="48"/>
</p:tagLst>
</file>

<file path=ppt/tags/tag109.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1"/>
</p:tagLst>
</file>

<file path=ppt/tags/tag11.xml><?xml version="1.0" encoding="utf-8"?>
<p:tagLst xmlns:a="http://schemas.openxmlformats.org/drawingml/2006/main" xmlns:r="http://schemas.openxmlformats.org/officeDocument/2006/relationships" xmlns:p="http://schemas.openxmlformats.org/presentationml/2006/main">
  <p:tag name="ARTICULATE_TITLE_TAG" val="Three Caring and Healing Relationships"/>
  <p:tag name="ARTICULATE_SLIDE_GUID" val="457ae119-f949-493a-bc21-1529c89eae10"/>
  <p:tag name="ARTICULATE_SLIDE_PAUSE" val="1"/>
  <p:tag name="ARTICULATE_NAV_LEVEL" val="2"/>
  <p:tag name="ARTICULATE_PLAYLIST_ID" val="-1"/>
  <p:tag name="ARTICULATE_LOCK_SLIDE" val="0"/>
  <p:tag name="ARTICULATE_SLIDE_NAV" val="14"/>
</p:tagLst>
</file>

<file path=ppt/tags/tag110.xml><?xml version="1.0" encoding="utf-8"?>
<p:tagLst xmlns:a="http://schemas.openxmlformats.org/drawingml/2006/main" xmlns:r="http://schemas.openxmlformats.org/officeDocument/2006/relationships" xmlns:p="http://schemas.openxmlformats.org/presentationml/2006/main">
  <p:tag name="ARTICULATE_SLIDE_GUID" val="2dabaea6-669e-4a3b-9bfd-bdcd9175b287"/>
  <p:tag name="ARTICULATE_SLIDE_PAUSE" val="1"/>
  <p:tag name="ARTICULATE_NAV_LEVEL" val="2"/>
  <p:tag name="ARTICULATE_PLAYLIST_ID" val="-1"/>
  <p:tag name="ARTICULATE_LOCK_SLIDE" val="0"/>
  <p:tag name="ARTICULATE_SLIDE_NAV" val="49"/>
</p:tagLst>
</file>

<file path=ppt/tags/tag11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kDAfpEXV_files\slide0001_image001.jpg"/>
</p:tagLst>
</file>

<file path=ppt/tags/tag112.xml><?xml version="1.0" encoding="utf-8"?>
<p:tagLst xmlns:a="http://schemas.openxmlformats.org/drawingml/2006/main" xmlns:r="http://schemas.openxmlformats.org/officeDocument/2006/relationships" xmlns:p="http://schemas.openxmlformats.org/presentationml/2006/main">
  <p:tag name="ARTICULATE_TITLE_TAG" val="Hazardous Material Spill/Nuclear Biological Chemical Release"/>
  <p:tag name="ARTICULATE_SLIDE_GUID" val="38068173-120a-45b5-8c76-48117a6b01a2"/>
  <p:tag name="ARTICULATE_SLIDE_PAUSE" val="1"/>
  <p:tag name="ARTICULATE_NAV_LEVEL" val="1"/>
  <p:tag name="ARTICULATE_PLAYLIST_ID" val="-1"/>
  <p:tag name="ARTICULATE_LOCK_SLIDE" val="0"/>
  <p:tag name="ARTICULATE_SLIDE_NAV" val="50"/>
</p:tagLst>
</file>

<file path=ppt/tags/tag113.xml><?xml version="1.0" encoding="utf-8"?>
<p:tagLst xmlns:a="http://schemas.openxmlformats.org/drawingml/2006/main" xmlns:r="http://schemas.openxmlformats.org/officeDocument/2006/relationships" xmlns:p="http://schemas.openxmlformats.org/presentationml/2006/main">
  <p:tag name="ARTICULATE_TITLE_TAG" val="Internal &quot;Code Orange&quot;"/>
  <p:tag name="ARTICULATE_SLIDE_GUID" val="bad0dd77-cddb-4b33-a84a-1e973b4bf0f8"/>
  <p:tag name="ARTICULATE_SLIDE_PAUSE" val="1"/>
  <p:tag name="ARTICULATE_NAV_LEVEL" val="2"/>
  <p:tag name="ARTICULATE_PLAYLIST_ID" val="-1"/>
  <p:tag name="ARTICULATE_LOCK_SLIDE" val="0"/>
  <p:tag name="ARTICULATE_SLIDE_NAV" val="51"/>
</p:tagLst>
</file>

<file path=ppt/tags/tag114.xml><?xml version="1.0" encoding="utf-8"?>
<p:tagLst xmlns:a="http://schemas.openxmlformats.org/drawingml/2006/main" xmlns:r="http://schemas.openxmlformats.org/officeDocument/2006/relationships" xmlns:p="http://schemas.openxmlformats.org/presentationml/2006/main">
  <p:tag name="ARTICULATE_TITLE_TAG" val="External &quot;Code Orange&quot;"/>
  <p:tag name="ARTICULATE_SLIDE_GUID" val="9553d02d-21e1-487d-9daf-f137929e7cee"/>
  <p:tag name="ARTICULATE_SLIDE_PAUSE" val="1"/>
  <p:tag name="ARTICULATE_NAV_LEVEL" val="2"/>
  <p:tag name="ARTICULATE_PLAYLIST_ID" val="-1"/>
  <p:tag name="ARTICULATE_LOCK_SLIDE" val="0"/>
  <p:tag name="ARTICULATE_SLIDE_NAV" val="52"/>
</p:tagLst>
</file>

<file path=ppt/tags/tag115.xml><?xml version="1.0" encoding="utf-8"?>
<p:tagLst xmlns:a="http://schemas.openxmlformats.org/drawingml/2006/main" xmlns:r="http://schemas.openxmlformats.org/officeDocument/2006/relationships" xmlns:p="http://schemas.openxmlformats.org/presentationml/2006/main">
  <p:tag name="ARTICULATE_SLIDE_GUID" val="953534f7-a56e-4509-b42e-46621b16ad3a"/>
  <p:tag name="ARTICULATE_SLIDE_PAUSE" val="1"/>
  <p:tag name="ARTICULATE_NAV_LEVEL" val="1"/>
  <p:tag name="ARTICULATE_PLAYLIST_ID" val="-1"/>
  <p:tag name="ARTICULATE_LOCK_SLIDE" val="0"/>
  <p:tag name="ARTICULATE_SLIDE_NAV" val="53"/>
</p:tagLst>
</file>

<file path=ppt/tags/tag116.xml><?xml version="1.0" encoding="utf-8"?>
<p:tagLst xmlns:a="http://schemas.openxmlformats.org/drawingml/2006/main" xmlns:r="http://schemas.openxmlformats.org/officeDocument/2006/relationships" xmlns:p="http://schemas.openxmlformats.org/presentationml/2006/main">
  <p:tag name="ARTICULATE_TITLE_TAG" val="Hazardous Material Spill/Nuclear Biological Chemical Release"/>
  <p:tag name="ARTICULATE_SLIDE_GUID" val="38068173-120a-45b5-8c76-48117a6b01a2"/>
  <p:tag name="ARTICULATE_SLIDE_PAUSE" val="1"/>
  <p:tag name="ARTICULATE_NAV_LEVEL" val="1"/>
  <p:tag name="ARTICULATE_PLAYLIST_ID" val="-1"/>
  <p:tag name="ARTICULATE_LOCK_SLIDE" val="0"/>
  <p:tag name="ARTICULATE_SLIDE_NAV" val="50"/>
</p:tagLst>
</file>

<file path=ppt/tags/tag117.xml><?xml version="1.0" encoding="utf-8"?>
<p:tagLst xmlns:a="http://schemas.openxmlformats.org/drawingml/2006/main" xmlns:r="http://schemas.openxmlformats.org/officeDocument/2006/relationships" xmlns:p="http://schemas.openxmlformats.org/presentationml/2006/main">
  <p:tag name="ARTICULATE_TITLE_TAG" val="Concealed Carry Weapons Law"/>
  <p:tag name="ARTICULATE_SLIDE_GUID" val="515e21e8-e8dd-40c6-bc0d-acf96ff570d6"/>
  <p:tag name="ARTICULATE_SLIDE_PAUSE" val="1"/>
  <p:tag name="ARTICULATE_NAV_LEVEL" val="2"/>
  <p:tag name="ARTICULATE_PLAYLIST_ID" val="-1"/>
  <p:tag name="ARTICULATE_LOCK_SLIDE" val="0"/>
  <p:tag name="ARTICULATE_SLIDE_NAV" val="40"/>
</p:tagLst>
</file>

<file path=ppt/tags/tag118.xml><?xml version="1.0" encoding="utf-8"?>
<p:tagLst xmlns:a="http://schemas.openxmlformats.org/drawingml/2006/main" xmlns:r="http://schemas.openxmlformats.org/officeDocument/2006/relationships" xmlns:p="http://schemas.openxmlformats.org/presentationml/2006/main">
  <p:tag name="ARTICULATE_TITLE_TAG" val=" What is considered a weapon?"/>
  <p:tag name="ARTICULATE_SLIDE_GUID" val="f22e0d26-b18f-47de-8525-0b9a779270df"/>
  <p:tag name="ARTICULATE_SLIDE_PAUSE" val="1"/>
  <p:tag name="ARTICULATE_NAV_LEVEL" val="2"/>
  <p:tag name="ARTICULATE_PLAYLIST_ID" val="-1"/>
  <p:tag name="ARTICULATE_LOCK_SLIDE" val="0"/>
  <p:tag name="ARTICULATE_SLIDE_NAV" val="41"/>
</p:tagLst>
</file>

<file path=ppt/tags/tag11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U1CnJjkI_files\slide0001_image001.jpg"/>
</p:tagLst>
</file>

<file path=ppt/tags/tag1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NICOLE~1.BAD\LOCALS~1\Temp\articulate\presenter\imgtemp\xNDt2yFe_files\slide0001_image001.jpg"/>
</p:tagLst>
</file>

<file path=ppt/tags/tag120.xml><?xml version="1.0" encoding="utf-8"?>
<p:tagLst xmlns:a="http://schemas.openxmlformats.org/drawingml/2006/main" xmlns:r="http://schemas.openxmlformats.org/officeDocument/2006/relationships" xmlns:p="http://schemas.openxmlformats.org/presentationml/2006/main">
  <p:tag name="ARTICULATE_TITLE_TAG" val="What is considered the premises?"/>
  <p:tag name="ARTICULATE_SLIDE_GUID" val="afe9eac3-f6df-4234-ac8c-19fe511eb94e"/>
  <p:tag name="ARTICULATE_SLIDE_PAUSE" val="1"/>
  <p:tag name="ARTICULATE_NAV_LEVEL" val="2"/>
  <p:tag name="ARTICULATE_PLAYLIST_ID" val="-1"/>
  <p:tag name="ARTICULATE_LOCK_SLIDE" val="0"/>
  <p:tag name="ARTICULATE_SLIDE_NAV" val="42"/>
</p:tagLst>
</file>

<file path=ppt/tags/tag121.xml><?xml version="1.0" encoding="utf-8"?>
<p:tagLst xmlns:a="http://schemas.openxmlformats.org/drawingml/2006/main" xmlns:r="http://schemas.openxmlformats.org/officeDocument/2006/relationships" xmlns:p="http://schemas.openxmlformats.org/presentationml/2006/main">
  <p:tag name="ARTICULATE_TITLE_TAG" val="Hazardous Material Spill/Nuclear Biological Chemical Release"/>
  <p:tag name="ARTICULATE_SLIDE_GUID" val="38068173-120a-45b5-8c76-48117a6b01a2"/>
  <p:tag name="ARTICULATE_SLIDE_PAUSE" val="1"/>
  <p:tag name="ARTICULATE_NAV_LEVEL" val="1"/>
  <p:tag name="ARTICULATE_PLAYLIST_ID" val="-1"/>
  <p:tag name="ARTICULATE_LOCK_SLIDE" val="0"/>
  <p:tag name="ARTICULATE_SLIDE_NAV" val="50"/>
</p:tagLst>
</file>

<file path=ppt/tags/tag122.xml><?xml version="1.0" encoding="utf-8"?>
<p:tagLst xmlns:a="http://schemas.openxmlformats.org/drawingml/2006/main" xmlns:r="http://schemas.openxmlformats.org/officeDocument/2006/relationships" xmlns:p="http://schemas.openxmlformats.org/presentationml/2006/main">
  <p:tag name="ARTICULATE_SLIDE_GUID" val="2280bb47-8574-40e9-8038-b8144c60429e"/>
  <p:tag name="ARTICULATE_SLIDE_PAUSE" val="1"/>
  <p:tag name="ARTICULATE_NAV_LEVEL" val="2"/>
  <p:tag name="ARTICULATE_PLAYLIST_ID" val="-1"/>
  <p:tag name="ARTICULATE_LOCK_SLIDE" val="0"/>
  <p:tag name="ARTICULATE_SLIDE_NAV" val="43"/>
</p:tagLst>
</file>

<file path=ppt/tags/tag123.xml><?xml version="1.0" encoding="utf-8"?>
<p:tagLst xmlns:a="http://schemas.openxmlformats.org/drawingml/2006/main" xmlns:r="http://schemas.openxmlformats.org/officeDocument/2006/relationships" xmlns:p="http://schemas.openxmlformats.org/presentationml/2006/main">
  <p:tag name="ARTICULATE_SLIDE_GUID" val="ba78352b-7fe6-49cd-84ff-de0a2ec6fb70"/>
  <p:tag name="ARTICULATE_SLIDE_PAUSE" val="1"/>
  <p:tag name="ARTICULATE_NAV_LEVEL" val="2"/>
  <p:tag name="ARTICULATE_PLAYLIST_ID" val="-1"/>
  <p:tag name="ARTICULATE_LOCK_SLIDE" val="0"/>
  <p:tag name="ARTICULATE_SLIDE_NAV" val="44"/>
</p:tagLst>
</file>

<file path=ppt/tags/tag124.xml><?xml version="1.0" encoding="utf-8"?>
<p:tagLst xmlns:a="http://schemas.openxmlformats.org/drawingml/2006/main" xmlns:r="http://schemas.openxmlformats.org/officeDocument/2006/relationships" xmlns:p="http://schemas.openxmlformats.org/presentationml/2006/main">
  <p:tag name="ARTICULATE_TITLE_TAG" val="Code Violet"/>
  <p:tag name="ARTICULATE_SLIDE_GUID" val="80b01261-611e-43bd-94b0-f54787ef3e7c"/>
  <p:tag name="ARTICULATE_SLIDE_PAUSE" val="1"/>
  <p:tag name="ARTICULATE_NAV_LEVEL" val="2"/>
  <p:tag name="ARTICULATE_PLAYLIST_ID" val="-1"/>
  <p:tag name="ARTICULATE_LOCK_SLIDE" val="0"/>
  <p:tag name="ARTICULATE_SLIDE_NAV" val="45"/>
</p:tagLst>
</file>

<file path=ppt/tags/tag125.xml><?xml version="1.0" encoding="utf-8"?>
<p:tagLst xmlns:a="http://schemas.openxmlformats.org/drawingml/2006/main" xmlns:r="http://schemas.openxmlformats.org/officeDocument/2006/relationships" xmlns:p="http://schemas.openxmlformats.org/presentationml/2006/main">
  <p:tag name="ARTICULATE_TITLE_TAG" val="Code Violet"/>
  <p:tag name="ARTICULATE_SLIDE_PAUSE" val="1"/>
  <p:tag name="ARTICULATE_NAV_LEVEL" val="2"/>
  <p:tag name="ARTICULATE_PLAYLIST_ID" val="-1"/>
  <p:tag name="ARTICULATE_LOCK_SLIDE" val="0"/>
  <p:tag name="ARTICULATE_SLIDE_GUID" val="80b01261-611e-43bd-94b0-f54787ef0338"/>
  <p:tag name="ARTICULATE_SLIDE_NAV" val="46"/>
</p:tagLst>
</file>

<file path=ppt/tags/tag126.xml><?xml version="1.0" encoding="utf-8"?>
<p:tagLst xmlns:a="http://schemas.openxmlformats.org/drawingml/2006/main" xmlns:r="http://schemas.openxmlformats.org/officeDocument/2006/relationships" xmlns:p="http://schemas.openxmlformats.org/presentationml/2006/main">
  <p:tag name="ARTICULATE_TITLE_TAG" val="Hazardous Material Spill/Nuclear Biological Chemical Release"/>
  <p:tag name="ARTICULATE_SLIDE_GUID" val="38068173-120a-45b5-8c76-48117a6b01a2"/>
  <p:tag name="ARTICULATE_SLIDE_PAUSE" val="1"/>
  <p:tag name="ARTICULATE_NAV_LEVEL" val="1"/>
  <p:tag name="ARTICULATE_PLAYLIST_ID" val="-1"/>
  <p:tag name="ARTICULATE_LOCK_SLIDE" val="0"/>
  <p:tag name="ARTICULATE_SLIDE_NAV" val="50"/>
</p:tagLst>
</file>

<file path=ppt/tags/tag127.xml><?xml version="1.0" encoding="utf-8"?>
<p:tagLst xmlns:a="http://schemas.openxmlformats.org/drawingml/2006/main" xmlns:r="http://schemas.openxmlformats.org/officeDocument/2006/relationships" xmlns:p="http://schemas.openxmlformats.org/presentationml/2006/main">
  <p:tag name="ARTICULATE_SLIDE_GUID" val="2312082e-1a76-479b-b92b-c24f87dbd161"/>
  <p:tag name="ARTICULATE_SLIDE_PAUSE" val="1"/>
  <p:tag name="ARTICULATE_NAV_LEVEL" val="2"/>
  <p:tag name="ARTICULATE_PLAYLIST_ID" val="-1"/>
  <p:tag name="ARTICULATE_LOCK_SLIDE" val="0"/>
  <p:tag name="ARTICULATE_SLIDE_NAV" val="47"/>
</p:tagLst>
</file>

<file path=ppt/tags/tag128.xml><?xml version="1.0" encoding="utf-8"?>
<p:tagLst xmlns:a="http://schemas.openxmlformats.org/drawingml/2006/main" xmlns:r="http://schemas.openxmlformats.org/officeDocument/2006/relationships" xmlns:p="http://schemas.openxmlformats.org/presentationml/2006/main">
  <p:tag name="ARTICULATE_TITLE_TAG" val="Contact Person"/>
  <p:tag name="ARTICULATE_SLIDE_GUID" val="e43e589b-20fb-44ff-acc9-eb452ed41e76"/>
  <p:tag name="ARTICULATE_SLIDE_PAUSE" val="1"/>
  <p:tag name="ARTICULATE_NAV_LEVEL" val="2"/>
  <p:tag name="ARTICULATE_PLAYLIST_ID" val="-1"/>
  <p:tag name="ARTICULATE_LOCK_SLIDE" val="0"/>
  <p:tag name="ARTICULATE_SLIDE_NAV" val="48"/>
</p:tagLst>
</file>

<file path=ppt/tags/tag129.xml><?xml version="1.0" encoding="utf-8"?>
<p:tagLst xmlns:a="http://schemas.openxmlformats.org/drawingml/2006/main" xmlns:r="http://schemas.openxmlformats.org/officeDocument/2006/relationships" xmlns:p="http://schemas.openxmlformats.org/presentationml/2006/main">
  <p:tag name="ARTICULATE_SLIDE_GUID" val="18a89adc-b3cc-49d5-9183-c3f5647ec944"/>
  <p:tag name="ARTICULATE_SLIDE_PAUSE" val="1"/>
  <p:tag name="ARTICULATE_NAV_LEVEL" val="2"/>
  <p:tag name="ARTICULATE_PLAYLIST_ID" val="-1"/>
  <p:tag name="ARTICULATE_LOCK_SLIDE" val="0"/>
  <p:tag name="ARTICULATE_SLIDE_NAV" val="55"/>
</p:tagLst>
</file>

<file path=ppt/tags/tag1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NICOLE~1.BAD\LOCALS~1\Temp\articulate\presenter\imgtemp\XwBWy8KD_files\slide0001_image001.jpg"/>
</p:tagLst>
</file>

<file path=ppt/tags/tag130.xml><?xml version="1.0" encoding="utf-8"?>
<p:tagLst xmlns:a="http://schemas.openxmlformats.org/drawingml/2006/main" xmlns:r="http://schemas.openxmlformats.org/officeDocument/2006/relationships" xmlns:p="http://schemas.openxmlformats.org/presentationml/2006/main">
  <p:tag name="ANIM_SPRITE_COUNT" val=" 7"/>
</p:tagLst>
</file>

<file path=ppt/tags/tag131.xml><?xml version="1.0" encoding="utf-8"?>
<p:tagLst xmlns:a="http://schemas.openxmlformats.org/drawingml/2006/main" xmlns:r="http://schemas.openxmlformats.org/officeDocument/2006/relationships" xmlns:p="http://schemas.openxmlformats.org/presentationml/2006/main">
  <p:tag name="ARTICULATE_SLIDE_GUID" val="208fee45-a669-4fbe-8be7-db1f3023e6df"/>
  <p:tag name="ARTICULATE_SLIDE_PAUSE" val="1"/>
  <p:tag name="ARTICULATE_NAV_LEVEL" val="2"/>
  <p:tag name="ARTICULATE_PLAYLIST_ID" val="-1"/>
  <p:tag name="ARTICULATE_LOCK_SLIDE" val="0"/>
  <p:tag name="ARTICULATE_SLIDE_NAV" val="56"/>
</p:tagLst>
</file>

<file path=ppt/tags/tag13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33.xml><?xml version="1.0" encoding="utf-8"?>
<p:tagLst xmlns:a="http://schemas.openxmlformats.org/drawingml/2006/main" xmlns:r="http://schemas.openxmlformats.org/officeDocument/2006/relationships" xmlns:p="http://schemas.openxmlformats.org/presentationml/2006/main">
  <p:tag name="ARTICULATE_SLIDE_GUID" val="0422aab3-4fb1-422d-9dba-1d5023e03473"/>
  <p:tag name="ARTICULATE_SLIDE_PAUSE" val="1"/>
  <p:tag name="ARTICULATE_NAV_LEVEL" val="2"/>
  <p:tag name="ARTICULATE_PLAYLIST_ID" val="-1"/>
  <p:tag name="ARTICULATE_LOCK_SLIDE" val="0"/>
  <p:tag name="ARTICULATE_SLIDE_NAV" val="57"/>
</p:tagLst>
</file>

<file path=ppt/tags/tag134.xml><?xml version="1.0" encoding="utf-8"?>
<p:tagLst xmlns:a="http://schemas.openxmlformats.org/drawingml/2006/main" xmlns:r="http://schemas.openxmlformats.org/officeDocument/2006/relationships" xmlns:p="http://schemas.openxmlformats.org/presentationml/2006/main">
  <p:tag name="ARTICULATE_SLIDE_GUID" val="dd49a439-6756-4449-965a-53008f3e2034"/>
  <p:tag name="ARTICULATE_SLIDE_PAUSE" val="1"/>
  <p:tag name="ARTICULATE_NAV_LEVEL" val="2"/>
  <p:tag name="ARTICULATE_PLAYLIST_ID" val="-1"/>
  <p:tag name="ARTICULATE_LOCK_SLIDE" val="0"/>
  <p:tag name="ARTICULATE_SLIDE_NAV" val="58"/>
</p:tagLst>
</file>

<file path=ppt/tags/tag135.xml><?xml version="1.0" encoding="utf-8"?>
<p:tagLst xmlns:a="http://schemas.openxmlformats.org/drawingml/2006/main" xmlns:r="http://schemas.openxmlformats.org/officeDocument/2006/relationships" xmlns:p="http://schemas.openxmlformats.org/presentationml/2006/main">
  <p:tag name="ARTICULATE_SLIDE_GUID" val="a9cf68ec-0867-4453-bbc8-da91d38f1f73"/>
  <p:tag name="ARTICULATE_SLIDE_PAUSE" val="1"/>
  <p:tag name="ARTICULATE_NAV_LEVEL" val="2"/>
  <p:tag name="ARTICULATE_PLAYLIST_ID" val="-1"/>
  <p:tag name="ARTICULATE_LOCK_SLIDE" val="0"/>
  <p:tag name="ARTICULATE_SLIDE_NAV" val="59"/>
</p:tagLst>
</file>

<file path=ppt/tags/tag136.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3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38.xml><?xml version="1.0" encoding="utf-8"?>
<p:tagLst xmlns:a="http://schemas.openxmlformats.org/drawingml/2006/main" xmlns:r="http://schemas.openxmlformats.org/officeDocument/2006/relationships" xmlns:p="http://schemas.openxmlformats.org/presentationml/2006/main">
  <p:tag name="ARTICULATE_SLIDE_GUID" val="427457b0-a2bf-4f8a-b71e-84aee64cd3b8"/>
  <p:tag name="ARTICULATE_SLIDE_PAUSE" val="1"/>
  <p:tag name="ARTICULATE_NAV_LEVEL" val="2"/>
  <p:tag name="ARTICULATE_PLAYLIST_ID" val="-1"/>
  <p:tag name="ARTICULATE_LOCK_SLIDE" val="0"/>
  <p:tag name="ARTICULATE_SLIDE_NAV" val="62"/>
</p:tagLst>
</file>

<file path=ppt/tags/tag139.xml><?xml version="1.0" encoding="utf-8"?>
<p:tagLst xmlns:a="http://schemas.openxmlformats.org/drawingml/2006/main" xmlns:r="http://schemas.openxmlformats.org/officeDocument/2006/relationships" xmlns:p="http://schemas.openxmlformats.org/presentationml/2006/main">
  <p:tag name="ARTICULATE_TITLE_TAG" val="Drills"/>
  <p:tag name="ARTICULATE_SLIDE_GUID" val="b6109d79-5957-40a6-92a0-d32b1d909234"/>
  <p:tag name="ARTICULATE_SLIDE_PAUSE" val="1"/>
  <p:tag name="ARTICULATE_NAV_LEVEL" val="1"/>
  <p:tag name="ARTICULATE_PLAYLIST_ID" val="-1"/>
  <p:tag name="ARTICULATE_LOCK_SLIDE" val="0"/>
  <p:tag name="ARTICULATE_SLIDE_NAV" val="63"/>
</p:tagLst>
</file>

<file path=ppt/tags/tag1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NICOLE~1.BAD\LOCALS~1\Temp\articulate\presenter\imgtemp\xwsqHvIj_files\slide0001_image001.jpg"/>
</p:tagLst>
</file>

<file path=ppt/tags/tag14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41.xml><?xml version="1.0" encoding="utf-8"?>
<p:tagLst xmlns:a="http://schemas.openxmlformats.org/drawingml/2006/main" xmlns:r="http://schemas.openxmlformats.org/officeDocument/2006/relationships" xmlns:p="http://schemas.openxmlformats.org/presentationml/2006/main">
  <p:tag name="ARTICULATE_TITLE_TAG" val="How Will I Know It's a Drill?"/>
  <p:tag name="ARTICULATE_SLIDE_GUID" val="8c5c01ee-d2f3-47ab-8806-1193fe25b3e2"/>
  <p:tag name="ARTICULATE_SLIDE_PAUSE" val="1"/>
  <p:tag name="ARTICULATE_NAV_LEVEL" val="2"/>
  <p:tag name="ARTICULATE_PLAYLIST_ID" val="-1"/>
  <p:tag name="ARTICULATE_LOCK_SLIDE" val="0"/>
  <p:tag name="ARTICULATE_SLIDE_NAV" val="64"/>
</p:tagLst>
</file>

<file path=ppt/tags/tag14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43.xml><?xml version="1.0" encoding="utf-8"?>
<p:tagLst xmlns:a="http://schemas.openxmlformats.org/drawingml/2006/main" xmlns:r="http://schemas.openxmlformats.org/officeDocument/2006/relationships" xmlns:p="http://schemas.openxmlformats.org/presentationml/2006/main">
  <p:tag name="ARTICULATE_TITLE_TAG" val="General Guidelines for Employees"/>
  <p:tag name="ARTICULATE_SLIDE_GUID" val="4562cd48-a807-4992-9e8f-554c2697e676"/>
  <p:tag name="ARTICULATE_SLIDE_PAUSE" val="1"/>
  <p:tag name="ARTICULATE_NAV_LEVEL" val="2"/>
  <p:tag name="ARTICULATE_PLAYLIST_ID" val="-1"/>
  <p:tag name="ARTICULATE_LOCK_SLIDE" val="0"/>
  <p:tag name="ARTICULATE_SLIDE_NAV" val="65"/>
</p:tagLst>
</file>

<file path=ppt/tags/tag144.xml><?xml version="1.0" encoding="utf-8"?>
<p:tagLst xmlns:a="http://schemas.openxmlformats.org/drawingml/2006/main" xmlns:r="http://schemas.openxmlformats.org/officeDocument/2006/relationships" xmlns:p="http://schemas.openxmlformats.org/presentationml/2006/main">
  <p:tag name="ARTICULATE_SLIDE_GUID" val="cdeda477-95c3-4003-a5d4-3a738b4ec810"/>
  <p:tag name="ARTICULATE_SLIDE_PAUSE" val="0"/>
  <p:tag name="ARTICULATE_NAV_LEVEL" val="1"/>
  <p:tag name="ARTICULATE_PLAYLIST_ID" val="-1"/>
  <p:tag name="ARTICULATE_LOCK_SLIDE" val="0"/>
  <p:tag name="ARTICULATE_SLIDE_NAV" val="1"/>
</p:tagLst>
</file>

<file path=ppt/tags/tag145.xml><?xml version="1.0" encoding="utf-8"?>
<p:tagLst xmlns:a="http://schemas.openxmlformats.org/drawingml/2006/main" xmlns:r="http://schemas.openxmlformats.org/officeDocument/2006/relationships" xmlns:p="http://schemas.openxmlformats.org/presentationml/2006/main">
  <p:tag name="ARTICULATE_TITLE_TAG" val="Who is responsible?"/>
  <p:tag name="ARTICULATE_SLIDE_GUID" val="7feb3fb0-94bd-4821-9031-ef475b3a0391"/>
  <p:tag name="ARTICULATE_SLIDE_PAUSE" val="1"/>
  <p:tag name="ARTICULATE_NAV_LEVEL" val="1"/>
  <p:tag name="ARTICULATE_PLAYLIST_ID" val="-1"/>
  <p:tag name="ARTICULATE_LOCK_SLIDE" val="0"/>
  <p:tag name="ARTICULATE_SLIDE_NAV" val="3"/>
</p:tagLst>
</file>

<file path=ppt/tags/tag146.xml><?xml version="1.0" encoding="utf-8"?>
<p:tagLst xmlns:a="http://schemas.openxmlformats.org/drawingml/2006/main" xmlns:r="http://schemas.openxmlformats.org/officeDocument/2006/relationships" xmlns:p="http://schemas.openxmlformats.org/presentationml/2006/main">
  <p:tag name="ARTICULATE_TITLE_TAG" val="Who is responsible?"/>
  <p:tag name="ARTICULATE_SLIDE_GUID" val="252f917f-1bfc-47e9-b4ef-0028038cb46e"/>
  <p:tag name="ARTICULATE_SLIDE_PAUSE" val="1"/>
  <p:tag name="ARTICULATE_NAV_LEVEL" val="2"/>
  <p:tag name="ARTICULATE_PLAYLIST_ID" val="-1"/>
  <p:tag name="ARTICULATE_LOCK_SLIDE" val="0"/>
  <p:tag name="ARTICULATE_SLIDE_NAV" val="4"/>
</p:tagLst>
</file>

<file path=ppt/tags/tag14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48.xml><?xml version="1.0" encoding="utf-8"?>
<p:tagLst xmlns:a="http://schemas.openxmlformats.org/drawingml/2006/main" xmlns:r="http://schemas.openxmlformats.org/officeDocument/2006/relationships" xmlns:p="http://schemas.openxmlformats.org/presentationml/2006/main">
  <p:tag name="ARTICULATE_SLIDE_GUID" val="790216a4-4496-4ba9-a4bb-6296d2cfbad0"/>
  <p:tag name="ARTICULATE_SLIDE_PAUSE" val="1"/>
  <p:tag name="ARTICULATE_NAV_LEVEL" val="2"/>
  <p:tag name="ARTICULATE_PLAYLIST_ID" val="-1"/>
  <p:tag name="ARTICULATE_LOCK_SLIDE" val="0"/>
  <p:tag name="ARTICULATE_SLIDE_NAV" val="5"/>
</p:tagLst>
</file>

<file path=ppt/tags/tag14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5.xml><?xml version="1.0" encoding="utf-8"?>
<p:tagLst xmlns:a="http://schemas.openxmlformats.org/drawingml/2006/main" xmlns:r="http://schemas.openxmlformats.org/officeDocument/2006/relationships" xmlns:p="http://schemas.openxmlformats.org/presentationml/2006/main">
  <p:tag name="ARTICULATE_SLIDE_GUID" val="10ad2cb1-fa09-4b92-9126-86932d8af6f8"/>
  <p:tag name="ARTICULATE_SLIDE_PAUSE" val="1"/>
  <p:tag name="ARTICULATE_NAV_LEVEL" val="2"/>
  <p:tag name="ARTICULATE_PLAYLIST_ID" val="-1"/>
  <p:tag name="ARTICULATE_LOCK_SLIDE" val="0"/>
  <p:tag name="ARTICULATE_SLIDE_NAV" val="15"/>
</p:tagLst>
</file>

<file path=ppt/tags/tag150.xml><?xml version="1.0" encoding="utf-8"?>
<p:tagLst xmlns:a="http://schemas.openxmlformats.org/drawingml/2006/main" xmlns:r="http://schemas.openxmlformats.org/officeDocument/2006/relationships" xmlns:p="http://schemas.openxmlformats.org/presentationml/2006/main">
  <p:tag name="ARTICULATE_SLIDE_GUID" val="4fd4a7ad-7e15-4f17-ab2f-aadb6f4796a5"/>
  <p:tag name="ARTICULATE_SLIDE_PAUSE" val="1"/>
  <p:tag name="ARTICULATE_NAV_LEVEL" val="1"/>
  <p:tag name="ARTICULATE_PLAYLIST_ID" val="-1"/>
  <p:tag name="ARTICULATE_LOCK_SLIDE" val="0"/>
  <p:tag name="ARTICULATE_SLIDE_NAV" val="6"/>
</p:tagLst>
</file>

<file path=ppt/tags/tag15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52.xml><?xml version="1.0" encoding="utf-8"?>
<p:tagLst xmlns:a="http://schemas.openxmlformats.org/drawingml/2006/main" xmlns:r="http://schemas.openxmlformats.org/officeDocument/2006/relationships" xmlns:p="http://schemas.openxmlformats.org/presentationml/2006/main">
  <p:tag name="ARTICULATE_SLIDE_GUID" val="1169cd09-d0bc-4205-8d02-260fe90748c8"/>
  <p:tag name="ARTICULATE_SLIDE_PAUSE" val="1"/>
  <p:tag name="ARTICULATE_NAV_LEVEL" val="2"/>
  <p:tag name="ARTICULATE_PLAYLIST_ID" val="-1"/>
  <p:tag name="ARTICULATE_LOCK_SLIDE" val="0"/>
  <p:tag name="ARTICULATE_SLIDE_NAV" val="7"/>
</p:tagLst>
</file>

<file path=ppt/tags/tag15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54.xml><?xml version="1.0" encoding="utf-8"?>
<p:tagLst xmlns:a="http://schemas.openxmlformats.org/drawingml/2006/main" xmlns:r="http://schemas.openxmlformats.org/officeDocument/2006/relationships" xmlns:p="http://schemas.openxmlformats.org/presentationml/2006/main">
  <p:tag name="ARTICULATE_SLIDE_GUID" val="2496ac4a-df8d-47dd-9888-7ea660559e13"/>
  <p:tag name="ARTICULATE_SLIDE_PAUSE" val="1"/>
  <p:tag name="ARTICULATE_NAV_LEVEL" val="1"/>
  <p:tag name="ARTICULATE_PLAYLIST_ID" val="-1"/>
  <p:tag name="ARTICULATE_LOCK_SLIDE" val="0"/>
  <p:tag name="ARTICULATE_SLIDE_NAV" val="8"/>
</p:tagLst>
</file>

<file path=ppt/tags/tag15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56.xml><?xml version="1.0" encoding="utf-8"?>
<p:tagLst xmlns:a="http://schemas.openxmlformats.org/drawingml/2006/main" xmlns:r="http://schemas.openxmlformats.org/officeDocument/2006/relationships" xmlns:p="http://schemas.openxmlformats.org/presentationml/2006/main">
  <p:tag name="ARTICULATE_SLIDE_GUID" val="b8757398-42b6-422d-8307-165cdafe694f"/>
  <p:tag name="ARTICULATE_SLIDE_PAUSE" val="1"/>
  <p:tag name="ARTICULATE_NAV_LEVEL" val="2"/>
  <p:tag name="ARTICULATE_PLAYLIST_ID" val="-1"/>
  <p:tag name="ARTICULATE_LOCK_SLIDE" val="0"/>
  <p:tag name="ARTICULATE_SLIDE_NAV" val="9"/>
</p:tagLst>
</file>

<file path=ppt/tags/tag157.xml><?xml version="1.0" encoding="utf-8"?>
<p:tagLst xmlns:a="http://schemas.openxmlformats.org/drawingml/2006/main" xmlns:r="http://schemas.openxmlformats.org/officeDocument/2006/relationships" xmlns:p="http://schemas.openxmlformats.org/presentationml/2006/main">
  <p:tag name="ARTICULATE_SLIDE_GUID" val="948c8ede-ea02-415a-833e-36205dad2db2"/>
  <p:tag name="ARTICULATE_SLIDE_PAUSE" val="1"/>
  <p:tag name="ARTICULATE_NAV_LEVEL" val="2"/>
  <p:tag name="ARTICULATE_PLAYLIST_ID" val="-1"/>
  <p:tag name="ARTICULATE_LOCK_SLIDE" val="0"/>
  <p:tag name="ARTICULATE_SLIDE_NAV" val="10"/>
</p:tagLst>
</file>

<file path=ppt/tags/tag15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59.xml><?xml version="1.0" encoding="utf-8"?>
<p:tagLst xmlns:a="http://schemas.openxmlformats.org/drawingml/2006/main" xmlns:r="http://schemas.openxmlformats.org/officeDocument/2006/relationships" xmlns:p="http://schemas.openxmlformats.org/presentationml/2006/main">
  <p:tag name="ARTICULATE_SLIDE_GUID" val="bd6def64-e4cc-4748-9b98-f2fadd765ee9"/>
  <p:tag name="ARTICULATE_SLIDE_PAUSE" val="1"/>
  <p:tag name="ARTICULATE_NAV_LEVEL" val="2"/>
  <p:tag name="ARTICULATE_PLAYLIST_ID" val="-1"/>
  <p:tag name="ARTICULATE_LOCK_SLIDE" val="0"/>
  <p:tag name="ARTICULATE_SLIDE_NAV" val="11"/>
</p:tagLst>
</file>

<file path=ppt/tags/tag1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NICOLE~1.BAD\LOCALS~1\Temp\articulate\presenter\imgtemp\XwBWy8KD_files\slide0001_image001.jpg"/>
</p:tagLst>
</file>

<file path=ppt/tags/tag16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61.xml><?xml version="1.0" encoding="utf-8"?>
<p:tagLst xmlns:a="http://schemas.openxmlformats.org/drawingml/2006/main" xmlns:r="http://schemas.openxmlformats.org/officeDocument/2006/relationships" xmlns:p="http://schemas.openxmlformats.org/presentationml/2006/main">
  <p:tag name="ARTICULATE_TITLE_TAG" val="Patient Care Equipment"/>
  <p:tag name="ARTICULATE_SLIDE_GUID" val="4591f695-7f79-43e5-8fd0-4249f00bed3c"/>
  <p:tag name="ARTICULATE_SLIDE_PAUSE" val="1"/>
  <p:tag name="ARTICULATE_NAV_LEVEL" val="1"/>
  <p:tag name="ARTICULATE_PLAYLIST_ID" val="-1"/>
  <p:tag name="ARTICULATE_LOCK_SLIDE" val="0"/>
  <p:tag name="ARTICULATE_SLIDE_NAV" val="12"/>
</p:tagLst>
</file>

<file path=ppt/tags/tag16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63.xml><?xml version="1.0" encoding="utf-8"?>
<p:tagLst xmlns:a="http://schemas.openxmlformats.org/drawingml/2006/main" xmlns:r="http://schemas.openxmlformats.org/officeDocument/2006/relationships" xmlns:p="http://schemas.openxmlformats.org/presentationml/2006/main">
  <p:tag name="ARTICULATE_TITLE_TAG" val="Patient Care Equipment"/>
  <p:tag name="ARTICULATE_SLIDE_GUID" val="4a553f13-5ee0-471b-9e6a-1a3dfa62fac1"/>
  <p:tag name="ARTICULATE_SLIDE_PAUSE" val="1"/>
  <p:tag name="ARTICULATE_NAV_LEVEL" val="2"/>
  <p:tag name="ARTICULATE_PLAYLIST_ID" val="-1"/>
  <p:tag name="ARTICULATE_LOCK_SLIDE" val="0"/>
  <p:tag name="ARTICULATE_SLIDE_NAV" val="13"/>
</p:tagLst>
</file>

<file path=ppt/tags/tag16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65.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1"/>
  <p:tag name="ARTICULATE_PLAYLIST_ID" val="-1"/>
  <p:tag name="ARTICULATE_LOCK_SLIDE" val="0"/>
  <p:tag name="ARTICULATE_SLIDE_NAV" val="14"/>
  <p:tag name="ARTICULATE_SLIDE_GUID" val="95ccbdc4-ba2b-4002-820d-755e14b21348"/>
</p:tagLst>
</file>

<file path=ppt/tags/tag16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cbowser\LOCALS~1\Temp\articulate\presenter\imgtemp\FeZsQL17_files\slide0001_image001.jpg"/>
</p:tagLst>
</file>

<file path=ppt/tags/tag167.xml><?xml version="1.0" encoding="utf-8"?>
<p:tagLst xmlns:a="http://schemas.openxmlformats.org/drawingml/2006/main" xmlns:r="http://schemas.openxmlformats.org/officeDocument/2006/relationships" xmlns:p="http://schemas.openxmlformats.org/presentationml/2006/main">
  <p:tag name="ARTICULATE_TITLE_TAG" val="Non-Patient Care Equipment"/>
  <p:tag name="ARTICULATE_SLIDE_GUID" val="d7472492-1892-47fd-9efc-4502dc2e7ecf"/>
  <p:tag name="ARTICULATE_SLIDE_PAUSE" val="1"/>
  <p:tag name="ARTICULATE_NAV_LEVEL" val="1"/>
  <p:tag name="ARTICULATE_PLAYLIST_ID" val="-1"/>
  <p:tag name="ARTICULATE_LOCK_SLIDE" val="0"/>
  <p:tag name="ARTICULATE_SLIDE_NAV" val="15"/>
</p:tagLst>
</file>

<file path=ppt/tags/tag16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cbowser\LOCALS~1\Temp\articulate\presenter\imgtemp\SSIoo6Xg_files\slide0001_image001.jpg"/>
</p:tagLst>
</file>

<file path=ppt/tags/tag16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7.xml><?xml version="1.0" encoding="utf-8"?>
<p:tagLst xmlns:a="http://schemas.openxmlformats.org/drawingml/2006/main" xmlns:r="http://schemas.openxmlformats.org/officeDocument/2006/relationships" xmlns:p="http://schemas.openxmlformats.org/presentationml/2006/main">
  <p:tag name="ARTICULATE_SLIDE_GUID" val="b7406a35-b7c4-49ed-bfc5-fa3306975ac7"/>
  <p:tag name="ARTICULATE_SLIDE_PAUSE" val="1"/>
  <p:tag name="ARTICULATE_NAV_LEVEL" val="2"/>
  <p:tag name="ARTICULATE_PLAYLIST_ID" val="-1"/>
  <p:tag name="ARTICULATE_LOCK_SLIDE" val="0"/>
  <p:tag name="ARTICULATE_SLIDE_NAV" val="54"/>
</p:tagLst>
</file>

<file path=ppt/tags/tag170.xml><?xml version="1.0" encoding="utf-8"?>
<p:tagLst xmlns:a="http://schemas.openxmlformats.org/drawingml/2006/main" xmlns:r="http://schemas.openxmlformats.org/officeDocument/2006/relationships" xmlns:p="http://schemas.openxmlformats.org/presentationml/2006/main">
  <p:tag name="ARTICULATE_TITLE_TAG" val="Numbers to call"/>
  <p:tag name="ARTICULATE_SLIDE_GUID" val="13842f4f-53b8-4ef1-9c68-3d11e2da0683"/>
  <p:tag name="ARTICULATE_SLIDE_PAUSE" val="1"/>
  <p:tag name="ARTICULATE_NAV_LEVEL" val="2"/>
  <p:tag name="ARTICULATE_PLAYLIST_ID" val="-1"/>
  <p:tag name="ARTICULATE_LOCK_SLIDE" val="0"/>
  <p:tag name="ARTICULATE_SLIDE_NAV" val="16"/>
</p:tagLst>
</file>

<file path=ppt/tags/tag171.xml><?xml version="1.0" encoding="utf-8"?>
<p:tagLst xmlns:a="http://schemas.openxmlformats.org/drawingml/2006/main" xmlns:r="http://schemas.openxmlformats.org/officeDocument/2006/relationships" xmlns:p="http://schemas.openxmlformats.org/presentationml/2006/main">
  <p:tag name="ARTICULATE_TITLE_TAG" val="Who to call off campus"/>
  <p:tag name="ARTICULATE_SLIDE_GUID" val="5018f8a5-5ad3-4967-99f6-08b7a7e86fef"/>
  <p:tag name="ARTICULATE_SLIDE_PAUSE" val="1"/>
  <p:tag name="ARTICULATE_NAV_LEVEL" val="2"/>
  <p:tag name="ARTICULATE_PLAYLIST_ID" val="-1"/>
  <p:tag name="ARTICULATE_LOCK_SLIDE" val="0"/>
  <p:tag name="ARTICULATE_SLIDE_NAV" val="17"/>
</p:tagLst>
</file>

<file path=ppt/tags/tag172.xml><?xml version="1.0" encoding="utf-8"?>
<p:tagLst xmlns:a="http://schemas.openxmlformats.org/drawingml/2006/main" xmlns:r="http://schemas.openxmlformats.org/officeDocument/2006/relationships" xmlns:p="http://schemas.openxmlformats.org/presentationml/2006/main">
  <p:tag name="ARTICULATE_SLIDE_GUID" val="efac4086-4983-4beb-b40a-a34f3da21dcc"/>
  <p:tag name="ARTICULATE_SLIDE_PAUSE" val="1"/>
  <p:tag name="ARTICULATE_NAV_LEVEL" val="1"/>
  <p:tag name="ARTICULATE_PLAYLIST_ID" val="-1"/>
  <p:tag name="ARTICULATE_LOCK_SLIDE" val="0"/>
  <p:tag name="ARTICULATE_SLIDE_NAV" val="18"/>
</p:tagLst>
</file>

<file path=ppt/tags/tag17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7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75.xml><?xml version="1.0" encoding="utf-8"?>
<p:tagLst xmlns:a="http://schemas.openxmlformats.org/drawingml/2006/main" xmlns:r="http://schemas.openxmlformats.org/officeDocument/2006/relationships" xmlns:p="http://schemas.openxmlformats.org/presentationml/2006/main">
  <p:tag name="ARTICULATE_SLIDE_GUID" val="c9b3fa38-55e3-4079-ade6-9352258b5dac"/>
  <p:tag name="ARTICULATE_SLIDE_PAUSE" val="1"/>
  <p:tag name="ARTICULATE_NAV_LEVEL" val="2"/>
  <p:tag name="ARTICULATE_PLAYLIST_ID" val="-1"/>
  <p:tag name="ARTICULATE_LOCK_SLIDE" val="0"/>
  <p:tag name="ARTICULATE_SLIDE_NAV" val="19"/>
</p:tagLst>
</file>

<file path=ppt/tags/tag176.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7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cbowser\LOCALS~1\Temp\articulate\presenter\imgtemp\UMBq8KoZ_files\slide0001_image001.png"/>
</p:tagLst>
</file>

<file path=ppt/tags/tag178.xml><?xml version="1.0" encoding="utf-8"?>
<p:tagLst xmlns:a="http://schemas.openxmlformats.org/drawingml/2006/main" xmlns:r="http://schemas.openxmlformats.org/officeDocument/2006/relationships" xmlns:p="http://schemas.openxmlformats.org/presentationml/2006/main">
  <p:tag name="ARTICULATE_SLIDE_GUID" val="80ec4849-c646-49df-9cd0-883d285bc1d5"/>
  <p:tag name="ARTICULATE_SLIDE_PAUSE" val="1"/>
  <p:tag name="ARTICULATE_NAV_LEVEL" val="2"/>
  <p:tag name="ARTICULATE_PLAYLIST_ID" val="-1"/>
  <p:tag name="ARTICULATE_LOCK_SLIDE" val="0"/>
  <p:tag name="ARTICULATE_SLIDE_NAV" val="20"/>
</p:tagLst>
</file>

<file path=ppt/tags/tag179.xml><?xml version="1.0" encoding="utf-8"?>
<p:tagLst xmlns:a="http://schemas.openxmlformats.org/drawingml/2006/main" xmlns:r="http://schemas.openxmlformats.org/officeDocument/2006/relationships" xmlns:p="http://schemas.openxmlformats.org/presentationml/2006/main">
  <p:tag name="ARTICULATE_SLIDE_GUID" val="16b73eb1-7615-4589-b8cd-5d3512543da7"/>
  <p:tag name="ARTICULATE_SLIDE_PAUSE" val="1"/>
  <p:tag name="ARTICULATE_NAV_LEVEL" val="1"/>
  <p:tag name="ARTICULATE_PLAYLIST_ID" val="-1"/>
  <p:tag name="ARTICULATE_LOCK_SLIDE" val="0"/>
  <p:tag name="ARTICULATE_SLIDE_NAV" val="21"/>
</p:tagLst>
</file>

<file path=ppt/tags/tag18.xml><?xml version="1.0" encoding="utf-8"?>
<p:tagLst xmlns:a="http://schemas.openxmlformats.org/drawingml/2006/main" xmlns:r="http://schemas.openxmlformats.org/officeDocument/2006/relationships" xmlns:p="http://schemas.openxmlformats.org/presentationml/2006/main">
  <p:tag name="ARTICULATE_SLIDE_GUID" val="600071e9-2d0b-409c-a30b-505bae6e0163"/>
  <p:tag name="ARTICULATE_SLIDE_PAUSE" val="1"/>
  <p:tag name="ARTICULATE_NAV_LEVEL" val="1"/>
  <p:tag name="ARTICULATE_PLAYLIST_ID" val="-1"/>
  <p:tag name="ARTICULATE_LOCK_SLIDE" val="0"/>
  <p:tag name="ARTICULATE_SLIDE_NAV" val="49"/>
</p:tagLst>
</file>

<file path=ppt/tags/tag18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81.xml><?xml version="1.0" encoding="utf-8"?>
<p:tagLst xmlns:a="http://schemas.openxmlformats.org/drawingml/2006/main" xmlns:r="http://schemas.openxmlformats.org/officeDocument/2006/relationships" xmlns:p="http://schemas.openxmlformats.org/presentationml/2006/main">
  <p:tag name="ARTICULATE_SLIDE_GUID" val="5e6e9036-6982-46fe-8653-02f6d1018099"/>
  <p:tag name="ARTICULATE_SLIDE_PAUSE" val="1"/>
  <p:tag name="ARTICULATE_NAV_LEVEL" val="2"/>
  <p:tag name="ARTICULATE_PLAYLIST_ID" val="-1"/>
  <p:tag name="ARTICULATE_LOCK_SLIDE" val="0"/>
  <p:tag name="ARTICULATE_SLIDE_NAV" val="22"/>
</p:tagLst>
</file>

<file path=ppt/tags/tag18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83.xml><?xml version="1.0" encoding="utf-8"?>
<p:tagLst xmlns:a="http://schemas.openxmlformats.org/drawingml/2006/main" xmlns:r="http://schemas.openxmlformats.org/officeDocument/2006/relationships" xmlns:p="http://schemas.openxmlformats.org/presentationml/2006/main">
  <p:tag name="ARTICULATE_TITLE_TAG" val="Equipment Repairs"/>
  <p:tag name="ARTICULATE_SLIDE_GUID" val="cd77ff3e-bf6a-4fdd-9dec-82099ddd1164"/>
  <p:tag name="ARTICULATE_SLIDE_PAUSE" val="1"/>
  <p:tag name="ARTICULATE_NAV_LEVEL" val="2"/>
  <p:tag name="ARTICULATE_PLAYLIST_ID" val="-1"/>
  <p:tag name="ARTICULATE_LOCK_SLIDE" val="0"/>
  <p:tag name="ARTICULATE_SLIDE_NAV" val="23"/>
</p:tagLst>
</file>

<file path=ppt/tags/tag18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85.xml><?xml version="1.0" encoding="utf-8"?>
<p:tagLst xmlns:a="http://schemas.openxmlformats.org/drawingml/2006/main" xmlns:r="http://schemas.openxmlformats.org/officeDocument/2006/relationships" xmlns:p="http://schemas.openxmlformats.org/presentationml/2006/main">
  <p:tag name="ARTICULATE_SLIDE_GUID" val="7b0fd13c-bb77-48cd-a887-1cec9b81ec41"/>
  <p:tag name="ARTICULATE_SLIDE_PAUSE" val="1"/>
  <p:tag name="ARTICULATE_NAV_LEVEL" val="1"/>
  <p:tag name="ARTICULATE_PLAYLIST_ID" val="-1"/>
  <p:tag name="ARTICULATE_LOCK_SLIDE" val="0"/>
  <p:tag name="ARTICULATE_SLIDE_NAV" val="24"/>
</p:tagLst>
</file>

<file path=ppt/tags/tag186.xml><?xml version="1.0" encoding="utf-8"?>
<p:tagLst xmlns:a="http://schemas.openxmlformats.org/drawingml/2006/main" xmlns:r="http://schemas.openxmlformats.org/officeDocument/2006/relationships" xmlns:p="http://schemas.openxmlformats.org/presentationml/2006/main">
  <p:tag name="ARTICULATE_SLIDE_GUID" val="17c3204d-6acc-4db2-9139-c413d60c2406"/>
  <p:tag name="ARTICULATE_SLIDE_PAUSE" val="1"/>
  <p:tag name="ARTICULATE_NAV_LEVEL" val="2"/>
  <p:tag name="ARTICULATE_PLAYLIST_ID" val="-1"/>
  <p:tag name="ARTICULATE_LOCK_SLIDE" val="0"/>
  <p:tag name="ARTICULATE_SLIDE_NAV" val="25"/>
</p:tagLst>
</file>

<file path=ppt/tags/tag187.xml><?xml version="1.0" encoding="utf-8"?>
<p:tagLst xmlns:a="http://schemas.openxmlformats.org/drawingml/2006/main" xmlns:r="http://schemas.openxmlformats.org/officeDocument/2006/relationships" xmlns:p="http://schemas.openxmlformats.org/presentationml/2006/main">
  <p:tag name="ARTICULATE_SLIDE_GUID" val="4efe7b1e-5870-4109-aa59-74b50aa9ce87"/>
  <p:tag name="ARTICULATE_SLIDE_PAUSE" val="1"/>
  <p:tag name="ARTICULATE_NAV_LEVEL" val="1"/>
  <p:tag name="ARTICULATE_PLAYLIST_ID" val="-1"/>
  <p:tag name="ARTICULATE_LOCK_SLIDE" val="0"/>
  <p:tag name="ARTICULATE_SLIDE_NAV" val="26"/>
</p:tagLst>
</file>

<file path=ppt/tags/tag18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89.xml><?xml version="1.0" encoding="utf-8"?>
<p:tagLst xmlns:a="http://schemas.openxmlformats.org/drawingml/2006/main" xmlns:r="http://schemas.openxmlformats.org/officeDocument/2006/relationships" xmlns:p="http://schemas.openxmlformats.org/presentationml/2006/main">
  <p:tag name="ARTICULATE_SLIDE_GUID" val="9f0e477e-ea66-414e-8cdf-148f10fafe1a"/>
  <p:tag name="ARTICULATE_SLIDE_PAUSE" val="1"/>
  <p:tag name="ARTICULATE_NAV_LEVEL" val="2"/>
  <p:tag name="ARTICULATE_PLAYLIST_ID" val="-1"/>
  <p:tag name="ARTICULATE_LOCK_SLIDE" val="0"/>
  <p:tag name="ARTICULATE_SLIDE_NAV" val="27"/>
</p:tagLst>
</file>

<file path=ppt/tags/tag19.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1"/>
</p:tagLst>
</file>

<file path=ppt/tags/tag190.xml><?xml version="1.0" encoding="utf-8"?>
<p:tagLst xmlns:a="http://schemas.openxmlformats.org/drawingml/2006/main" xmlns:r="http://schemas.openxmlformats.org/officeDocument/2006/relationships" xmlns:p="http://schemas.openxmlformats.org/presentationml/2006/main">
  <p:tag name="ARTICULATE_TITLE_TAG" val="Macro Shocks"/>
  <p:tag name="ARTICULATE_SLIDE_GUID" val="e4737638-f4c7-49b6-995e-7d6dfdb9279c"/>
  <p:tag name="ARTICULATE_SLIDE_PAUSE" val="1"/>
  <p:tag name="ARTICULATE_NAV_LEVEL" val="2"/>
  <p:tag name="ARTICULATE_PLAYLIST_ID" val="-1"/>
  <p:tag name="ARTICULATE_LOCK_SLIDE" val="0"/>
  <p:tag name="ARTICULATE_SLIDE_NAV" val="28"/>
</p:tagLst>
</file>

<file path=ppt/tags/tag191.xml><?xml version="1.0" encoding="utf-8"?>
<p:tagLst xmlns:a="http://schemas.openxmlformats.org/drawingml/2006/main" xmlns:r="http://schemas.openxmlformats.org/officeDocument/2006/relationships" xmlns:p="http://schemas.openxmlformats.org/presentationml/2006/main">
  <p:tag name="ARTICULATE_SLIDE_GUID" val="1e92b050-e2a3-40e2-969f-f8bebe2d9be6"/>
  <p:tag name="ARTICULATE_SLIDE_PAUSE" val="1"/>
  <p:tag name="ARTICULATE_NAV_LEVEL" val="2"/>
  <p:tag name="ARTICULATE_PLAYLIST_ID" val="-1"/>
  <p:tag name="ARTICULATE_LOCK_SLIDE" val="0"/>
  <p:tag name="ARTICULATE_SLIDE_NAV" val="29"/>
</p:tagLst>
</file>

<file path=ppt/tags/tag192.xml><?xml version="1.0" encoding="utf-8"?>
<p:tagLst xmlns:a="http://schemas.openxmlformats.org/drawingml/2006/main" xmlns:r="http://schemas.openxmlformats.org/officeDocument/2006/relationships" xmlns:p="http://schemas.openxmlformats.org/presentationml/2006/main">
  <p:tag name="ARTICULATE_SLIDE_GUID" val="96693802-0c46-4682-a757-c015a62a5803"/>
  <p:tag name="ARTICULATE_SLIDE_PAUSE" val="1"/>
  <p:tag name="ARTICULATE_NAV_LEVEL" val="1"/>
  <p:tag name="ARTICULATE_PLAYLIST_ID" val="-1"/>
  <p:tag name="ARTICULATE_LOCK_SLIDE" val="0"/>
  <p:tag name="ARTICULATE_SLIDE_NAV" val="30"/>
</p:tagLst>
</file>

<file path=ppt/tags/tag19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94.xml><?xml version="1.0" encoding="utf-8"?>
<p:tagLst xmlns:a="http://schemas.openxmlformats.org/drawingml/2006/main" xmlns:r="http://schemas.openxmlformats.org/officeDocument/2006/relationships" xmlns:p="http://schemas.openxmlformats.org/presentationml/2006/main">
  <p:tag name="AUDIO_ID" val="331"/>
  <p:tag name="ARTICULATE_SLIDE_GUID" val="68905383-bd48-4aef-9f84-b51634fef6e6"/>
  <p:tag name="ELAPSEDTIME" val="19.796"/>
  <p:tag name="ARTICULATE_SLIDE_PAUSE" val="0"/>
  <p:tag name="ARTICULATE_NAV_LEVEL" val="1"/>
  <p:tag name="ARTICULATE_PLAYLIST_ID" val="-1"/>
  <p:tag name="ARTICULATE_LOCK_SLIDE" val="0"/>
  <p:tag name="ARTICULATE_SLIDE_NAV" val="1"/>
</p:tagLst>
</file>

<file path=ppt/tags/tag195.xml><?xml version="1.0" encoding="utf-8"?>
<p:tagLst xmlns:a="http://schemas.openxmlformats.org/drawingml/2006/main" xmlns:r="http://schemas.openxmlformats.org/officeDocument/2006/relationships" xmlns:p="http://schemas.openxmlformats.org/presentationml/2006/main">
  <p:tag name="AUDIO_ID" val="269"/>
  <p:tag name="ARTICULATE_TITLE_TAG" val="Prevention &amp; Control "/>
  <p:tag name="ARTICULATE_SLIDE_GUID" val="a4dc9961-b339-4a93-bef3-64074c702666"/>
  <p:tag name="ELAPSEDTIME" val="23.557"/>
  <p:tag name="ARTICULATE_SLIDE_PAUSE" val="1"/>
  <p:tag name="ARTICULATE_NAV_LEVEL" val="1"/>
  <p:tag name="ARTICULATE_PLAYLIST_ID" val="-1"/>
  <p:tag name="ARTICULATE_LOCK_SLIDE" val="0"/>
  <p:tag name="ARTICULATE_SLIDE_NAV" val="4"/>
</p:tagLst>
</file>

<file path=ppt/tags/tag196.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97.xml><?xml version="1.0" encoding="utf-8"?>
<p:tagLst xmlns:a="http://schemas.openxmlformats.org/drawingml/2006/main" xmlns:r="http://schemas.openxmlformats.org/officeDocument/2006/relationships" xmlns:p="http://schemas.openxmlformats.org/presentationml/2006/main">
  <p:tag name="AUDIO_ID" val="259"/>
  <p:tag name="ARTICULATE_TITLE_TAG" val="Employee Responsibilities"/>
  <p:tag name="ARTICULATE_SLIDE_GUID" val="3fc6e25f-7eb1-4c2c-8a05-0a8160664213"/>
  <p:tag name="ELAPSEDTIME" val="19.484"/>
  <p:tag name="ANNOTATION_COUNT" val="0"/>
  <p:tag name="TIMELINE" val="3.00/7.50/10.20/12.60/15.30/18.00"/>
  <p:tag name="ARTICULATE_SLIDE_PAUSE" val="1"/>
  <p:tag name="ARTICULATE_NAV_LEVEL" val="2"/>
  <p:tag name="ARTICULATE_PLAYLIST_ID" val="-1"/>
  <p:tag name="ARTICULATE_LOCK_SLIDE" val="0"/>
  <p:tag name="ARTICULATE_SLIDE_NAV" val="39"/>
</p:tagLst>
</file>

<file path=ppt/tags/tag19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99.xml><?xml version="1.0" encoding="utf-8"?>
<p:tagLst xmlns:a="http://schemas.openxmlformats.org/drawingml/2006/main" xmlns:r="http://schemas.openxmlformats.org/officeDocument/2006/relationships" xmlns:p="http://schemas.openxmlformats.org/presentationml/2006/main">
  <p:tag name="AUDIO_ID" val="280"/>
  <p:tag name="ARTICULATE_TITLE_TAG" val="Program Support"/>
  <p:tag name="ARTICULATE_SLIDE_GUID" val="9e1768fc-455d-428d-b886-d68fcb6000fe"/>
  <p:tag name="ELAPSEDTIME" val="20.031"/>
  <p:tag name="ARTICULATE_SLIDE_PAUSE" val="1"/>
  <p:tag name="ARTICULATE_NAV_LEVEL" val="1"/>
  <p:tag name="ARTICULATE_PLAYLIST_ID" val="-1"/>
  <p:tag name="ARTICULATE_LOCK_SLIDE" val="0"/>
  <p:tag name="ARTICULATE_SLIDE_NAV" val="48"/>
</p:tagLst>
</file>

<file path=ppt/tags/tag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GAtQo6a4_files\slide0001_image001.jpg"/>
</p:tagLst>
</file>

<file path=ppt/tags/tag20.xml><?xml version="1.0" encoding="utf-8"?>
<p:tagLst xmlns:a="http://schemas.openxmlformats.org/drawingml/2006/main" xmlns:r="http://schemas.openxmlformats.org/officeDocument/2006/relationships" xmlns:p="http://schemas.openxmlformats.org/presentationml/2006/main">
  <p:tag name="ARTICULATE_TITLE_TAG" val="Services"/>
  <p:tag name="ARTICULATE_SLIDE_GUID" val="9d1bbe24-0e76-46f9-a3f0-a8edd69f0ff1"/>
  <p:tag name="ARTICULATE_SLIDE_PAUSE" val="1"/>
  <p:tag name="ARTICULATE_NAV_LEVEL" val="2"/>
  <p:tag name="ARTICULATE_PLAYLIST_ID" val="-1"/>
  <p:tag name="ARTICULATE_LOCK_SLIDE" val="0"/>
  <p:tag name="ARTICULATE_SLIDE_NAV" val="50"/>
</p:tagLst>
</file>

<file path=ppt/tags/tag20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I4WKBnbg_files\slide0001_image001.jpg"/>
</p:tagLst>
</file>

<file path=ppt/tags/tag20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WE3Bdfc7_files\slide0001_image001.jpg"/>
</p:tagLst>
</file>

<file path=ppt/tags/tag202.xml><?xml version="1.0" encoding="utf-8"?>
<p:tagLst xmlns:a="http://schemas.openxmlformats.org/drawingml/2006/main" xmlns:r="http://schemas.openxmlformats.org/officeDocument/2006/relationships" xmlns:p="http://schemas.openxmlformats.org/presentationml/2006/main">
  <p:tag name="ARTICULATE_TITLE_TAG" val="Hand Hygiene"/>
  <p:tag name="ARTICULATE_SLIDE_GUID" val="4bab3978-452b-48ca-b8e2-ad38fe61dced"/>
  <p:tag name="AUDIO_ID" val="270"/>
  <p:tag name="ANNOTATION_COUNT" val="0"/>
  <p:tag name="ELAPSEDTIME" val="28.89"/>
  <p:tag name="TIMELINE" val="9.70/11.70/14.40/17.00/21.10/23.70/25.60"/>
  <p:tag name="ARTICULATE_SLIDE_PAUSE" val="1"/>
  <p:tag name="ARTICULATE_NAV_LEVEL" val="2"/>
  <p:tag name="ARTICULATE_PLAYLIST_ID" val="-1"/>
  <p:tag name="ARTICULATE_LOCK_SLIDE" val="0"/>
  <p:tag name="ARTICULATE_SLIDE_NAV" val="5"/>
</p:tagLst>
</file>

<file path=ppt/tags/tag20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04.xml><?xml version="1.0" encoding="utf-8"?>
<p:tagLst xmlns:a="http://schemas.openxmlformats.org/drawingml/2006/main" xmlns:r="http://schemas.openxmlformats.org/officeDocument/2006/relationships" xmlns:p="http://schemas.openxmlformats.org/presentationml/2006/main">
  <p:tag name="ARTICULATE_TITLE_TAG" val="Soap and Water"/>
  <p:tag name="ARTICULATE_SLIDE_GUID" val="72b2789b-1498-4d5b-b065-7d80191e5dd9"/>
  <p:tag name="AUDIO_ID" val="317"/>
  <p:tag name="ANNOTATION_COUNT" val="0"/>
  <p:tag name="ELAPSEDTIME" val="49.838"/>
  <p:tag name="TIMELINE" val="5.40/7.50/24.30/35.70/37.30"/>
  <p:tag name="ARTICULATE_SLIDE_PAUSE" val="1"/>
  <p:tag name="ARTICULATE_NAV_LEVEL" val="2"/>
  <p:tag name="ARTICULATE_PLAYLIST_ID" val="-1"/>
  <p:tag name="ARTICULATE_LOCK_SLIDE" val="0"/>
  <p:tag name="ARTICULATE_SLIDE_NAV" val="6"/>
</p:tagLst>
</file>

<file path=ppt/tags/tag205.xml><?xml version="1.0" encoding="utf-8"?>
<p:tagLst xmlns:a="http://schemas.openxmlformats.org/drawingml/2006/main" xmlns:r="http://schemas.openxmlformats.org/officeDocument/2006/relationships" xmlns:p="http://schemas.openxmlformats.org/presentationml/2006/main">
  <p:tag name="ARTICULATE_SOURCE_IMAGE" val="C:\DOCUME~1\avowles\LOCALS~1\Temp\articulate\presenter\imgtemp\4mpbCga8_files\slide0001_image001.jpg"/>
  <p:tag name="ARTICULATE_PUBLISH_MODE" val="2"/>
</p:tagLst>
</file>

<file path=ppt/tags/tag206.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07.xml><?xml version="1.0" encoding="utf-8"?>
<p:tagLst xmlns:a="http://schemas.openxmlformats.org/drawingml/2006/main" xmlns:r="http://schemas.openxmlformats.org/officeDocument/2006/relationships" xmlns:p="http://schemas.openxmlformats.org/presentationml/2006/main">
  <p:tag name="AUDIO_ID" val="333"/>
  <p:tag name="ARTICULATE_TITLE_TAG" val="Frequently missed areas"/>
  <p:tag name="ARTICULATE_SLIDE_GUID" val="c5d16ba3-a2e4-4879-a7a7-d900f97c4ea5"/>
  <p:tag name="ELAPSEDTIME" val="13.187"/>
  <p:tag name="ARTICULATE_SLIDE_PAUSE" val="1"/>
  <p:tag name="ARTICULATE_NAV_LEVEL" val="2"/>
  <p:tag name="ARTICULATE_PLAYLIST_ID" val="-1"/>
  <p:tag name="ARTICULATE_LOCK_SLIDE" val="0"/>
  <p:tag name="ARTICULATE_SLIDE_NAV" val="7"/>
</p:tagLst>
</file>

<file path=ppt/tags/tag208.xml><?xml version="1.0" encoding="utf-8"?>
<p:tagLst xmlns:a="http://schemas.openxmlformats.org/drawingml/2006/main" xmlns:r="http://schemas.openxmlformats.org/officeDocument/2006/relationships" xmlns:p="http://schemas.openxmlformats.org/presentationml/2006/main">
  <p:tag name="AUDIO_ID" val="319"/>
  <p:tag name="ARTICULATE_TITLE_TAG" val="Hand Hygiene"/>
  <p:tag name="ARTICULATE_SLIDE_GUID" val="986d3e49-008d-4b6e-99e5-aec94400951e"/>
  <p:tag name="ELAPSEDTIME" val="22.567"/>
  <p:tag name="ARTICULATE_SLIDE_PAUSE" val="1"/>
  <p:tag name="ARTICULATE_NAV_LEVEL" val="2"/>
  <p:tag name="ARTICULATE_PLAYLIST_ID" val="-1"/>
  <p:tag name="ARTICULATE_LOCK_SLIDE" val="0"/>
  <p:tag name="ARTICULATE_SLIDE_NAV" val="8"/>
</p:tagLst>
</file>

<file path=ppt/tags/tag20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GaozXZbX_files\slide0001_image001.jpg"/>
</p:tagLst>
</file>

<file path=ppt/tags/tag210.xml><?xml version="1.0" encoding="utf-8"?>
<p:tagLst xmlns:a="http://schemas.openxmlformats.org/drawingml/2006/main" xmlns:r="http://schemas.openxmlformats.org/officeDocument/2006/relationships" xmlns:p="http://schemas.openxmlformats.org/presentationml/2006/main">
  <p:tag name="AUDIO_ID" val="271"/>
  <p:tag name="ARTICULATE_TITLE_TAG" val="Personal Protective Equipment (PPE)"/>
  <p:tag name="ARTICULATE_SLIDE_GUID" val="c8c79c52-bcd6-40ad-9fd4-980195551442"/>
  <p:tag name="ELAPSEDTIME" val="39.807"/>
  <p:tag name="TIMELINE" val="18.7"/>
  <p:tag name="ANNOTATION_COUNT" val="0"/>
  <p:tag name="ARTICULATE_SLIDE_PAUSE" val="1"/>
  <p:tag name="ARTICULATE_NAV_LEVEL" val="1"/>
  <p:tag name="ARTICULATE_PLAYLIST_ID" val="-1"/>
  <p:tag name="ARTICULATE_LOCK_SLIDE" val="0"/>
  <p:tag name="ARTICULATE_SLIDE_NAV" val="9"/>
</p:tagLst>
</file>

<file path=ppt/tags/tag211.xml><?xml version="1.0" encoding="utf-8"?>
<p:tagLst xmlns:a="http://schemas.openxmlformats.org/drawingml/2006/main" xmlns:r="http://schemas.openxmlformats.org/officeDocument/2006/relationships" xmlns:p="http://schemas.openxmlformats.org/presentationml/2006/main">
  <p:tag name="AUDIO_ID" val="313"/>
  <p:tag name="ARTICULATE_TITLE_TAG" val="Wear gloves"/>
  <p:tag name="ARTICULATE_SLIDE_GUID" val="a0527ab1-dc58-4b97-92f3-c0874322b8d9"/>
  <p:tag name="ELAPSEDTIME" val="12.927"/>
  <p:tag name="ARTICULATE_SLIDE_PAUSE" val="1"/>
  <p:tag name="ARTICULATE_NAV_LEVEL" val="2"/>
  <p:tag name="ARTICULATE_PLAYLIST_ID" val="-1"/>
  <p:tag name="ARTICULATE_LOCK_SLIDE" val="0"/>
  <p:tag name="ARTICULATE_SLIDE_NAV" val="10"/>
</p:tagLst>
</file>

<file path=ppt/tags/tag21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mElyZ3yb_files\slide0001_image001.jpg"/>
</p:tagLst>
</file>

<file path=ppt/tags/tag21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GR7q7zUz_files\slide0001_image001.jpg"/>
</p:tagLst>
</file>

<file path=ppt/tags/tag214.xml><?xml version="1.0" encoding="utf-8"?>
<p:tagLst xmlns:a="http://schemas.openxmlformats.org/drawingml/2006/main" xmlns:r="http://schemas.openxmlformats.org/officeDocument/2006/relationships" xmlns:p="http://schemas.openxmlformats.org/presentationml/2006/main">
  <p:tag name="AUDIO_ID" val="309"/>
  <p:tag name="ARTICULATE_TITLE_TAG" val="Protect your face"/>
  <p:tag name="ARTICULATE_SLIDE_GUID" val="fcb1bb60-892e-4f43-b8a2-e45eaf44abe3"/>
  <p:tag name="ELAPSEDTIME" val="11.807"/>
  <p:tag name="ARTICULATE_SLIDE_PAUSE" val="1"/>
  <p:tag name="ARTICULATE_NAV_LEVEL" val="2"/>
  <p:tag name="ARTICULATE_PLAYLIST_ID" val="-1"/>
  <p:tag name="ARTICULATE_LOCK_SLIDE" val="0"/>
  <p:tag name="ARTICULATE_SLIDE_NAV" val="11"/>
</p:tagLst>
</file>

<file path=ppt/tags/tag21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PlNt1b7C_files\slide0001_image001.jpg"/>
</p:tagLst>
</file>

<file path=ppt/tags/tag216.xml><?xml version="1.0" encoding="utf-8"?>
<p:tagLst xmlns:a="http://schemas.openxmlformats.org/drawingml/2006/main" xmlns:r="http://schemas.openxmlformats.org/officeDocument/2006/relationships" xmlns:p="http://schemas.openxmlformats.org/presentationml/2006/main">
  <p:tag name="ARTICULATE_TITLE_TAG" val="Safe Injection practices"/>
  <p:tag name="ARTICULATE_SLIDE_GUID" val="95139146-11b9-4bc3-8f48-ed12535a7cfe"/>
  <p:tag name="AUDIO_ID" val="272"/>
  <p:tag name="ELAPSEDTIME" val="17.89"/>
  <p:tag name="ANNOTATION_COUNT" val="0"/>
  <p:tag name="TIMELINE" val="6.20/10.10/13.40/15.60"/>
  <p:tag name="ARTICULATE_SLIDE_PAUSE" val="1"/>
  <p:tag name="ARTICULATE_NAV_LEVEL" val="1"/>
  <p:tag name="ARTICULATE_PLAYLIST_ID" val="-1"/>
  <p:tag name="ARTICULATE_LOCK_SLIDE" val="0"/>
  <p:tag name="ARTICULATE_SLIDE_NAV" val="12"/>
</p:tagLst>
</file>

<file path=ppt/tags/tag217.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1"/>
</p:tagLst>
</file>

<file path=ppt/tags/tag218.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1"/>
</p:tagLst>
</file>

<file path=ppt/tags/tag219.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1"/>
</p:tagLst>
</file>

<file path=ppt/tags/tag22.xml><?xml version="1.0" encoding="utf-8"?>
<p:tagLst xmlns:a="http://schemas.openxmlformats.org/drawingml/2006/main" xmlns:r="http://schemas.openxmlformats.org/officeDocument/2006/relationships" xmlns:p="http://schemas.openxmlformats.org/presentationml/2006/main">
  <p:tag name="ARTICULATE_TITLE_TAG" val="Office Location"/>
  <p:tag name="ARTICULATE_SLIDE_GUID" val="977dd283-e35f-4f32-9a03-62f35f6a8303"/>
  <p:tag name="ARTICULATE_SLIDE_PAUSE" val="1"/>
  <p:tag name="ARTICULATE_NAV_LEVEL" val="2"/>
  <p:tag name="ARTICULATE_PLAYLIST_ID" val="-1"/>
  <p:tag name="ARTICULATE_LOCK_SLIDE" val="0"/>
  <p:tag name="ARTICULATE_SLIDE_NAV" val="53"/>
</p:tagLst>
</file>

<file path=ppt/tags/tag220.xml><?xml version="1.0" encoding="utf-8"?>
<p:tagLst xmlns:a="http://schemas.openxmlformats.org/drawingml/2006/main" xmlns:r="http://schemas.openxmlformats.org/officeDocument/2006/relationships" xmlns:p="http://schemas.openxmlformats.org/presentationml/2006/main">
  <p:tag name="ARTICULATE_TITLE_TAG" val="Safe Injection practices"/>
  <p:tag name="AUDIO_ID" val="348"/>
  <p:tag name="ARTICULATE_SLIDE_GUID" val="95139146-11b9-4bc3-8f48-ed12535a0348"/>
  <p:tag name="ELAPSEDTIME" val="17.89"/>
  <p:tag name="TIMELINE" val="8.5/11.2/15.0"/>
  <p:tag name="ANNOTATION_COUNT" val="0"/>
  <p:tag name="ARTICULATE_SLIDE_PAUSE" val="1"/>
  <p:tag name="ARTICULATE_NAV_LEVEL" val="2"/>
  <p:tag name="ARTICULATE_PLAYLIST_ID" val="-1"/>
  <p:tag name="ARTICULATE_LOCK_SLIDE" val="0"/>
  <p:tag name="ARTICULATE_SLIDE_NAV" val="13"/>
</p:tagLst>
</file>

<file path=ppt/tags/tag221.xml><?xml version="1.0" encoding="utf-8"?>
<p:tagLst xmlns:a="http://schemas.openxmlformats.org/drawingml/2006/main" xmlns:r="http://schemas.openxmlformats.org/officeDocument/2006/relationships" xmlns:p="http://schemas.openxmlformats.org/presentationml/2006/main">
  <p:tag name="AUDIO_ID" val="290"/>
  <p:tag name="ARTICULATE_TITLE_TAG" val="Where to place sharps"/>
  <p:tag name="TIMELINE" val="7.1"/>
  <p:tag name="ARTICULATE_SLIDE_GUID" val="8f1742f7-a231-40af-b2cb-f9acd1eb0da4"/>
  <p:tag name="ELAPSEDTIME" val="7.052"/>
  <p:tag name="ARTICULATE_SLIDE_PAUSE" val="1"/>
  <p:tag name="ARTICULATE_NAV_LEVEL" val="2"/>
  <p:tag name="ARTICULATE_PLAYLIST_ID" val="-1"/>
  <p:tag name="ARTICULATE_LOCK_SLIDE" val="0"/>
  <p:tag name="ARTICULATE_SLIDE_NAV" val="14"/>
</p:tagLst>
</file>

<file path=ppt/tags/tag222.xml><?xml version="1.0" encoding="utf-8"?>
<p:tagLst xmlns:a="http://schemas.openxmlformats.org/drawingml/2006/main" xmlns:r="http://schemas.openxmlformats.org/officeDocument/2006/relationships" xmlns:p="http://schemas.openxmlformats.org/presentationml/2006/main">
  <p:tag name="AUDIO_ID" val="273"/>
  <p:tag name="ARTICULATE_TITLE_TAG" val="Disposal of Infectious Waste"/>
  <p:tag name="ARTICULATE_SLIDE_GUID" val="1c411d22-0782-4700-a20a-fc1972b6709f"/>
  <p:tag name="ELAPSEDTIME" val="17.604"/>
  <p:tag name="ANNOTATION_COUNT" val="0"/>
  <p:tag name="TIMELINE" val="11.50"/>
  <p:tag name="ARTICULATE_SLIDE_PAUSE" val="1"/>
  <p:tag name="ARTICULATE_NAV_LEVEL" val="1"/>
  <p:tag name="ARTICULATE_PLAYLIST_ID" val="-1"/>
  <p:tag name="ARTICULATE_LOCK_SLIDE" val="0"/>
  <p:tag name="ARTICULATE_SLIDE_NAV" val="15"/>
</p:tagLst>
</file>

<file path=ppt/tags/tag22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kvxaDiCG_files\slide0001_image001.jpg"/>
</p:tagLst>
</file>

<file path=ppt/tags/tag224.xml><?xml version="1.0" encoding="utf-8"?>
<p:tagLst xmlns:a="http://schemas.openxmlformats.org/drawingml/2006/main" xmlns:r="http://schemas.openxmlformats.org/officeDocument/2006/relationships" xmlns:p="http://schemas.openxmlformats.org/presentationml/2006/main">
  <p:tag name="AUDIO_ID" val="274"/>
  <p:tag name="ARTICULATE_TITLE_TAG" val="Clean up"/>
  <p:tag name="ARTICULATE_SLIDE_GUID" val="987a5b5c-26a6-4c72-a191-7751fc28986a"/>
  <p:tag name="ELAPSEDTIME" val="26.984"/>
  <p:tag name="ANNOTATION_COUNT" val="0"/>
  <p:tag name="TIMELINE" val="5.80/12.40/17.00"/>
  <p:tag name="ARTICULATE_SLIDE_PAUSE" val="1"/>
  <p:tag name="ARTICULATE_NAV_LEVEL" val="2"/>
  <p:tag name="ARTICULATE_PLAYLIST_ID" val="-1"/>
  <p:tag name="ARTICULATE_LOCK_SLIDE" val="0"/>
  <p:tag name="ARTICULATE_SLIDE_NAV" val="16"/>
</p:tagLst>
</file>

<file path=ppt/tags/tag225.xml><?xml version="1.0" encoding="utf-8"?>
<p:tagLst xmlns:a="http://schemas.openxmlformats.org/drawingml/2006/main" xmlns:r="http://schemas.openxmlformats.org/officeDocument/2006/relationships" xmlns:p="http://schemas.openxmlformats.org/presentationml/2006/main">
  <p:tag name="ANIM_SPRITE_COUNT" val=" 12"/>
</p:tagLst>
</file>

<file path=ppt/tags/tag226.xml><?xml version="1.0" encoding="utf-8"?>
<p:tagLst xmlns:a="http://schemas.openxmlformats.org/drawingml/2006/main" xmlns:r="http://schemas.openxmlformats.org/officeDocument/2006/relationships" xmlns:p="http://schemas.openxmlformats.org/presentationml/2006/main">
  <p:tag name="AUDIO_ID" val="295"/>
  <p:tag name="ARTICULATE_TITLE_TAG" val="Infectious Waste"/>
  <p:tag name="ARTICULATE_SLIDE_GUID" val="ab917a9f-93cb-4d00-95b8-ccc126ff317e"/>
  <p:tag name="ELAPSEDTIME" val="4.723"/>
  <p:tag name="ARTICULATE_SLIDE_PAUSE" val="1"/>
  <p:tag name="ARTICULATE_NAV_LEVEL" val="2"/>
  <p:tag name="ARTICULATE_PLAYLIST_ID" val="-1"/>
  <p:tag name="ARTICULATE_LOCK_SLIDE" val="0"/>
  <p:tag name="ARTICULATE_SLIDE_NAV" val="17"/>
</p:tagLst>
</file>

<file path=ppt/tags/tag22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SdkuelZ8_files\slide0001_image001.jpg"/>
</p:tagLst>
</file>

<file path=ppt/tags/tag22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rHGzS3T4_files\slide0001_image001.jpg"/>
</p:tagLst>
</file>

<file path=ppt/tags/tag229.xml><?xml version="1.0" encoding="utf-8"?>
<p:tagLst xmlns:a="http://schemas.openxmlformats.org/drawingml/2006/main" xmlns:r="http://schemas.openxmlformats.org/officeDocument/2006/relationships" xmlns:p="http://schemas.openxmlformats.org/presentationml/2006/main">
  <p:tag name="ARTICULATE_TITLE_TAG" val="Contaminated Linen"/>
  <p:tag name="ARTICULATE_SLIDE_GUID" val="a0da9d1f-f990-47b9-80e8-9fbae4de4f62"/>
  <p:tag name="ANNOTATION_COUNT" val="0"/>
  <p:tag name="AUDIO_ID" val="288"/>
  <p:tag name="ELAPSEDTIME" val="20.947"/>
  <p:tag name="ARTICULATE_SLIDE_PAUSE" val="1"/>
  <p:tag name="ARTICULATE_NAV_LEVEL" val="2"/>
  <p:tag name="ARTICULATE_PLAYLIST_ID" val="-1"/>
  <p:tag name="ARTICULATE_LOCK_SLIDE" val="0"/>
  <p:tag name="ARTICULATE_SLIDE_NAV" val="18"/>
</p:tagLst>
</file>

<file path=ppt/tags/tag2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3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31.xml><?xml version="1.0" encoding="utf-8"?>
<p:tagLst xmlns:a="http://schemas.openxmlformats.org/drawingml/2006/main" xmlns:r="http://schemas.openxmlformats.org/officeDocument/2006/relationships" xmlns:p="http://schemas.openxmlformats.org/presentationml/2006/main">
  <p:tag name="AUDIO_ID" val="327"/>
  <p:tag name="ARTICULATE_TITLE_TAG" val="Respiratory Etiquette"/>
  <p:tag name="ARTICULATE_SLIDE_GUID" val="ccc7f572-82ba-44a2-a235-e3ebc994738f"/>
  <p:tag name="ELAPSEDTIME" val="24.369"/>
  <p:tag name="ARTICULATE_SLIDE_PAUSE" val="1"/>
  <p:tag name="ARTICULATE_NAV_LEVEL" val="1"/>
  <p:tag name="ARTICULATE_PLAYLIST_ID" val="-1"/>
  <p:tag name="ARTICULATE_LOCK_SLIDE" val="0"/>
  <p:tag name="ARTICULATE_SLIDE_NAV" val="19"/>
</p:tagLst>
</file>

<file path=ppt/tags/tag23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33.xml><?xml version="1.0" encoding="utf-8"?>
<p:tagLst xmlns:a="http://schemas.openxmlformats.org/drawingml/2006/main" xmlns:r="http://schemas.openxmlformats.org/officeDocument/2006/relationships" xmlns:p="http://schemas.openxmlformats.org/presentationml/2006/main">
  <p:tag name="AUDIO_ID" val="349"/>
  <p:tag name="ANNOTATION_COUNT" val="0"/>
  <p:tag name="ARTICULATE_TITLE_TAG" val="Respiratory Etiquette"/>
  <p:tag name="ARTICULATE_SLIDE_GUID" val="4b27ae75-4d19-44e1-b087-e26b9c3bc99a"/>
  <p:tag name="ELAPSEDTIME" val="5.953"/>
  <p:tag name="ARTICULATE_SLIDE_PAUSE" val="1"/>
  <p:tag name="ARTICULATE_NAV_LEVEL" val="2"/>
  <p:tag name="ARTICULATE_PLAYLIST_ID" val="-1"/>
  <p:tag name="ARTICULATE_LOCK_SLIDE" val="0"/>
  <p:tag name="ARTICULATE_SLIDE_NAV" val="20"/>
</p:tagLst>
</file>

<file path=ppt/tags/tag234.xml><?xml version="1.0" encoding="utf-8"?>
<p:tagLst xmlns:a="http://schemas.openxmlformats.org/drawingml/2006/main" xmlns:r="http://schemas.openxmlformats.org/officeDocument/2006/relationships" xmlns:p="http://schemas.openxmlformats.org/presentationml/2006/main">
  <p:tag name="ARTICULATE_TITLE_TAG" val="Summary of Standard Precautions"/>
  <p:tag name="AUDIO_ID" val="278"/>
  <p:tag name="ARTICULATE_SLIDE_GUID" val="a8573868-9804-4688-90b4-def9cb4d5a36"/>
  <p:tag name="ELAPSEDTIME" val="19.822"/>
  <p:tag name="ANNOTATION_COUNT" val="0"/>
  <p:tag name="TIMELINE" val="3.40/5.60/8.50/11.30/14.30/17.50"/>
  <p:tag name="ARTICULATE_SLIDE_PAUSE" val="1"/>
  <p:tag name="ARTICULATE_NAV_LEVEL" val="1"/>
  <p:tag name="ARTICULATE_PLAYLIST_ID" val="-1"/>
  <p:tag name="ARTICULATE_LOCK_SLIDE" val="0"/>
  <p:tag name="ARTICULATE_SLIDE_NAV" val="21"/>
</p:tagLst>
</file>

<file path=ppt/tags/tag23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vuTeAPXy_files\slide0001_image001.jpg"/>
</p:tagLst>
</file>

<file path=ppt/tags/tag236.xml><?xml version="1.0" encoding="utf-8"?>
<p:tagLst xmlns:a="http://schemas.openxmlformats.org/drawingml/2006/main" xmlns:r="http://schemas.openxmlformats.org/officeDocument/2006/relationships" xmlns:p="http://schemas.openxmlformats.org/presentationml/2006/main">
  <p:tag name="ARTICULATE_SLIDE_GUID" val="0520a729-28e3-4f5e-9a8a-05234669fa0a"/>
  <p:tag name="AUDIO_ID" val="311"/>
  <p:tag name="ANNOTATION_COUNT" val="0"/>
  <p:tag name="ELAPSEDTIME" val="9.947"/>
  <p:tag name="ARTICULATE_SLIDE_PAUSE" val="1"/>
  <p:tag name="ARTICULATE_NAV_LEVEL" val="1"/>
  <p:tag name="ARTICULATE_PLAYLIST_ID" val="-1"/>
  <p:tag name="ARTICULATE_LOCK_SLIDE" val="0"/>
  <p:tag name="ARTICULATE_SLIDE_NAV" val="22"/>
</p:tagLst>
</file>

<file path=ppt/tags/tag237.xml><?xml version="1.0" encoding="utf-8"?>
<p:tagLst xmlns:a="http://schemas.openxmlformats.org/drawingml/2006/main" xmlns:r="http://schemas.openxmlformats.org/officeDocument/2006/relationships" xmlns:p="http://schemas.openxmlformats.org/presentationml/2006/main">
  <p:tag name="AUDIO_ID" val="320"/>
  <p:tag name="ARTICULATE_TITLE_TAG" val="Resistant Organisms"/>
  <p:tag name="ARTICULATE_SLIDE_GUID" val="4f20423e-f0b2-4315-9003-9786d3ce7a89"/>
  <p:tag name="ELAPSEDTIME" val="30.875"/>
  <p:tag name="ARTICULATE_SLIDE_PAUSE" val="1"/>
  <p:tag name="ARTICULATE_NAV_LEVEL" val="2"/>
  <p:tag name="ARTICULATE_PLAYLIST_ID" val="-1"/>
  <p:tag name="ARTICULATE_LOCK_SLIDE" val="0"/>
  <p:tag name="ARTICULATE_SLIDE_NAV" val="23"/>
</p:tagLst>
</file>

<file path=ppt/tags/tag238.xml><?xml version="1.0" encoding="utf-8"?>
<p:tagLst xmlns:a="http://schemas.openxmlformats.org/drawingml/2006/main" xmlns:r="http://schemas.openxmlformats.org/officeDocument/2006/relationships" xmlns:p="http://schemas.openxmlformats.org/presentationml/2006/main">
  <p:tag name="AUDIO_ID" val="358"/>
  <p:tag name="ELAPSEDTIME" val="25.7"/>
  <p:tag name="ARTICULATE_SLIDE_GUID" val="7091deae-5819-48fe-8979-c4463a27bb9e"/>
  <p:tag name="ARTICULATE_SLIDE_PAUSE" val="1"/>
  <p:tag name="ARTICULATE_NAV_LEVEL" val="2"/>
  <p:tag name="ARTICULATE_PLAYLIST_ID" val="-1"/>
  <p:tag name="ARTICULATE_LOCK_SLIDE" val="0"/>
  <p:tag name="ARTICULATE_SLIDE_NAV" val="24"/>
</p:tagLst>
</file>

<file path=ppt/tags/tag239.xml><?xml version="1.0" encoding="utf-8"?>
<p:tagLst xmlns:a="http://schemas.openxmlformats.org/drawingml/2006/main" xmlns:r="http://schemas.openxmlformats.org/officeDocument/2006/relationships" xmlns:p="http://schemas.openxmlformats.org/presentationml/2006/main">
  <p:tag name="ARTICULATE_TITLE_TAG" val="Barrier Precautions"/>
  <p:tag name="ARTICULATE_SLIDE_PAUSE" val="1"/>
  <p:tag name="ARTICULATE_NAV_LEVEL" val="2"/>
  <p:tag name="ARTICULATE_PLAYLIST_ID" val="-1"/>
  <p:tag name="ARTICULATE_LOCK_SLIDE" val="0"/>
  <p:tag name="ARTICULATE_SLIDE_GUID" val="09ce3fa2-654f-4fd1-86d1-31f41b38dcc2"/>
  <p:tag name="AUDIO_ID" val="359"/>
  <p:tag name="ELAPSEDTIME" val="25.1"/>
  <p:tag name="ARTICULATE_SLIDE_NAV" val="25"/>
</p:tagLst>
</file>

<file path=ppt/tags/tag2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NICOLE~1.BAD\LOCALS~1\Temp\articulate\presenter\imgtemp\xNDt2yFe_files\slide0001_image001.jpg"/>
</p:tagLst>
</file>

<file path=ppt/tags/tag24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KEJ6Mczw_files\slide0001_image001.png"/>
</p:tagLst>
</file>

<file path=ppt/tags/tag24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4lw83lNg_files\slide0001_image001.png"/>
</p:tagLst>
</file>

<file path=ppt/tags/tag24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4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4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45.xml><?xml version="1.0" encoding="utf-8"?>
<p:tagLst xmlns:a="http://schemas.openxmlformats.org/drawingml/2006/main" xmlns:r="http://schemas.openxmlformats.org/officeDocument/2006/relationships" xmlns:p="http://schemas.openxmlformats.org/presentationml/2006/main">
  <p:tag name="AUDIO_ID" val="321"/>
  <p:tag name="ARTICULATE_TITLE_TAG" val="Resistant Organisms"/>
  <p:tag name="ARTICULATE_SLIDE_GUID" val="400b3c3e-420e-4874-ba08-bbdde006005a"/>
  <p:tag name="ELAPSEDTIME" val="23.614"/>
  <p:tag name="TIMELINE" val="4.7/10.0/14.2/19.6"/>
  <p:tag name="ANNOTATION_COUNT" val="0"/>
  <p:tag name="ARTICULATE_SLIDE_PAUSE" val="1"/>
  <p:tag name="ARTICULATE_NAV_LEVEL" val="2"/>
  <p:tag name="ARTICULATE_PLAYLIST_ID" val="-1"/>
  <p:tag name="ARTICULATE_LOCK_SLIDE" val="0"/>
  <p:tag name="ARTICULATE_SLIDE_NAV" val="26"/>
</p:tagLst>
</file>

<file path=ppt/tags/tag246.xml><?xml version="1.0" encoding="utf-8"?>
<p:tagLst xmlns:a="http://schemas.openxmlformats.org/drawingml/2006/main" xmlns:r="http://schemas.openxmlformats.org/officeDocument/2006/relationships" xmlns:p="http://schemas.openxmlformats.org/presentationml/2006/main">
  <p:tag name="AUDIO_ID" val="351"/>
  <p:tag name="ELAPSEDTIME" val="32"/>
  <p:tag name="ARTICULATE_SLIDE_GUID" val="17fb4e36-bc27-4872-826d-3332f4b4f547"/>
  <p:tag name="TIMELINE" val="5.9/13.3/19.2/26.0"/>
  <p:tag name="ANNOTATION_COUNT" val="0"/>
  <p:tag name="ARTICULATE_SLIDE_PAUSE" val="1"/>
  <p:tag name="ARTICULATE_NAV_LEVEL" val="2"/>
  <p:tag name="ARTICULATE_PLAYLIST_ID" val="-1"/>
  <p:tag name="ARTICULATE_LOCK_SLIDE" val="0"/>
  <p:tag name="ARTICULATE_SLIDE_NAV" val="27"/>
</p:tagLst>
</file>

<file path=ppt/tags/tag247.xml><?xml version="1.0" encoding="utf-8"?>
<p:tagLst xmlns:a="http://schemas.openxmlformats.org/drawingml/2006/main" xmlns:r="http://schemas.openxmlformats.org/officeDocument/2006/relationships" xmlns:p="http://schemas.openxmlformats.org/presentationml/2006/main">
  <p:tag name="AUDIO_ID" val="352"/>
  <p:tag name="ANNOTATION_COUNT" val="0"/>
  <p:tag name="ARTICULATE_SLIDE_GUID" val="214ec0f5-ad4d-4283-88d6-d071d0cb0cc0"/>
  <p:tag name="ELAPSEDTIME" val="51.953"/>
  <p:tag name="ARTICULATE_SLIDE_PAUSE" val="1"/>
  <p:tag name="ARTICULATE_NAV_LEVEL" val="2"/>
  <p:tag name="ARTICULATE_PLAYLIST_ID" val="-1"/>
  <p:tag name="ARTICULATE_VIEW_MODE" val="0"/>
  <p:tag name="ARTICULATE_LOCK_SLIDE" val="0"/>
  <p:tag name="ARTICULATE_SLIDE_NAV" val="28"/>
</p:tagLst>
</file>

<file path=ppt/tags/tag248.xml><?xml version="1.0" encoding="utf-8"?>
<p:tagLst xmlns:a="http://schemas.openxmlformats.org/drawingml/2006/main" xmlns:r="http://schemas.openxmlformats.org/officeDocument/2006/relationships" xmlns:p="http://schemas.openxmlformats.org/presentationml/2006/main">
  <p:tag name="AUDIO_ID" val="323"/>
  <p:tag name="ARTICULATE_SLIDE_GUID" val="044b2930-4afe-413b-8ee3-004fc7ce1a37"/>
  <p:tag name="ELAPSEDTIME" val="21.994"/>
  <p:tag name="ARTICULATE_SLIDE_PAUSE" val="1"/>
  <p:tag name="ARTICULATE_NAV_LEVEL" val="2"/>
  <p:tag name="ARTICULATE_PLAYLIST_ID" val="-1"/>
  <p:tag name="ARTICULATE_LOCK_SLIDE" val="0"/>
  <p:tag name="ARTICULATE_SLIDE_NAV" val="29"/>
</p:tagLst>
</file>

<file path=ppt/tags/tag249.xml><?xml version="1.0" encoding="utf-8"?>
<p:tagLst xmlns:a="http://schemas.openxmlformats.org/drawingml/2006/main" xmlns:r="http://schemas.openxmlformats.org/officeDocument/2006/relationships" xmlns:p="http://schemas.openxmlformats.org/presentationml/2006/main">
  <p:tag name="AUDIO_ID" val="324"/>
  <p:tag name="ARTICULATE_TITLE_TAG" val="TB"/>
  <p:tag name="ARTICULATE_SLIDE_GUID" val="de2af292-46a8-49e3-8bcd-e59fee86d005"/>
  <p:tag name="ELAPSEDTIME" val="20.869"/>
  <p:tag name="ANNOTATION_COUNT" val="0"/>
  <p:tag name="TIMELINE" val="6.40/15.40/16.90"/>
  <p:tag name="ARTICULATE_SLIDE_PAUSE" val="1"/>
  <p:tag name="ARTICULATE_NAV_LEVEL" val="3"/>
  <p:tag name="ARTICULATE_PLAYLIST_ID" val="-1"/>
  <p:tag name="ARTICULATE_LOCK_SLIDE" val="0"/>
  <p:tag name="ARTICULATE_SLIDE_NAV" val="30"/>
</p:tagLst>
</file>

<file path=ppt/tags/tag25.xml><?xml version="1.0" encoding="utf-8"?>
<p:tagLst xmlns:a="http://schemas.openxmlformats.org/drawingml/2006/main" xmlns:r="http://schemas.openxmlformats.org/officeDocument/2006/relationships" xmlns:p="http://schemas.openxmlformats.org/presentationml/2006/main">
  <p:tag name="ARTICULATE_SLIDE_GUID" val="3e6436d9-7195-4867-b5df-0a99605a6a5c"/>
  <p:tag name="AUDIO_ID" val="300"/>
  <p:tag name="ELAPSEDTIME" val="4.0"/>
  <p:tag name="ANNOTATION_COUNT" val="0"/>
  <p:tag name="ARTICULATE_SLIDE_PAUSE" val="1"/>
  <p:tag name="ARTICULATE_NAV_LEVEL" val="1"/>
  <p:tag name="ARTICULATE_PLAYLIST_ID" val="-1"/>
  <p:tag name="ARTICULATE_VIEW_MODE" val="0"/>
  <p:tag name="ARTICULATE_LOCK_SLIDE" val="0"/>
  <p:tag name="ARTICULATE_SLIDE_NAV" val="3"/>
</p:tagLst>
</file>

<file path=ppt/tags/tag250.xml><?xml version="1.0" encoding="utf-8"?>
<p:tagLst xmlns:a="http://schemas.openxmlformats.org/drawingml/2006/main" xmlns:r="http://schemas.openxmlformats.org/officeDocument/2006/relationships" xmlns:p="http://schemas.openxmlformats.org/presentationml/2006/main">
  <p:tag name="AUDIO_ID" val="326"/>
  <p:tag name="ARTICULATE_TITLE_TAG" val="How to control the spread of TB"/>
  <p:tag name="ARTICULATE_SLIDE_GUID" val="dc6b84cd-0aa8-4a96-b462-b8363b161ecb"/>
  <p:tag name="ELAPSEDTIME" val="37.614"/>
  <p:tag name="ARTICULATE_SLIDE_PAUSE" val="1"/>
  <p:tag name="ARTICULATE_NAV_LEVEL" val="3"/>
  <p:tag name="ARTICULATE_PLAYLIST_ID" val="-1"/>
  <p:tag name="ARTICULATE_LOCK_SLIDE" val="0"/>
  <p:tag name="ARTICULATE_SLIDE_NAV" val="32"/>
</p:tagLst>
</file>

<file path=ppt/tags/tag251.xml><?xml version="1.0" encoding="utf-8"?>
<p:tagLst xmlns:a="http://schemas.openxmlformats.org/drawingml/2006/main" xmlns:r="http://schemas.openxmlformats.org/officeDocument/2006/relationships" xmlns:p="http://schemas.openxmlformats.org/presentationml/2006/main">
  <p:tag name="AUDIO_ID" val="318"/>
  <p:tag name="ARTICULATE_TITLE_TAG" val="Airborne spread of organisms"/>
  <p:tag name="ARTICULATE_SLIDE_GUID" val="05907523-b36c-43e3-b810-47fc25f7adb5"/>
  <p:tag name="ELAPSEDTIME" val="8.984"/>
  <p:tag name="ARTICULATE_SLIDE_PAUSE" val="1"/>
  <p:tag name="ARTICULATE_NAV_LEVEL" val="2"/>
  <p:tag name="ARTICULATE_PLAYLIST_ID" val="-1"/>
  <p:tag name="ARTICULATE_LOCK_SLIDE" val="0"/>
  <p:tag name="ARTICULATE_SLIDE_NAV" val="35"/>
</p:tagLst>
</file>

<file path=ppt/tags/tag25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53.xml><?xml version="1.0" encoding="utf-8"?>
<p:tagLst xmlns:a="http://schemas.openxmlformats.org/drawingml/2006/main" xmlns:r="http://schemas.openxmlformats.org/officeDocument/2006/relationships" xmlns:p="http://schemas.openxmlformats.org/presentationml/2006/main">
  <p:tag name="AUDIO_ID" val="257"/>
  <p:tag name="ARTICULATE_TITLE_TAG" val="OSHA Requirements "/>
  <p:tag name="ARTICULATE_SLIDE_GUID" val="241f8623-4200-4dff-80a6-87e3d448f5bd"/>
  <p:tag name="ELAPSEDTIME" val="43.989"/>
  <p:tag name="ANNOTATION_COUNT" val="0"/>
  <p:tag name="TIMELINE" val="9.00/15.50/22.60/26.00/28.90/31.70/34.30/36.60"/>
  <p:tag name="ARTICULATE_SLIDE_PAUSE" val="1"/>
  <p:tag name="ARTICULATE_NAV_LEVEL" val="1"/>
  <p:tag name="ARTICULATE_PLAYLIST_ID" val="-1"/>
  <p:tag name="ARTICULATE_LOCK_SLIDE" val="0"/>
  <p:tag name="ARTICULATE_SLIDE_NAV" val="36"/>
</p:tagLst>
</file>

<file path=ppt/tags/tag25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RpKFseXh_files\slide0001_image001.gif"/>
</p:tagLst>
</file>

<file path=ppt/tags/tag255.xml><?xml version="1.0" encoding="utf-8"?>
<p:tagLst xmlns:a="http://schemas.openxmlformats.org/drawingml/2006/main" xmlns:r="http://schemas.openxmlformats.org/officeDocument/2006/relationships" xmlns:p="http://schemas.openxmlformats.org/presentationml/2006/main">
  <p:tag name="AUDIO_ID" val="260"/>
  <p:tag name="ARTICULATE_SLIDE_GUID" val="9fbf0a62-799f-4d68-9611-4951b1b4ee57"/>
  <p:tag name="ELAPSEDTIME" val="13.369"/>
  <p:tag name="ARTICULATE_SLIDE_PAUSE" val="1"/>
  <p:tag name="ARTICULATE_NAV_LEVEL" val="1"/>
  <p:tag name="ARTICULATE_PLAYLIST_ID" val="-1"/>
  <p:tag name="ARTICULATE_LOCK_SLIDE" val="0"/>
  <p:tag name="ARTICULATE_SLIDE_NAV" val="40"/>
</p:tagLst>
</file>

<file path=ppt/tags/tag256.xml><?xml version="1.0" encoding="utf-8"?>
<p:tagLst xmlns:a="http://schemas.openxmlformats.org/drawingml/2006/main" xmlns:r="http://schemas.openxmlformats.org/officeDocument/2006/relationships" xmlns:p="http://schemas.openxmlformats.org/presentationml/2006/main">
  <p:tag name="AUDIO_ID" val="261"/>
  <p:tag name="ARTICULATE_SLIDE_GUID" val="a7dafc36-045b-4ed7-9991-9e7353001293"/>
  <p:tag name="ELAPSEDTIME" val="16.609"/>
  <p:tag name="ARTICULATE_SLIDE_PAUSE" val="1"/>
  <p:tag name="ARTICULATE_NAV_LEVEL" val="2"/>
  <p:tag name="ARTICULATE_PLAYLIST_ID" val="-1"/>
  <p:tag name="ARTICULATE_LOCK_SLIDE" val="0"/>
  <p:tag name="ARTICULATE_SLIDE_NAV" val="41"/>
</p:tagLst>
</file>

<file path=ppt/tags/tag25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58.xml><?xml version="1.0" encoding="utf-8"?>
<p:tagLst xmlns:a="http://schemas.openxmlformats.org/drawingml/2006/main" xmlns:r="http://schemas.openxmlformats.org/officeDocument/2006/relationships" xmlns:p="http://schemas.openxmlformats.org/presentationml/2006/main">
  <p:tag name="AUDIO_ID" val="262"/>
  <p:tag name="ARTICULATE_TITLE_TAG" val="How does contact happen?"/>
  <p:tag name="ARTICULATE_SLIDE_GUID" val="b1425089-a6c1-4eb6-9603-361250c0fe11"/>
  <p:tag name="ELAPSEDTIME" val="18.229"/>
  <p:tag name="ARTICULATE_SLIDE_PAUSE" val="1"/>
  <p:tag name="ARTICULATE_NAV_LEVEL" val="2"/>
  <p:tag name="ARTICULATE_PLAYLIST_ID" val="-1"/>
  <p:tag name="ARTICULATE_LOCK_SLIDE" val="0"/>
  <p:tag name="ARTICULATE_SLIDE_NAV" val="42"/>
</p:tagLst>
</file>

<file path=ppt/tags/tag259.xml><?xml version="1.0" encoding="utf-8"?>
<p:tagLst xmlns:a="http://schemas.openxmlformats.org/drawingml/2006/main" xmlns:r="http://schemas.openxmlformats.org/officeDocument/2006/relationships" xmlns:p="http://schemas.openxmlformats.org/presentationml/2006/main">
  <p:tag name="ARTICULATE_TITLE_TAG" val="To Prevent Exposure "/>
  <p:tag name="AUDIO_ID" val="330"/>
  <p:tag name="ARTICULATE_SLIDE_GUID" val="88334466-00cb-4edf-b544-77d00c897c25"/>
  <p:tag name="ELAPSEDTIME" val="25.572"/>
  <p:tag name="ANNOTATION_COUNT" val="0"/>
  <p:tag name="TIMELINE" val="5.20/10.40/13.00/16.30/19.20/22.80"/>
  <p:tag name="ARTICULATE_SLIDE_PAUSE" val="1"/>
  <p:tag name="ARTICULATE_NAV_LEVEL" val="2"/>
  <p:tag name="ARTICULATE_PLAYLIST_ID" val="-1"/>
  <p:tag name="ARTICULATE_LOCK_SLIDE" val="0"/>
  <p:tag name="ARTICULATE_SLIDE_NAV" val="46"/>
</p:tagLst>
</file>

<file path=ppt/tags/tag26.xml><?xml version="1.0" encoding="utf-8"?>
<p:tagLst xmlns:a="http://schemas.openxmlformats.org/drawingml/2006/main" xmlns:r="http://schemas.openxmlformats.org/officeDocument/2006/relationships" xmlns:p="http://schemas.openxmlformats.org/presentationml/2006/main">
  <p:tag name="ARTICULATE_SLIDE_GUID" val="fa0fb1cf-92b4-403f-a3ba-a7f1d64c3865"/>
  <p:tag name="ELAPSEDTIME" val="13.7"/>
  <p:tag name="ANNOTATION_COUNT" val="0"/>
  <p:tag name="TIMELINE" val="0.50"/>
  <p:tag name="AUDIO_ID" val="325"/>
  <p:tag name="ARTICULATE_SLIDE_PAUSE" val="1"/>
  <p:tag name="ARTICULATE_NAV_LEVEL" val="2"/>
  <p:tag name="ARTICULATE_PLAYLIST_ID" val="-1"/>
  <p:tag name="ARTICULATE_LOCK_SLIDE" val="0"/>
  <p:tag name="ARTICULATE_SLIDE_NAV" val="4"/>
</p:tagLst>
</file>

<file path=ppt/tags/tag260.xml><?xml version="1.0" encoding="utf-8"?>
<p:tagLst xmlns:a="http://schemas.openxmlformats.org/drawingml/2006/main" xmlns:r="http://schemas.openxmlformats.org/officeDocument/2006/relationships" xmlns:p="http://schemas.openxmlformats.org/presentationml/2006/main">
  <p:tag name="ARTICULATE_SLIDE_GUID" val="1cb31bc9-1434-4e48-b0ee-88f6e598bc16"/>
  <p:tag name="ARTICULATE_SLIDE_PAUSE" val="1"/>
  <p:tag name="ARTICULATE_NAV_LEVEL" val="2"/>
  <p:tag name="ARTICULATE_PLAYLIST_ID" val="-1"/>
  <p:tag name="ARTICULATE_LOCK_SLIDE" val="0"/>
  <p:tag name="ARTICULATE_SLIDE_NAV" val="24"/>
</p:tagLst>
</file>

<file path=ppt/tags/tag261.xml><?xml version="1.0" encoding="utf-8"?>
<p:tagLst xmlns:a="http://schemas.openxmlformats.org/drawingml/2006/main" xmlns:r="http://schemas.openxmlformats.org/officeDocument/2006/relationships" xmlns:p="http://schemas.openxmlformats.org/presentationml/2006/main">
  <p:tag name="ARTICULATE_SLIDE_GUID" val="bedf5d8e-5b57-40d9-b94f-e578866b98c7"/>
  <p:tag name="ELAPSEDTIME" val="18.0"/>
  <p:tag name="TIMELINE" val="4.7"/>
  <p:tag name="AUDIO_ID" val="328"/>
  <p:tag name="ARTICULATE_SLIDE_PAUSE" val="1"/>
  <p:tag name="ARTICULATE_NAV_LEVEL" val="2"/>
  <p:tag name="ARTICULATE_PLAYLIST_ID" val="-1"/>
  <p:tag name="ARTICULATE_LOCK_SLIDE" val="0"/>
  <p:tag name="ARTICULATE_SLIDE_NAV" val="25"/>
</p:tagLst>
</file>

<file path=ppt/tags/tag26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63.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36"/>
  <p:tag name="MARGIN_3" val="72"/>
  <p:tag name="MARGIN_4" val="108"/>
  <p:tag name="MARGIN_5" val="144"/>
  <p:tag name="FONT_SIZE" val="12"/>
</p:tagLst>
</file>

<file path=ppt/tags/tag264.xml><?xml version="1.0" encoding="utf-8"?>
<p:tagLst xmlns:a="http://schemas.openxmlformats.org/drawingml/2006/main" xmlns:r="http://schemas.openxmlformats.org/officeDocument/2006/relationships" xmlns:p="http://schemas.openxmlformats.org/presentationml/2006/main">
  <p:tag name="ARTICULATE_SLIDE_GUID" val="d566166e-1959-4cc4-96da-56c5a74dc1a9"/>
  <p:tag name="ELAPSEDTIME" val="23.8"/>
  <p:tag name="TIMELINE" val="2.6/7.3/20.5"/>
  <p:tag name="AUDIO_ID" val="333"/>
  <p:tag name="ARTICULATE_SLIDE_PAUSE" val="1"/>
  <p:tag name="ARTICULATE_NAV_LEVEL" val="2"/>
  <p:tag name="ARTICULATE_PLAYLIST_ID" val="-1"/>
  <p:tag name="ARTICULATE_LOCK_SLIDE" val="0"/>
  <p:tag name="ARTICULATE_SLIDE_NAV" val="29"/>
</p:tagLst>
</file>

<file path=ppt/tags/tag265.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MARGIN_1" val="0"/>
  <p:tag name="MARGIN_2" val="36"/>
  <p:tag name="MARGIN_3" val="72"/>
  <p:tag name="MARGIN_4" val="108"/>
  <p:tag name="MARGIN_5" val="144"/>
  <p:tag name="FONT_SIZE" val="12"/>
</p:tagLst>
</file>

<file path=ppt/tags/tag266.xml><?xml version="1.0" encoding="utf-8"?>
<p:tagLst xmlns:a="http://schemas.openxmlformats.org/drawingml/2006/main" xmlns:r="http://schemas.openxmlformats.org/officeDocument/2006/relationships" xmlns:p="http://schemas.openxmlformats.org/presentationml/2006/main">
  <p:tag name="ELAPSEDTIME" val="11.0"/>
  <p:tag name="ARTICULATE_SLIDE_GUID" val="36b1ce9d-d70a-411f-a88e-7d726f602709"/>
  <p:tag name="AUDIO_ID" val="335"/>
  <p:tag name="ARTICULATE_SLIDE_PAUSE" val="1"/>
  <p:tag name="ARTICULATE_NAV_LEVEL" val="1"/>
  <p:tag name="ARTICULATE_HIDE_SLIDE" val="1"/>
  <p:tag name="ARTICULATE_PLAYLIST_ID" val="-1"/>
  <p:tag name="ARTICULATE_VIEW_MODE" val="2"/>
  <p:tag name="ARTICULATE_LOCK_SLIDE" val="0"/>
  <p:tag name="ARTICULATE_SLIDE_NAV" val="31"/>
</p:tagLst>
</file>

<file path=ppt/tags/tag26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68.xml><?xml version="1.0" encoding="utf-8"?>
<p:tagLst xmlns:a="http://schemas.openxmlformats.org/drawingml/2006/main" xmlns:r="http://schemas.openxmlformats.org/officeDocument/2006/relationships" xmlns:p="http://schemas.openxmlformats.org/presentationml/2006/main">
  <p:tag name="ELAPSEDTIME" val="17.2"/>
  <p:tag name="ARTICULATE_SLIDE_GUID" val="c6af7ac1-8123-4520-a5b7-460560cdf48b"/>
  <p:tag name="AUDIO_ID" val="336"/>
  <p:tag name="ARTICULATE_SLIDE_PAUSE" val="1"/>
  <p:tag name="ARTICULATE_NAV_LEVEL" val="1"/>
  <p:tag name="ARTICULATE_HIDE_SLIDE" val="1"/>
  <p:tag name="ARTICULATE_PLAYLIST_ID" val="-1"/>
  <p:tag name="ARTICULATE_VIEW_MODE" val="2"/>
  <p:tag name="ARTICULATE_LOCK_SLIDE" val="0"/>
  <p:tag name="ARTICULATE_SLIDE_NAV" val="32"/>
</p:tagLst>
</file>

<file path=ppt/tags/tag26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70.xml><?xml version="1.0" encoding="utf-8"?>
<p:tagLst xmlns:a="http://schemas.openxmlformats.org/drawingml/2006/main" xmlns:r="http://schemas.openxmlformats.org/officeDocument/2006/relationships" xmlns:p="http://schemas.openxmlformats.org/presentationml/2006/main">
  <p:tag name="ARTICULATE_TITLE_TAG" val="Lifting"/>
  <p:tag name="ARTICULATE_SLIDE_GUID" val="9747063a-e5a3-459b-8458-886fa6420326"/>
  <p:tag name="ARTICULATE_SLIDE_PAUSE" val="1"/>
  <p:tag name="ARTICULATE_NAV_LEVEL" val="2"/>
  <p:tag name="ARTICULATE_PLAYLIST_ID" val="-1"/>
  <p:tag name="ARTICULATE_VIEW_MODE" val="1"/>
  <p:tag name="ARTICULATE_LOCK_SLIDE" val="0"/>
  <p:tag name="ARTICULATE_SLIDE_NAV" val="35"/>
</p:tagLst>
</file>

<file path=ppt/tags/tag27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n1pNWiSe_files\slide0001_image001.jpg"/>
</p:tagLst>
</file>

<file path=ppt/tags/tag272.xml><?xml version="1.0" encoding="utf-8"?>
<p:tagLst xmlns:a="http://schemas.openxmlformats.org/drawingml/2006/main" xmlns:r="http://schemas.openxmlformats.org/officeDocument/2006/relationships" xmlns:p="http://schemas.openxmlformats.org/presentationml/2006/main">
  <p:tag name="ARTICULATE_SLIDE_GUID" val="d9066a47-5f5e-4aa8-a52e-09c350447e0b"/>
  <p:tag name="ARTICULATE_SLIDE_PAUSE" val="1"/>
  <p:tag name="ARTICULATE_NAV_LEVEL" val="2"/>
  <p:tag name="ARTICULATE_PLAYLIST_ID" val="-1"/>
  <p:tag name="ARTICULATE_VIEW_MODE" val="0"/>
  <p:tag name="ARTICULATE_LOCK_SLIDE" val="0"/>
  <p:tag name="ARTICULATE_SLIDE_NAV" val="36"/>
</p:tagLst>
</file>

<file path=ppt/tags/tag273.xml><?xml version="1.0" encoding="utf-8"?>
<p:tagLst xmlns:a="http://schemas.openxmlformats.org/drawingml/2006/main" xmlns:r="http://schemas.openxmlformats.org/officeDocument/2006/relationships" xmlns:p="http://schemas.openxmlformats.org/presentationml/2006/main">
  <p:tag name="ARTICULATE_SLIDE_GUID" val="77e44a52-c172-42b2-b480-e2dffa14bdbe"/>
  <p:tag name="ARTICULATE_SLIDE_PAUSE" val="1"/>
  <p:tag name="ARTICULATE_NAV_LEVEL" val="1"/>
  <p:tag name="ARTICULATE_PLAYLIST_ID" val="-1"/>
  <p:tag name="ARTICULATE_LOCK_SLIDE" val="0"/>
  <p:tag name="ARTICULATE_SLIDE_NAV" val="37"/>
</p:tagLst>
</file>

<file path=ppt/tags/tag27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75.xml><?xml version="1.0" encoding="utf-8"?>
<p:tagLst xmlns:a="http://schemas.openxmlformats.org/drawingml/2006/main" xmlns:r="http://schemas.openxmlformats.org/officeDocument/2006/relationships" xmlns:p="http://schemas.openxmlformats.org/presentationml/2006/main">
  <p:tag name="ARTICULATE_SLIDE_GUID" val="57fac553-596b-441e-a123-903be66936fc"/>
  <p:tag name="ARTICULATE_SLIDE_PAUSE" val="1"/>
  <p:tag name="ARTICULATE_NAV_LEVEL" val="2"/>
  <p:tag name="ARTICULATE_PLAYLIST_ID" val="-1"/>
  <p:tag name="ARTICULATE_LOCK_SLIDE" val="0"/>
  <p:tag name="ARTICULATE_SLIDE_NAV" val="38"/>
</p:tagLst>
</file>

<file path=ppt/tags/tag276.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7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NICOLE~1.BAD\LOCALS~1\Temp\articulate\presenter\imgtemp\xwsqHvIj_files\slide0001_image001.jpg"/>
</p:tagLst>
</file>

<file path=ppt/tags/tag278.xml><?xml version="1.0" encoding="utf-8"?>
<p:tagLst xmlns:a="http://schemas.openxmlformats.org/drawingml/2006/main" xmlns:r="http://schemas.openxmlformats.org/officeDocument/2006/relationships" xmlns:p="http://schemas.openxmlformats.org/presentationml/2006/main">
  <p:tag name="ARTICULATE_SLIDE_GUID" val="3e6436d9-7195-4867-b5df-0a99605a0306"/>
  <p:tag name="AUDIO_ID" val="306"/>
  <p:tag name="ELAPSEDTIME" val="4.0"/>
  <p:tag name="ANNOTATION_COUNT" val="0"/>
  <p:tag name="ARTICULATE_SLIDE_PAUSE" val="1"/>
  <p:tag name="ARTICULATE_NAV_LEVEL" val="2"/>
  <p:tag name="ARTICULATE_PLAYLIST_ID" val="-1"/>
  <p:tag name="ARTICULATE_VIEW_MODE" val="0"/>
  <p:tag name="ARTICULATE_LOCK_SLIDE" val="0"/>
  <p:tag name="ARTICULATE_SLIDE_NAV" val="20"/>
</p:tagLst>
</file>

<file path=ppt/tags/tag279.xml><?xml version="1.0" encoding="utf-8"?>
<p:tagLst xmlns:a="http://schemas.openxmlformats.org/drawingml/2006/main" xmlns:r="http://schemas.openxmlformats.org/officeDocument/2006/relationships" xmlns:p="http://schemas.openxmlformats.org/presentationml/2006/main">
  <p:tag name="ARTICULATE_SLIDE_GUID" val="37d2f81d-a173-4548-b986-0877a5e9397a"/>
  <p:tag name="ARTICULATE_SLIDE_PAUSE" val="1"/>
  <p:tag name="ARTICULATE_NAV_LEVEL" val="2"/>
  <p:tag name="ARTICULATE_PLAYLIST_ID" val="-1"/>
  <p:tag name="ARTICULATE_LOCK_SLIDE" val="0"/>
  <p:tag name="ARTICULATE_SLIDE_NAV" val="22"/>
</p:tagLst>
</file>

<file path=ppt/tags/tag28.xml><?xml version="1.0" encoding="utf-8"?>
<p:tagLst xmlns:a="http://schemas.openxmlformats.org/drawingml/2006/main" xmlns:r="http://schemas.openxmlformats.org/officeDocument/2006/relationships" xmlns:p="http://schemas.openxmlformats.org/presentationml/2006/main">
  <p:tag name="ANNOTATION_COUNT" val="0"/>
  <p:tag name="AUDIO_ID" val="324"/>
  <p:tag name="ARTICULATE_SLIDE_GUID" val="fa0fb1cf-92b4-403f-a3ba-a7f1d64c0324"/>
  <p:tag name="TIMELINE" val="0.6"/>
  <p:tag name="ELAPSEDTIME" val="3.8"/>
  <p:tag name="ARTICULATE_SLIDE_PAUSE" val="1"/>
  <p:tag name="ARTICULATE_NAV_LEVEL" val="2"/>
  <p:tag name="ARTICULATE_PLAYLIST_ID" val="-1"/>
  <p:tag name="ARTICULATE_LOCK_SLIDE" val="0"/>
  <p:tag name="ARTICULATE_SLIDE_NAV" val="5"/>
</p:tagLst>
</file>

<file path=ppt/tags/tag280.xml><?xml version="1.0" encoding="utf-8"?>
<p:tagLst xmlns:a="http://schemas.openxmlformats.org/drawingml/2006/main" xmlns:r="http://schemas.openxmlformats.org/officeDocument/2006/relationships" xmlns:p="http://schemas.openxmlformats.org/presentationml/2006/main">
  <p:tag name="ARTICULATE_TITLE_TAG" val="Diversity Wheel"/>
  <p:tag name="ARTICULATE_SLIDE_GUID" val="f5cfc2d3-d438-42f2-bbe1-62c031dda473"/>
  <p:tag name="AUDIO_ID" val="284"/>
  <p:tag name="ELAPSEDTIME" val="11.5"/>
  <p:tag name="ANNOTATION_COUNT" val="0"/>
  <p:tag name="ARTICULATE_SLIDE_PAUSE" val="1"/>
  <p:tag name="ARTICULATE_NAV_LEVEL" val="2"/>
  <p:tag name="ARTICULATE_PLAYLIST_ID" val="-1"/>
  <p:tag name="ARTICULATE_LOCK_SLIDE" val="0"/>
  <p:tag name="ARTICULATE_SLIDE_NAV" val="23"/>
</p:tagLst>
</file>

<file path=ppt/tags/tag28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8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83.xml><?xml version="1.0" encoding="utf-8"?>
<p:tagLst xmlns:a="http://schemas.openxmlformats.org/drawingml/2006/main" xmlns:r="http://schemas.openxmlformats.org/officeDocument/2006/relationships" xmlns:p="http://schemas.openxmlformats.org/presentationml/2006/main">
  <p:tag name="ARTICULATE_SLIDE_GUID" val="d2d7a652-c082-491d-8d61-fdcc50bbdc35"/>
  <p:tag name="AUDIO_ID" val="285"/>
  <p:tag name="ELAPSEDTIME" val="9.5"/>
  <p:tag name="ANNOTATION_COUNT" val="0"/>
  <p:tag name="ARTICULATE_SLIDE_PAUSE" val="1"/>
  <p:tag name="ARTICULATE_NAV_LEVEL" val="2"/>
  <p:tag name="ARTICULATE_PLAYLIST_ID" val="-1"/>
  <p:tag name="ARTICULATE_LOCK_SLIDE" val="0"/>
  <p:tag name="ARTICULATE_SLIDE_NAV" val="25"/>
</p:tagLst>
</file>

<file path=ppt/tags/tag28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85.xml><?xml version="1.0" encoding="utf-8"?>
<p:tagLst xmlns:a="http://schemas.openxmlformats.org/drawingml/2006/main" xmlns:r="http://schemas.openxmlformats.org/officeDocument/2006/relationships" xmlns:p="http://schemas.openxmlformats.org/presentationml/2006/main">
  <p:tag name="ARTICULATE_SLIDE_GUID" val="3bad489f-5cdf-4715-bcb4-c3addf235839"/>
  <p:tag name="AUDIO_ID" val="286"/>
  <p:tag name="ELAPSEDTIME" val="25.4"/>
  <p:tag name="ANNOTATION_COUNT" val="0"/>
  <p:tag name="TIMELINE" val="0.25/0.50/0.75"/>
  <p:tag name="ARTICULATE_SLIDE_PAUSE" val="1"/>
  <p:tag name="ARTICULATE_NAV_LEVEL" val="2"/>
  <p:tag name="ARTICULATE_PLAYLIST_ID" val="-1"/>
  <p:tag name="ARTICULATE_LOCK_SLIDE" val="0"/>
  <p:tag name="ARTICULATE_SLIDE_NAV" val="26"/>
</p:tagLst>
</file>

<file path=ppt/tags/tag286.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87.xml><?xml version="1.0" encoding="utf-8"?>
<p:tagLst xmlns:a="http://schemas.openxmlformats.org/drawingml/2006/main" xmlns:r="http://schemas.openxmlformats.org/officeDocument/2006/relationships" xmlns:p="http://schemas.openxmlformats.org/presentationml/2006/main">
  <p:tag name="ARTICULATE_SLIDE_GUID" val="daec53fb-09f5-44fe-a103-09aa2492c9a1"/>
  <p:tag name="ARTICULATE_SLIDE_PAUSE" val="1"/>
  <p:tag name="ARTICULATE_NAV_LEVEL" val="1"/>
  <p:tag name="ARTICULATE_PLAYLIST_ID" val="-1"/>
  <p:tag name="ARTICULATE_VIEW_MODE" val="0"/>
  <p:tag name="ARTICULATE_LOCK_SLIDE" val="0"/>
  <p:tag name="ARTICULATE_SLIDE_NAV" val="14"/>
</p:tagLst>
</file>

<file path=ppt/tags/tag288.xml><?xml version="1.0" encoding="utf-8"?>
<p:tagLst xmlns:a="http://schemas.openxmlformats.org/drawingml/2006/main" xmlns:r="http://schemas.openxmlformats.org/officeDocument/2006/relationships" xmlns:p="http://schemas.openxmlformats.org/presentationml/2006/main">
  <p:tag name="ARTICULATE_SLIDE_GUID" val="f0788663-7157-46ca-9712-9b4cf49e5064"/>
  <p:tag name="ARTICULATE_SLIDE_PAUSE" val="1"/>
  <p:tag name="ARTICULATE_NAV_LEVEL" val="2"/>
  <p:tag name="ARTICULATE_PLAYLIST_ID" val="-1"/>
  <p:tag name="ARTICULATE_LOCK_SLIDE" val="0"/>
  <p:tag name="ARTICULATE_SLIDE_NAV" val="15"/>
</p:tagLst>
</file>

<file path=ppt/tags/tag289.xml><?xml version="1.0" encoding="utf-8"?>
<p:tagLst xmlns:a="http://schemas.openxmlformats.org/drawingml/2006/main" xmlns:r="http://schemas.openxmlformats.org/officeDocument/2006/relationships" xmlns:p="http://schemas.openxmlformats.org/presentationml/2006/main">
  <p:tag name="ARTICULATE_TITLE_TAG" val="Fraud"/>
  <p:tag name="ARTICULATE_SLIDE_GUID" val="aebd9d40-b679-4e55-a4ce-9e3ff8a20343"/>
  <p:tag name="ARTICULATE_SLIDE_PAUSE" val="1"/>
  <p:tag name="ARTICULATE_NAV_LEVEL" val="2"/>
  <p:tag name="ARTICULATE_PLAYLIST_ID" val="-1"/>
  <p:tag name="ARTICULATE_LOCK_SLIDE" val="0"/>
  <p:tag name="ARTICULATE_SLIDE_NAV" val="16"/>
</p:tagLst>
</file>

<file path=ppt/tags/tag2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90.xml><?xml version="1.0" encoding="utf-8"?>
<p:tagLst xmlns:a="http://schemas.openxmlformats.org/drawingml/2006/main" xmlns:r="http://schemas.openxmlformats.org/officeDocument/2006/relationships" xmlns:p="http://schemas.openxmlformats.org/presentationml/2006/main">
  <p:tag name="ARTICULATE_SLIDE_GUID" val="40eb1c7b-0c65-46ee-ac28-59d2eb62a5a3"/>
  <p:tag name="ARTICULATE_SLIDE_PAUSE" val="1"/>
  <p:tag name="ARTICULATE_NAV_LEVEL" val="2"/>
  <p:tag name="ARTICULATE_PLAYLIST_ID" val="-1"/>
  <p:tag name="ARTICULATE_LOCK_SLIDE" val="0"/>
  <p:tag name="ARTICULATE_SLIDE_NAV" val="17"/>
</p:tagLst>
</file>

<file path=ppt/tags/tag29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NjpWGYHj_files\slide0001_image001.gif"/>
</p:tagLst>
</file>

<file path=ppt/tags/tag29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LPZW3BoO_files\slide0001_image001.gif"/>
</p:tagLst>
</file>

<file path=ppt/tags/tag29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dDjoLPLX_files\slide0001_image001.gif"/>
</p:tagLst>
</file>

<file path=ppt/tags/tag294.xml><?xml version="1.0" encoding="utf-8"?>
<p:tagLst xmlns:a="http://schemas.openxmlformats.org/drawingml/2006/main" xmlns:r="http://schemas.openxmlformats.org/officeDocument/2006/relationships" xmlns:p="http://schemas.openxmlformats.org/presentationml/2006/main">
  <p:tag name="ARTICULATE_SLIDE_GUID" val="845e98ac-2301-4610-bbdb-f2a218d4d1af"/>
  <p:tag name="ARTICULATE_SLIDE_PAUSE" val="1"/>
  <p:tag name="ARTICULATE_NAV_LEVEL" val="2"/>
  <p:tag name="ARTICULATE_PLAYLIST_ID" val="-1"/>
  <p:tag name="ARTICULATE_LOCK_SLIDE" val="0"/>
  <p:tag name="ARTICULATE_SLIDE_NAV" val="18"/>
</p:tagLst>
</file>

<file path=ppt/tags/tag29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YPlKTPfD_files\slide0001_image001.gif"/>
</p:tagLst>
</file>

<file path=ppt/tags/tag29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mVejcTVz_files\slide0001_image001.gif"/>
</p:tagLst>
</file>

<file path=ppt/tags/tag29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sQkF0xdR_files\slide0001_image001.gif"/>
</p:tagLst>
</file>

<file path=ppt/tags/tag298.xml><?xml version="1.0" encoding="utf-8"?>
<p:tagLst xmlns:a="http://schemas.openxmlformats.org/drawingml/2006/main" xmlns:r="http://schemas.openxmlformats.org/officeDocument/2006/relationships" xmlns:p="http://schemas.openxmlformats.org/presentationml/2006/main">
  <p:tag name="ARTICULATE_TITLE_TAG" val="Abuse"/>
  <p:tag name="ARTICULATE_SLIDE_GUID" val="658b4dad-cba1-4d7c-8175-f67ab6a10481"/>
  <p:tag name="ARTICULATE_SLIDE_PAUSE" val="1"/>
  <p:tag name="ARTICULATE_NAV_LEVEL" val="2"/>
  <p:tag name="ARTICULATE_PLAYLIST_ID" val="-1"/>
  <p:tag name="ARTICULATE_LOCK_SLIDE" val="0"/>
  <p:tag name="ARTICULATE_SLIDE_NAV" val="19"/>
</p:tagLst>
</file>

<file path=ppt/tags/tag299.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1"/>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AfQ3MztZ_files\slide0001_image001.jpg"/>
</p:tagLst>
</file>

<file path=ppt/tags/tag30.xml><?xml version="1.0" encoding="utf-8"?>
<p:tagLst xmlns:a="http://schemas.openxmlformats.org/drawingml/2006/main" xmlns:r="http://schemas.openxmlformats.org/officeDocument/2006/relationships" xmlns:p="http://schemas.openxmlformats.org/presentationml/2006/main">
  <p:tag name="AUDIO_ID" val="280"/>
  <p:tag name="ANNOTATION_COUNT" val="0"/>
  <p:tag name="ARTICULATE_SLIDE_GUID" val="fa0fb1cf-92b4-403f-a3ba-a7f1d64c0280"/>
  <p:tag name="TIMELINE" val="0.9/1.8"/>
  <p:tag name="ELAPSEDTIME" val="2.6"/>
  <p:tag name="ARTICULATE_SLIDE_PAUSE" val="1"/>
  <p:tag name="ARTICULATE_NAV_LEVEL" val="2"/>
  <p:tag name="ARTICULATE_PLAYLIST_ID" val="-1"/>
  <p:tag name="ARTICULATE_LOCK_SLIDE" val="0"/>
  <p:tag name="ARTICULATE_SLIDE_NAV" val="6"/>
</p:tagLst>
</file>

<file path=ppt/tags/tag300.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1"/>
</p:tagLst>
</file>

<file path=ppt/tags/tag301.xml><?xml version="1.0" encoding="utf-8"?>
<p:tagLst xmlns:a="http://schemas.openxmlformats.org/drawingml/2006/main" xmlns:r="http://schemas.openxmlformats.org/officeDocument/2006/relationships" xmlns:p="http://schemas.openxmlformats.org/presentationml/2006/main">
  <p:tag name="ARTICULATE_SLIDE_GUID" val="2bce97ae-acf7-4ca3-bbca-64f3ba02bf98"/>
  <p:tag name="ARTICULATE_SLIDE_PAUSE" val="1"/>
  <p:tag name="ARTICULATE_NAV_LEVEL" val="2"/>
  <p:tag name="ARTICULATE_PLAYLIST_ID" val="-1"/>
  <p:tag name="ARTICULATE_LOCK_SLIDE" val="0"/>
  <p:tag name="ARTICULATE_SLIDE_NAV" val="20"/>
</p:tagLst>
</file>

<file path=ppt/tags/tag302.xml><?xml version="1.0" encoding="utf-8"?>
<p:tagLst xmlns:a="http://schemas.openxmlformats.org/drawingml/2006/main" xmlns:r="http://schemas.openxmlformats.org/officeDocument/2006/relationships" xmlns:p="http://schemas.openxmlformats.org/presentationml/2006/main">
  <p:tag name="ARTICULATE_SLIDE_GUID" val="848cce66-7648-425f-8686-31a68895e6e0"/>
  <p:tag name="ARTICULATE_SLIDE_PAUSE" val="1"/>
  <p:tag name="ARTICULATE_NAV_LEVEL" val="2"/>
  <p:tag name="ARTICULATE_PLAYLIST_ID" val="-1"/>
  <p:tag name="ARTICULATE_LOCK_SLIDE" val="0"/>
  <p:tag name="ARTICULATE_SLIDE_NAV" val="21"/>
</p:tagLst>
</file>

<file path=ppt/tags/tag30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RnvOC0zI_files\slide0001_image001.jpg"/>
</p:tagLst>
</file>

<file path=ppt/tags/tag304.xml><?xml version="1.0" encoding="utf-8"?>
<p:tagLst xmlns:a="http://schemas.openxmlformats.org/drawingml/2006/main" xmlns:r="http://schemas.openxmlformats.org/officeDocument/2006/relationships" xmlns:p="http://schemas.openxmlformats.org/presentationml/2006/main">
  <p:tag name="ARTICULATE_SLIDE_GUID" val="3478d415-b476-4f75-9878-bcf8a8cd0226"/>
  <p:tag name="ARTICULATE_SLIDE_PAUSE" val="1"/>
  <p:tag name="ARTICULATE_NAV_LEVEL" val="2"/>
  <p:tag name="ARTICULATE_PLAYLIST_ID" val="-1"/>
  <p:tag name="ARTICULATE_LOCK_SLIDE" val="0"/>
  <p:tag name="ARTICULATE_SLIDE_NAV" val="22"/>
</p:tagLst>
</file>

<file path=ppt/tags/tag3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2.xml><?xml version="1.0" encoding="utf-8"?>
<p:tagLst xmlns:a="http://schemas.openxmlformats.org/drawingml/2006/main" xmlns:r="http://schemas.openxmlformats.org/officeDocument/2006/relationships" xmlns:p="http://schemas.openxmlformats.org/presentationml/2006/main">
  <p:tag name="ARTICULATE_TITLE_TAG" val="Patient Complaints/Grievances"/>
  <p:tag name="ARTICULATE_SLIDE_GUID" val="6f4ac51c-2326-427e-8548-bd5bfed5ab41"/>
  <p:tag name="AUDIO_ID" val="302"/>
  <p:tag name="ANNOTATION_COUNT" val="0"/>
  <p:tag name="TIMELINE" val="0.5"/>
  <p:tag name="ELAPSEDTIME" val="1.3"/>
  <p:tag name="ARTICULATE_SLIDE_PAUSE" val="1"/>
  <p:tag name="ARTICULATE_NAV_LEVEL" val="2"/>
  <p:tag name="ARTICULATE_PLAYLIST_ID" val="-1"/>
  <p:tag name="ARTICULATE_LOCK_SLIDE" val="0"/>
  <p:tag name="ARTICULATE_SLIDE_NAV" val="7"/>
</p:tagLst>
</file>

<file path=ppt/tags/tag3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4.xml><?xml version="1.0" encoding="utf-8"?>
<p:tagLst xmlns:a="http://schemas.openxmlformats.org/drawingml/2006/main" xmlns:r="http://schemas.openxmlformats.org/officeDocument/2006/relationships" xmlns:p="http://schemas.openxmlformats.org/presentationml/2006/main">
  <p:tag name="ARTICULATE_SLIDE_GUID" val="f8eb80b6-c6f5-4769-a94d-d956e68f0301"/>
  <p:tag name="AUDIO_ID" val="299"/>
  <p:tag name="ELAPSEDTIME" val="10.7"/>
  <p:tag name="ANNOTATION_COUNT" val="0"/>
  <p:tag name="ARTICULATE_SLIDE_PAUSE" val="1"/>
  <p:tag name="ARTICULATE_NAV_LEVEL" val="2"/>
  <p:tag name="ARTICULATE_PLAYLIST_ID" val="-1"/>
  <p:tag name="ARTICULATE_LOCK_SLIDE" val="0"/>
  <p:tag name="ARTICULATE_SLIDE_NAV" val="24"/>
</p:tagLst>
</file>

<file path=ppt/tags/tag3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6.xml><?xml version="1.0" encoding="utf-8"?>
<p:tagLst xmlns:a="http://schemas.openxmlformats.org/drawingml/2006/main" xmlns:r="http://schemas.openxmlformats.org/officeDocument/2006/relationships" xmlns:p="http://schemas.openxmlformats.org/presentationml/2006/main">
  <p:tag name="ARTICULATE_TITLE_TAG" val="Patient Complaints/Grievances"/>
  <p:tag name="ARTICULATE_SLIDE_GUID" val="8756a572-7923-4147-8365-fcf64738d88e"/>
  <p:tag name="AUDIO_ID" val="301"/>
  <p:tag name="ELAPSEDTIME" val="11.5"/>
  <p:tag name="ANNOTATION_COUNT" val="0"/>
  <p:tag name="ARTICULATE_SLIDE_PAUSE" val="1"/>
  <p:tag name="ARTICULATE_NAV_LEVEL" val="2"/>
  <p:tag name="ARTICULATE_PLAYLIST_ID" val="-1"/>
  <p:tag name="ARTICULATE_LOCK_SLIDE" val="0"/>
  <p:tag name="ARTICULATE_SLIDE_NAV" val="8"/>
</p:tagLst>
</file>

<file path=ppt/tags/tag3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8.xml><?xml version="1.0" encoding="utf-8"?>
<p:tagLst xmlns:a="http://schemas.openxmlformats.org/drawingml/2006/main" xmlns:r="http://schemas.openxmlformats.org/officeDocument/2006/relationships" xmlns:p="http://schemas.openxmlformats.org/presentationml/2006/main">
  <p:tag name="ARTICULATE_TITLE_TAG" val="Patient Complaints/Grievances"/>
  <p:tag name="ARTICULATE_SLIDE_GUID" val="f312440d-3d3c-499c-ac41-703f4992c56e"/>
  <p:tag name="AUDIO_ID" val="303"/>
  <p:tag name="TIMELINE" val="0.6/9.0/20.2"/>
  <p:tag name="ELAPSEDTIME" val="26.7"/>
  <p:tag name="ANNOTATION_COUNT" val="0"/>
  <p:tag name="ARTICULATE_SLIDE_PAUSE" val="1"/>
  <p:tag name="ARTICULATE_NAV_LEVEL" val="2"/>
  <p:tag name="ARTICULATE_PLAYLIST_ID" val="-1"/>
  <p:tag name="ARTICULATE_LOCK_SLIDE" val="0"/>
  <p:tag name="ARTICULATE_SLIDE_NAV" val="9"/>
</p:tagLst>
</file>

<file path=ppt/tags/tag3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xml><?xml version="1.0" encoding="utf-8"?>
<p:tagLst xmlns:a="http://schemas.openxmlformats.org/drawingml/2006/main" xmlns:r="http://schemas.openxmlformats.org/officeDocument/2006/relationships" xmlns:p="http://schemas.openxmlformats.org/presentationml/2006/main">
  <p:tag name="ARTICULATE_TITLE_TAG" val="Relationship-Based Care (RBC)"/>
  <p:tag name="ARTICULATE_SLIDE_GUID" val="86a6762e-8ca1-43a5-942c-aa186e78b690"/>
  <p:tag name="ARTICULATE_SLIDE_PAUSE" val="1"/>
  <p:tag name="ARTICULATE_NAV_LEVEL" val="1"/>
  <p:tag name="ARTICULATE_PLAYLIST_ID" val="-1"/>
  <p:tag name="ARTICULATE_LOCK_SLIDE" val="0"/>
  <p:tag name="ARTICULATE_SLIDE_NAV" val="12"/>
</p:tagLst>
</file>

<file path=ppt/tags/tag40.xml><?xml version="1.0" encoding="utf-8"?>
<p:tagLst xmlns:a="http://schemas.openxmlformats.org/drawingml/2006/main" xmlns:r="http://schemas.openxmlformats.org/officeDocument/2006/relationships" xmlns:p="http://schemas.openxmlformats.org/presentationml/2006/main">
  <p:tag name="ARTICULATE_TITLE_TAG" val="Procedure"/>
  <p:tag name="ARTICULATE_SLIDE_GUID" val="05bcc162-ec79-4507-b468-bd9c1c58b7f9"/>
  <p:tag name="AUDIO_ID" val="304"/>
  <p:tag name="ELAPSEDTIME" val="14.2"/>
  <p:tag name="ANNOTATION_COUNT" val="0"/>
  <p:tag name="ARTICULATE_SLIDE_PAUSE" val="1"/>
  <p:tag name="ARTICULATE_NAV_LEVEL" val="2"/>
  <p:tag name="ARTICULATE_PLAYLIST_ID" val="-1"/>
  <p:tag name="ARTICULATE_LOCK_SLIDE" val="0"/>
  <p:tag name="ARTICULATE_SLIDE_NAV" val="10"/>
</p:tagLst>
</file>

<file path=ppt/tags/tag41.xml><?xml version="1.0" encoding="utf-8"?>
<p:tagLst xmlns:a="http://schemas.openxmlformats.org/drawingml/2006/main" xmlns:r="http://schemas.openxmlformats.org/officeDocument/2006/relationships" xmlns:p="http://schemas.openxmlformats.org/presentationml/2006/main">
  <p:tag name="ARTICULATE_TITLE_TAG" val="Procedure"/>
  <p:tag name="ARTICULATE_SLIDE_GUID" val="05bcc162-ec79-4507-b468-bd9c1c580304"/>
  <p:tag name="AUDIO_ID" val="305"/>
  <p:tag name="ELAPSEDTIME" val="9.7"/>
  <p:tag name="ANNOTATION_COUNT" val="0"/>
  <p:tag name="ARTICULATE_SLIDE_PAUSE" val="1"/>
  <p:tag name="ARTICULATE_NAV_LEVEL" val="2"/>
  <p:tag name="ARTICULATE_PLAYLIST_ID" val="-1"/>
  <p:tag name="ARTICULATE_LOCK_SLIDE" val="0"/>
  <p:tag name="ARTICULATE_SLIDE_NAV" val="11"/>
</p:tagLst>
</file>

<file path=ppt/tags/tag42.xml><?xml version="1.0" encoding="utf-8"?>
<p:tagLst xmlns:a="http://schemas.openxmlformats.org/drawingml/2006/main" xmlns:r="http://schemas.openxmlformats.org/officeDocument/2006/relationships" xmlns:p="http://schemas.openxmlformats.org/presentationml/2006/main">
  <p:tag name="ARTICULATE_TITLE_TAG" val="Compliance Program"/>
  <p:tag name="ARTICULATE_SLIDE_GUID" val="6fd2a44d-f84e-4a8b-b9be-8772409bb879"/>
  <p:tag name="ARTICULATE_SLIDE_PAUSE" val="1"/>
  <p:tag name="ARTICULATE_NAV_LEVEL" val="1"/>
  <p:tag name="ARTICULATE_PLAYLIST_ID" val="-1"/>
  <p:tag name="ARTICULATE_LOCK_SLIDE" val="0"/>
  <p:tag name="ARTICULATE_SLIDE_NAV" val="1"/>
</p:tagLst>
</file>

<file path=ppt/tags/tag43.xml><?xml version="1.0" encoding="utf-8"?>
<p:tagLst xmlns:a="http://schemas.openxmlformats.org/drawingml/2006/main" xmlns:r="http://schemas.openxmlformats.org/officeDocument/2006/relationships" xmlns:p="http://schemas.openxmlformats.org/presentationml/2006/main">
  <p:tag name="ARTICULATE_SLIDE_GUID" val="79db793b-6709-48c4-924c-02c70a1c8975"/>
  <p:tag name="ARTICULATE_SLIDE_PAUSE" val="1"/>
  <p:tag name="ARTICULATE_NAV_LEVEL" val="2"/>
  <p:tag name="ARTICULATE_PLAYLIST_ID" val="-1"/>
  <p:tag name="ARTICULATE_LOCK_SLIDE" val="0"/>
  <p:tag name="ARTICULATE_SLIDE_NAV" val="5"/>
</p:tagLst>
</file>

<file path=ppt/tags/tag4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Yl160lLQ_files\slide0001_image001.png"/>
</p:tagLst>
</file>

<file path=ppt/tags/tag45.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1"/>
  <p:tag name="ARTICULATE_PLAYLIST_ID" val="-1"/>
  <p:tag name="ARTICULATE_LOCK_SLIDE" val="0"/>
  <p:tag name="ARTICULATE_SLIDE_NAV" val="7"/>
  <p:tag name="ARTICULATE_SLIDE_GUID" val="bc1e3af2-44a9-4c9b-9fb3-a9e040f0410f"/>
</p:tagLst>
</file>

<file path=ppt/tags/tag46.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8"/>
  <p:tag name="ARTICULATE_SLIDE_GUID" val="8c60d883-a6a9-4cf4-8bb3-593eb35eca15"/>
</p:tagLst>
</file>

<file path=ppt/tags/tag4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8.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9"/>
  <p:tag name="ARTICULATE_SLIDE_GUID" val="3e5f01b8-af06-4c28-bf17-36d9c147f8ac"/>
</p:tagLst>
</file>

<file path=ppt/tags/tag49.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10"/>
  <p:tag name="ARTICULATE_SLIDE_GUID" val="277850e5-fc05-43db-97fa-2043e4cb716b"/>
</p:tagLst>
</file>

<file path=ppt/tags/tag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NICOLE~1.BAD\LOCALS~1\Temp\articulate\presenter\imgtemp\pLgM0xZn_files\slide0001_image001.jpg"/>
</p:tagLst>
</file>

<file path=ppt/tags/tag50.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11"/>
  <p:tag name="ARTICULATE_SLIDE_GUID" val="64101601-3955-4112-8b41-44d6c22d0427"/>
</p:tagLst>
</file>

<file path=ppt/tags/tag51.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15"/>
  <p:tag name="ARTICULATE_SLIDE_GUID" val="a3a6f685-25fb-44c9-9368-0574dd26ae6f"/>
</p:tagLst>
</file>

<file path=ppt/tags/tag52.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16"/>
  <p:tag name="ARTICULATE_SLIDE_GUID" val="1d4b6bb6-7d0d-44ce-8c48-8aae30fb4e42"/>
</p:tagLst>
</file>

<file path=ppt/tags/tag53.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17"/>
  <p:tag name="ARTICULATE_SLIDE_GUID" val="516c4b1f-6ab7-45d3-88fc-f2db06bd8554"/>
</p:tagLst>
</file>

<file path=ppt/tags/tag54.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18"/>
  <p:tag name="ARTICULATE_SLIDE_GUID" val="a0044c1b-44b7-49d8-a48d-94e201c77c96"/>
</p:tagLst>
</file>

<file path=ppt/tags/tag55.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1"/>
</p:tagLst>
</file>

<file path=ppt/tags/tag56.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21"/>
  <p:tag name="ARTICULATE_SLIDE_GUID" val="47e1a839-9c8a-4e5d-83c0-ba9f65f8a3f2"/>
</p:tagLst>
</file>

<file path=ppt/tags/tag57.xml><?xml version="1.0" encoding="utf-8"?>
<p:tagLst xmlns:a="http://schemas.openxmlformats.org/drawingml/2006/main" xmlns:r="http://schemas.openxmlformats.org/officeDocument/2006/relationships" xmlns:p="http://schemas.openxmlformats.org/presentationml/2006/main">
  <p:tag name="ARTICULATE_SLIDE_GUID" val="28345ded-004a-49cd-8d47-73c298bdf443"/>
  <p:tag name="ARTICULATE_SLIDE_PAUSE" val="1"/>
  <p:tag name="ARTICULATE_NAV_LEVEL" val="1"/>
  <p:tag name="ARTICULATE_PLAYLIST_ID" val="-1"/>
  <p:tag name="ARTICULATE_LOCK_SLIDE" val="0"/>
  <p:tag name="ARTICULATE_SLIDE_NAV" val="22"/>
</p:tagLst>
</file>

<file path=ppt/tags/tag5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59.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23"/>
  <p:tag name="ARTICULATE_SLIDE_GUID" val="78dde0a8-96b6-4c2a-a391-efac509e6b48"/>
</p:tagLst>
</file>

<file path=ppt/tags/tag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NICOLE~1.BAD\LOCALS~1\Temp\articulate\presenter\imgtemp\PLxJLtRh_files\slide0001_image001.gif"/>
</p:tagLst>
</file>

<file path=ppt/tags/tag60.xml><?xml version="1.0" encoding="utf-8"?>
<p:tagLst xmlns:a="http://schemas.openxmlformats.org/drawingml/2006/main" xmlns:r="http://schemas.openxmlformats.org/officeDocument/2006/relationships" xmlns:p="http://schemas.openxmlformats.org/presentationml/2006/main">
  <p:tag name="ARTICULATE_SLIDE_GUID" val="bdc9df89-6c86-43b5-8025-3bfd831f2454"/>
  <p:tag name="ARTICULATE_SLIDE_PAUSE" val="1"/>
  <p:tag name="ARTICULATE_NAV_LEVEL" val="1"/>
  <p:tag name="ARTICULATE_PLAYLIST_ID" val="-1"/>
  <p:tag name="ARTICULATE_LOCK_SLIDE" val="0"/>
  <p:tag name="ARTICULATE_SLIDE_NAV" val="26"/>
</p:tagLst>
</file>

<file path=ppt/tags/tag6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62.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27"/>
  <p:tag name="ARTICULATE_SLIDE_GUID" val="11e43cb6-d19f-4039-b910-7caded194e10"/>
</p:tagLst>
</file>

<file path=ppt/tags/tag63.xml><?xml version="1.0" encoding="utf-8"?>
<p:tagLst xmlns:a="http://schemas.openxmlformats.org/drawingml/2006/main" xmlns:r="http://schemas.openxmlformats.org/officeDocument/2006/relationships" xmlns:p="http://schemas.openxmlformats.org/presentationml/2006/main">
  <p:tag name="ARTICULATE_TITLE_TAG" val="HIPAA Contacts"/>
  <p:tag name="ARTICULATE_SLIDE_GUID" val="875f8255-366d-459b-87f6-22987963cafe"/>
  <p:tag name="ARTICULATE_SLIDE_PAUSE" val="1"/>
  <p:tag name="ARTICULATE_NAV_LEVEL" val="1"/>
  <p:tag name="ARTICULATE_PLAYLIST_ID" val="-1"/>
  <p:tag name="ARTICULATE_LOCK_SLIDE" val="0"/>
  <p:tag name="ARTICULATE_SLIDE_NAV" val="28"/>
</p:tagLst>
</file>

<file path=ppt/tags/tag64.xml><?xml version="1.0" encoding="utf-8"?>
<p:tagLst xmlns:a="http://schemas.openxmlformats.org/drawingml/2006/main" xmlns:r="http://schemas.openxmlformats.org/officeDocument/2006/relationships" xmlns:p="http://schemas.openxmlformats.org/presentationml/2006/main">
  <p:tag name="ARTICULATE_TITLE_TAG" val="Privacy Officer Contacts"/>
  <p:tag name="ARTICULATE_SLIDE_GUID" val="0ad3f718-5b1d-4a80-834d-7b909ba0a483"/>
  <p:tag name="ARTICULATE_SLIDE_PAUSE" val="1"/>
  <p:tag name="ARTICULATE_NAV_LEVEL" val="1"/>
  <p:tag name="ARTICULATE_PLAYLIST_ID" val="-1"/>
  <p:tag name="ARTICULATE_LOCK_SLIDE" val="0"/>
  <p:tag name="ARTICULATE_SLIDE_NAV" val="29"/>
</p:tagLst>
</file>

<file path=ppt/tags/tag65.xml><?xml version="1.0" encoding="utf-8"?>
<p:tagLst xmlns:a="http://schemas.openxmlformats.org/drawingml/2006/main" xmlns:r="http://schemas.openxmlformats.org/officeDocument/2006/relationships" xmlns:p="http://schemas.openxmlformats.org/presentationml/2006/main">
  <p:tag name="ARTICULATE_TITLE_TAG" val="Compliance Program"/>
  <p:tag name="ARTICULATE_SLIDE_GUID" val="6fd2a44d-f84e-4a8b-b9be-8772409bb879"/>
  <p:tag name="ARTICULATE_SLIDE_PAUSE" val="1"/>
  <p:tag name="ARTICULATE_NAV_LEVEL" val="1"/>
  <p:tag name="ARTICULATE_PLAYLIST_ID" val="-1"/>
  <p:tag name="ARTICULATE_LOCK_SLIDE" val="0"/>
  <p:tag name="ARTICULATE_SLIDE_NAV" val="1"/>
</p:tagLst>
</file>

<file path=ppt/tags/tag66.xml><?xml version="1.0" encoding="utf-8"?>
<p:tagLst xmlns:a="http://schemas.openxmlformats.org/drawingml/2006/main" xmlns:r="http://schemas.openxmlformats.org/officeDocument/2006/relationships" xmlns:p="http://schemas.openxmlformats.org/presentationml/2006/main">
  <p:tag name="ARTICULATE_SLIDE_GUID" val="608123f6-8394-4d9d-8f8c-9e2f3e1c1acf"/>
  <p:tag name="ARTICULATE_SLIDE_PAUSE" val="1"/>
  <p:tag name="ARTICULATE_NAV_LEVEL" val="1"/>
  <p:tag name="ARTICULATE_PLAYLIST_ID" val="-1"/>
  <p:tag name="ARTICULATE_LOCK_SLIDE" val="0"/>
  <p:tag name="ARTICULATE_SLIDE_NAV" val="4"/>
</p:tagLst>
</file>

<file path=ppt/tags/tag67.xml><?xml version="1.0" encoding="utf-8"?>
<p:tagLst xmlns:a="http://schemas.openxmlformats.org/drawingml/2006/main" xmlns:r="http://schemas.openxmlformats.org/officeDocument/2006/relationships" xmlns:p="http://schemas.openxmlformats.org/presentationml/2006/main">
  <p:tag name="ARTICULATE_SLIDE_GUID" val="77574abe-4bcb-43a7-aab3-d6ce35f0dd0e"/>
  <p:tag name="ARTICULATE_SLIDE_PAUSE" val="1"/>
  <p:tag name="ARTICULATE_NAV_LEVEL" val="2"/>
  <p:tag name="ARTICULATE_PLAYLIST_ID" val="-1"/>
  <p:tag name="ARTICULATE_LOCK_SLIDE" val="0"/>
  <p:tag name="ARTICULATE_SLIDE_NAV" val="8"/>
</p:tagLst>
</file>

<file path=ppt/tags/tag6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6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xml><?xml version="1.0" encoding="utf-8"?>
<p:tagLst xmlns:a="http://schemas.openxmlformats.org/drawingml/2006/main" xmlns:r="http://schemas.openxmlformats.org/officeDocument/2006/relationships" xmlns:p="http://schemas.openxmlformats.org/presentationml/2006/main">
  <p:tag name="ARTICULATE_SLIDE_GUID" val="d8a4c5d1-f69a-492f-96be-876db9401468"/>
  <p:tag name="ARTICULATE_SLIDE_PAUSE" val="1"/>
  <p:tag name="ARTICULATE_NAV_LEVEL" val="1"/>
  <p:tag name="ARTICULATE_PLAYLIST_ID" val="-1"/>
  <p:tag name="ARTICULATE_LOCK_SLIDE" val="0"/>
  <p:tag name="ARTICULATE_SLIDE_NAV" val="16"/>
</p:tagLst>
</file>

<file path=ppt/tags/tag7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1.xml><?xml version="1.0" encoding="utf-8"?>
<p:tagLst xmlns:a="http://schemas.openxmlformats.org/drawingml/2006/main" xmlns:r="http://schemas.openxmlformats.org/officeDocument/2006/relationships" xmlns:p="http://schemas.openxmlformats.org/presentationml/2006/main">
  <p:tag name="ARTICULATE_TITLE_TAG" val="Welcome"/>
  <p:tag name="ARTICULATE_SLIDE_GUID" val="6fd7a868-6edd-49cb-8654-9acca6b6b4ad"/>
  <p:tag name="AUDIO_ID" val="271"/>
  <p:tag name="ELAPSEDTIME" val="3.1"/>
  <p:tag name="ARTICULATE_SLIDE_PAUSE" val="1"/>
  <p:tag name="ARTICULATE_NAV_LEVEL" val="1"/>
  <p:tag name="ARTICULATE_PLAYLIST_ID" val="-1"/>
  <p:tag name="ARTICULATE_LOCK_SLIDE" val="0"/>
  <p:tag name="ARTICULATE_SLIDE_NAV" val="1"/>
</p:tagLst>
</file>

<file path=ppt/tags/tag72.xml><?xml version="1.0" encoding="utf-8"?>
<p:tagLst xmlns:a="http://schemas.openxmlformats.org/drawingml/2006/main" xmlns:r="http://schemas.openxmlformats.org/officeDocument/2006/relationships" xmlns:p="http://schemas.openxmlformats.org/presentationml/2006/main">
  <p:tag name="ARTICULATE_SLIDE_GUID" val="880fd759-e27b-4dc6-82e4-6b26617a81af"/>
  <p:tag name="ARTICULATE_SLIDE_PAUSE" val="1"/>
  <p:tag name="ARTICULATE_NAV_LEVEL" val="2"/>
  <p:tag name="ARTICULATE_PLAYLIST_ID" val="-1"/>
  <p:tag name="ARTICULATE_LOCK_SLIDE" val="0"/>
  <p:tag name="ARTICULATE_SLIDE_NAV" val="9"/>
</p:tagLst>
</file>

<file path=ppt/tags/tag73.xml><?xml version="1.0" encoding="utf-8"?>
<p:tagLst xmlns:a="http://schemas.openxmlformats.org/drawingml/2006/main" xmlns:r="http://schemas.openxmlformats.org/officeDocument/2006/relationships" xmlns:p="http://schemas.openxmlformats.org/presentationml/2006/main">
  <p:tag name="ARTICULATE_TITLE_TAG" val="Safety &amp;  Fire Manual Location"/>
  <p:tag name="ARTICULATE_SLIDE_GUID" val="6bd7895e-031f-49ca-a942-38c7e64f8dc6"/>
  <p:tag name="ARTICULATE_SLIDE_PAUSE" val="1"/>
  <p:tag name="ARTICULATE_NAV_LEVEL" val="2"/>
  <p:tag name="ARTICULATE_PLAYLIST_ID" val="-1"/>
  <p:tag name="ARTICULATE_LOCK_SLIDE" val="0"/>
  <p:tag name="ARTICULATE_SLIDE_NAV" val="10"/>
</p:tagLst>
</file>

<file path=ppt/tags/tag7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5.xml><?xml version="1.0" encoding="utf-8"?>
<p:tagLst xmlns:a="http://schemas.openxmlformats.org/drawingml/2006/main" xmlns:r="http://schemas.openxmlformats.org/officeDocument/2006/relationships" xmlns:p="http://schemas.openxmlformats.org/presentationml/2006/main">
  <p:tag name="ARTICULATE_SLIDE_GUID" val="ef217df3-8841-44f9-9ebf-410990bc1b9e"/>
  <p:tag name="ARTICULATE_SLIDE_PAUSE" val="1"/>
  <p:tag name="ARTICULATE_NAV_LEVEL" val="2"/>
  <p:tag name="ARTICULATE_PLAYLIST_ID" val="-1"/>
  <p:tag name="ARTICULATE_LOCK_SLIDE" val="0"/>
  <p:tag name="ARTICULATE_SLIDE_NAV" val="11"/>
</p:tagLst>
</file>

<file path=ppt/tags/tag76.xml><?xml version="1.0" encoding="utf-8"?>
<p:tagLst xmlns:a="http://schemas.openxmlformats.org/drawingml/2006/main" xmlns:r="http://schemas.openxmlformats.org/officeDocument/2006/relationships" xmlns:p="http://schemas.openxmlformats.org/presentationml/2006/main">
  <p:tag name="ARTICULATE_SLIDE_GUID" val="41c4e311-feb0-4719-a7f8-013883fdc961"/>
  <p:tag name="ARTICULATE_SLIDE_PAUSE" val="1"/>
  <p:tag name="ARTICULATE_NAV_LEVEL" val="2"/>
  <p:tag name="ARTICULATE_PLAYLIST_ID" val="-1"/>
  <p:tag name="ARTICULATE_LOCK_SLIDE" val="0"/>
  <p:tag name="ARTICULATE_SLIDE_NAV" val="16"/>
</p:tagLst>
</file>

<file path=ppt/tags/tag77.xml><?xml version="1.0" encoding="utf-8"?>
<p:tagLst xmlns:a="http://schemas.openxmlformats.org/drawingml/2006/main" xmlns:r="http://schemas.openxmlformats.org/officeDocument/2006/relationships" xmlns:p="http://schemas.openxmlformats.org/presentationml/2006/main">
  <p:tag name="ARTICULATE_SLIDE_GUID" val="c692e761-d661-4b31-ba7a-0df47da1ed14"/>
  <p:tag name="ARTICULATE_SLIDE_PAUSE" val="1"/>
  <p:tag name="ARTICULATE_NAV_LEVEL" val="2"/>
  <p:tag name="ARTICULATE_PLAYLIST_ID" val="-1"/>
  <p:tag name="ARTICULATE_VIEW_MODE" val="0"/>
  <p:tag name="ARTICULATE_LOCK_SLIDE" val="0"/>
  <p:tag name="ARTICULATE_SLIDE_NAV" val="22"/>
</p:tagLst>
</file>

<file path=ppt/tags/tag78.xml><?xml version="1.0" encoding="utf-8"?>
<p:tagLst xmlns:a="http://schemas.openxmlformats.org/drawingml/2006/main" xmlns:r="http://schemas.openxmlformats.org/officeDocument/2006/relationships" xmlns:p="http://schemas.openxmlformats.org/presentationml/2006/main">
  <p:tag name="ARTICULATE_TITLE_TAG" val="Welcome"/>
  <p:tag name="ARTICULATE_SLIDE_GUID" val="0be3808a-9e60-4c65-aade-9b6d13d5b073"/>
  <p:tag name="ARTICULATE_SLIDE_PAUSE" val="1"/>
  <p:tag name="ARTICULATE_NAV_LEVEL" val="1"/>
  <p:tag name="ARTICULATE_PLAYLIST_ID" val="-1"/>
  <p:tag name="ARTICULATE_LOCK_SLIDE" val="0"/>
  <p:tag name="ARTICULATE_SLIDE_NAV" val="1"/>
</p:tagLst>
</file>

<file path=ppt/tags/tag79.xml><?xml version="1.0" encoding="utf-8"?>
<p:tagLst xmlns:a="http://schemas.openxmlformats.org/drawingml/2006/main" xmlns:r="http://schemas.openxmlformats.org/officeDocument/2006/relationships" xmlns:p="http://schemas.openxmlformats.org/presentationml/2006/main">
  <p:tag name="ARTICULATE_TITLE_TAG" val="Disaster Plan Location"/>
  <p:tag name="ARTICULATE_SLIDE_GUID" val="044e90e0-80ed-4b9f-890c-f3cd263c7600"/>
  <p:tag name="ARTICULATE_SLIDE_PAUSE" val="1"/>
  <p:tag name="ARTICULATE_NAV_LEVEL" val="2"/>
  <p:tag name="ARTICULATE_PLAYLIST_ID" val="-1"/>
  <p:tag name="ARTICULATE_LOCK_SLIDE" val="0"/>
  <p:tag name="ARTICULATE_SLIDE_NAV" val="5"/>
</p:tagLst>
</file>

<file path=ppt/tags/tag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80.xml><?xml version="1.0" encoding="utf-8"?>
<p:tagLst xmlns:a="http://schemas.openxmlformats.org/drawingml/2006/main" xmlns:r="http://schemas.openxmlformats.org/officeDocument/2006/relationships" xmlns:p="http://schemas.openxmlformats.org/presentationml/2006/main">
  <p:tag name="ARTICULATE_PUBLISH_MODE" val="1"/>
</p:tagLst>
</file>

<file path=ppt/tags/tag81.xml><?xml version="1.0" encoding="utf-8"?>
<p:tagLst xmlns:a="http://schemas.openxmlformats.org/drawingml/2006/main" xmlns:r="http://schemas.openxmlformats.org/officeDocument/2006/relationships" xmlns:p="http://schemas.openxmlformats.org/presentationml/2006/main">
  <p:tag name="ARTICULATE_TITLE_TAG" val="Tornado/Severe Weather Plan"/>
  <p:tag name="ARTICULATE_SLIDE_GUID" val="3e28931e-1157-4272-a3c1-cbf042b97b77"/>
  <p:tag name="ARTICULATE_SLIDE_PAUSE" val="1"/>
  <p:tag name="ARTICULATE_NAV_LEVEL" val="1"/>
  <p:tag name="ARTICULATE_PLAYLIST_ID" val="-1"/>
  <p:tag name="ARTICULATE_LOCK_SLIDE" val="0"/>
  <p:tag name="ARTICULATE_SLIDE_NAV" val="29"/>
</p:tagLst>
</file>

<file path=ppt/tags/tag82.xml><?xml version="1.0" encoding="utf-8"?>
<p:tagLst xmlns:a="http://schemas.openxmlformats.org/drawingml/2006/main" xmlns:r="http://schemas.openxmlformats.org/officeDocument/2006/relationships" xmlns:p="http://schemas.openxmlformats.org/presentationml/2006/main">
  <p:tag name="ARTICULATE_TITLE_TAG" val="Activating a Disaster Plan"/>
  <p:tag name="ARTICULATE_SLIDE_GUID" val="08aee95e-5b11-4f2f-8d10-e6b34be12182"/>
  <p:tag name="ARTICULATE_SLIDE_PAUSE" val="1"/>
  <p:tag name="ARTICULATE_NAV_LEVEL" val="2"/>
  <p:tag name="ARTICULATE_PLAYLIST_ID" val="-1"/>
  <p:tag name="ARTICULATE_LOCK_SLIDE" val="0"/>
  <p:tag name="ARTICULATE_SLIDE_NAV" val="9"/>
</p:tagLst>
</file>

<file path=ppt/tags/tag83.xml><?xml version="1.0" encoding="utf-8"?>
<p:tagLst xmlns:a="http://schemas.openxmlformats.org/drawingml/2006/main" xmlns:r="http://schemas.openxmlformats.org/officeDocument/2006/relationships" xmlns:p="http://schemas.openxmlformats.org/presentationml/2006/main">
  <p:tag name="ARTICULATE_TITLE_TAG" val="MCI Phase"/>
  <p:tag name="ARTICULATE_SLIDE_GUID" val="71df1740-cd41-4c91-9252-94e32c700aae"/>
  <p:tag name="ARTICULATE_SLIDE_PAUSE" val="1"/>
  <p:tag name="ARTICULATE_NAV_LEVEL" val="2"/>
  <p:tag name="ARTICULATE_PLAYLIST_ID" val="-1"/>
  <p:tag name="ARTICULATE_LOCK_SLIDE" val="0"/>
  <p:tag name="ARTICULATE_SLIDE_NAV" val="12"/>
</p:tagLst>
</file>

<file path=ppt/tags/tag84.xml><?xml version="1.0" encoding="utf-8"?>
<p:tagLst xmlns:a="http://schemas.openxmlformats.org/drawingml/2006/main" xmlns:r="http://schemas.openxmlformats.org/officeDocument/2006/relationships" xmlns:p="http://schemas.openxmlformats.org/presentationml/2006/main">
  <p:tag name="ARTICULATE_TITLE_TAG" val="Tornado/Severe Weather Plan"/>
  <p:tag name="ARTICULATE_SLIDE_GUID" val="3e28931e-1157-4272-a3c1-cbf042b97b77"/>
  <p:tag name="ARTICULATE_SLIDE_PAUSE" val="1"/>
  <p:tag name="ARTICULATE_NAV_LEVEL" val="1"/>
  <p:tag name="ARTICULATE_PLAYLIST_ID" val="-1"/>
  <p:tag name="ARTICULATE_LOCK_SLIDE" val="0"/>
  <p:tag name="ARTICULATE_SLIDE_NAV" val="29"/>
</p:tagLst>
</file>

<file path=ppt/tags/tag85.xml><?xml version="1.0" encoding="utf-8"?>
<p:tagLst xmlns:a="http://schemas.openxmlformats.org/drawingml/2006/main" xmlns:r="http://schemas.openxmlformats.org/officeDocument/2006/relationships" xmlns:p="http://schemas.openxmlformats.org/presentationml/2006/main">
  <p:tag name="ARTICULATE_TITLE_TAG" val="“Code Grey” Overview"/>
  <p:tag name="ARTICULATE_SLIDE_GUID" val="d4cf75ee-44c6-48c3-919f-be771e4c483d"/>
  <p:tag name="ARTICULATE_SLIDE_PAUSE" val="1"/>
  <p:tag name="ARTICULATE_NAV_LEVEL" val="2"/>
  <p:tag name="ARTICULATE_PLAYLIST_ID" val="-1"/>
  <p:tag name="ARTICULATE_LOCK_SLIDE" val="0"/>
  <p:tag name="ARTICULATE_SLIDE_NAV" val="30"/>
</p:tagLst>
</file>

<file path=ppt/tags/tag86.xml><?xml version="1.0" encoding="utf-8"?>
<p:tagLst xmlns:a="http://schemas.openxmlformats.org/drawingml/2006/main" xmlns:r="http://schemas.openxmlformats.org/officeDocument/2006/relationships" xmlns:p="http://schemas.openxmlformats.org/presentationml/2006/main">
  <p:tag name="ARTICULATE_TITLE_TAG" val="“Code Grey” Overview"/>
  <p:tag name="ARTICULATE_SLIDE_GUID" val="5f750dbd-9ce4-4811-b1b6-7876d2f936b1"/>
  <p:tag name="ARTICULATE_SLIDE_PAUSE" val="1"/>
  <p:tag name="ARTICULATE_NAV_LEVEL" val="2"/>
  <p:tag name="ARTICULATE_PLAYLIST_ID" val="-1"/>
  <p:tag name="ARTICULATE_LOCK_SLIDE" val="0"/>
  <p:tag name="ARTICULATE_SLIDE_NAV" val="31"/>
</p:tagLst>
</file>

<file path=ppt/tags/tag87.xml><?xml version="1.0" encoding="utf-8"?>
<p:tagLst xmlns:a="http://schemas.openxmlformats.org/drawingml/2006/main" xmlns:r="http://schemas.openxmlformats.org/officeDocument/2006/relationships" xmlns:p="http://schemas.openxmlformats.org/presentationml/2006/main">
  <p:tag name="ARTICULATE_SLIDE_GUID" val="78e02efc-b7c3-4c98-9b56-fbb46f304013"/>
  <p:tag name="ARTICULATE_SLIDE_PAUSE" val="1"/>
  <p:tag name="ARTICULATE_NAV_LEVEL" val="2"/>
  <p:tag name="ARTICULATE_PLAYLIST_ID" val="-1"/>
  <p:tag name="ARTICULATE_LOCK_SLIDE" val="0"/>
  <p:tag name="ARTICULATE_SLIDE_NAV" val="32"/>
</p:tagLst>
</file>

<file path=ppt/tags/tag88.xml><?xml version="1.0" encoding="utf-8"?>
<p:tagLst xmlns:a="http://schemas.openxmlformats.org/drawingml/2006/main" xmlns:r="http://schemas.openxmlformats.org/officeDocument/2006/relationships" xmlns:p="http://schemas.openxmlformats.org/presentationml/2006/main">
  <p:tag name="ARTICULATE_SLIDE_GUID" val="e0110832-9e27-4fcf-8eb6-f533b0debf66"/>
  <p:tag name="ARTICULATE_SLIDE_PAUSE" val="1"/>
  <p:tag name="ARTICULATE_NAV_LEVEL" val="2"/>
  <p:tag name="ARTICULATE_PLAYLIST_ID" val="-1"/>
  <p:tag name="ARTICULATE_LOCK_SLIDE" val="0"/>
  <p:tag name="ARTICULATE_SLIDE_NAV" val="33"/>
</p:tagLst>
</file>

<file path=ppt/tags/tag89.xml><?xml version="1.0" encoding="utf-8"?>
<p:tagLst xmlns:a="http://schemas.openxmlformats.org/drawingml/2006/main" xmlns:r="http://schemas.openxmlformats.org/officeDocument/2006/relationships" xmlns:p="http://schemas.openxmlformats.org/presentationml/2006/main">
  <p:tag name="ARTICULATE_SLIDE_GUID" val="69a71315-2593-4b3c-a68b-0d4eeee5dc6e"/>
  <p:tag name="ARTICULATE_SLIDE_PAUSE" val="1"/>
  <p:tag name="ARTICULATE_NAV_LEVEL" val="2"/>
  <p:tag name="ARTICULATE_PLAYLIST_ID" val="-1"/>
  <p:tag name="ARTICULATE_LOCK_SLIDE" val="0"/>
  <p:tag name="ARTICULATE_SLIDE_NAV" val="34"/>
</p:tagLst>
</file>

<file path=ppt/tags/tag9.xml><?xml version="1.0" encoding="utf-8"?>
<p:tagLst xmlns:a="http://schemas.openxmlformats.org/drawingml/2006/main" xmlns:r="http://schemas.openxmlformats.org/officeDocument/2006/relationships" xmlns:p="http://schemas.openxmlformats.org/presentationml/2006/main">
  <p:tag name="ARTICULATE_SLIDE_GUID" val="ffad05af-6deb-4306-a01c-5e781b16f789"/>
  <p:tag name="ARTICULATE_SLIDE_PAUSE" val="1"/>
  <p:tag name="ARTICULATE_NAV_LEVEL" val="2"/>
  <p:tag name="ARTICULATE_PLAYLIST_ID" val="-1"/>
  <p:tag name="ARTICULATE_LOCK_SLIDE" val="0"/>
  <p:tag name="ARTICULATE_SLIDE_NAV" val="17"/>
</p:tagLst>
</file>

<file path=ppt/tags/tag90.xml><?xml version="1.0" encoding="utf-8"?>
<p:tagLst xmlns:a="http://schemas.openxmlformats.org/drawingml/2006/main" xmlns:r="http://schemas.openxmlformats.org/officeDocument/2006/relationships" xmlns:p="http://schemas.openxmlformats.org/presentationml/2006/main">
  <p:tag name="ARTICULATE_TITLE_TAG" val="Bomb Threat “Code Black”"/>
  <p:tag name="ARTICULATE_SLIDE_GUID" val="75b4e0b5-3033-46ed-a256-bfb4dcdcce6c"/>
  <p:tag name="ARTICULATE_SLIDE_PAUSE" val="1"/>
  <p:tag name="ARTICULATE_NAV_LEVEL" val="1"/>
  <p:tag name="ARTICULATE_PLAYLIST_ID" val="-1"/>
  <p:tag name="ARTICULATE_LOCK_SLIDE" val="0"/>
  <p:tag name="ARTICULATE_SLIDE_NAV" val="35"/>
</p:tagLst>
</file>

<file path=ppt/tags/tag91.xml><?xml version="1.0" encoding="utf-8"?>
<p:tagLst xmlns:a="http://schemas.openxmlformats.org/drawingml/2006/main" xmlns:r="http://schemas.openxmlformats.org/officeDocument/2006/relationships" xmlns:p="http://schemas.openxmlformats.org/presentationml/2006/main">
  <p:tag name="ARTICULATE_TITLE_TAG" val="If You Receive a Bomb Threat"/>
  <p:tag name="ARTICULATE_SLIDE_GUID" val="bc9a9d2d-2b11-4349-abae-d00fce766357"/>
  <p:tag name="ARTICULATE_SLIDE_PAUSE" val="1"/>
  <p:tag name="ARTICULATE_NAV_LEVEL" val="2"/>
  <p:tag name="ARTICULATE_PLAYLIST_ID" val="-1"/>
  <p:tag name="ARTICULATE_LOCK_SLIDE" val="0"/>
  <p:tag name="ARTICULATE_SLIDE_NAV" val="36"/>
</p:tagLst>
</file>

<file path=ppt/tags/tag92.xml><?xml version="1.0" encoding="utf-8"?>
<p:tagLst xmlns:a="http://schemas.openxmlformats.org/drawingml/2006/main" xmlns:r="http://schemas.openxmlformats.org/officeDocument/2006/relationships" xmlns:p="http://schemas.openxmlformats.org/presentationml/2006/main">
  <p:tag name="ARTICULATE_TITLE_TAG" val="If Code Black is Announced"/>
  <p:tag name="ARTICULATE_SLIDE_GUID" val="4c8814d5-b1c0-4d87-87cb-2080357a4c2f"/>
  <p:tag name="ARTICULATE_SLIDE_PAUSE" val="1"/>
  <p:tag name="ARTICULATE_NAV_LEVEL" val="2"/>
  <p:tag name="ARTICULATE_PLAYLIST_ID" val="-1"/>
  <p:tag name="ARTICULATE_LOCK_SLIDE" val="0"/>
  <p:tag name="ARTICULATE_SLIDE_NAV" val="37"/>
</p:tagLst>
</file>

<file path=ppt/tags/tag9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94.xml><?xml version="1.0" encoding="utf-8"?>
<p:tagLst xmlns:a="http://schemas.openxmlformats.org/drawingml/2006/main" xmlns:r="http://schemas.openxmlformats.org/officeDocument/2006/relationships" xmlns:p="http://schemas.openxmlformats.org/presentationml/2006/main">
  <p:tag name="ARTICULATE_TITLE_TAG" val="Bomb Squad"/>
  <p:tag name="ARTICULATE_SLIDE_GUID" val="e791f70f-9185-4220-8459-8d9f755e4ca7"/>
  <p:tag name="ARTICULATE_SLIDE_PAUSE" val="1"/>
  <p:tag name="ARTICULATE_NAV_LEVEL" val="2"/>
  <p:tag name="ARTICULATE_PLAYLIST_ID" val="-1"/>
  <p:tag name="ARTICULATE_LOCK_SLIDE" val="0"/>
  <p:tag name="ARTICULATE_SLIDE_NAV" val="38"/>
</p:tagLst>
</file>

<file path=ppt/tags/tag9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FQNYbbMF_files\slide0001_image001.png"/>
</p:tagLst>
</file>

<file path=ppt/tags/tag96.xml><?xml version="1.0" encoding="utf-8"?>
<p:tagLst xmlns:a="http://schemas.openxmlformats.org/drawingml/2006/main" xmlns:r="http://schemas.openxmlformats.org/officeDocument/2006/relationships" xmlns:p="http://schemas.openxmlformats.org/presentationml/2006/main">
  <p:tag name="ARTICULATE_TITLE_TAG" val="Infant Security"/>
  <p:tag name="ARTICULATE_SLIDE_GUID" val="a11bc169-a47e-4af3-816d-f549aa2f4f72"/>
  <p:tag name="ARTICULATE_SLIDE_PAUSE" val="1"/>
  <p:tag name="ARTICULATE_NAV_LEVEL" val="1"/>
  <p:tag name="ARTICULATE_PLAYLIST_ID" val="-1"/>
  <p:tag name="ARTICULATE_LOCK_SLIDE" val="0"/>
  <p:tag name="ARTICULATE_SLIDE_NAV" val="39"/>
</p:tagLst>
</file>

<file path=ppt/tags/tag97.xml><?xml version="1.0" encoding="utf-8"?>
<p:tagLst xmlns:a="http://schemas.openxmlformats.org/drawingml/2006/main" xmlns:r="http://schemas.openxmlformats.org/officeDocument/2006/relationships" xmlns:p="http://schemas.openxmlformats.org/presentationml/2006/main">
  <p:tag name="ARTICULATE_TITLE_TAG" val="“Code Adam”"/>
  <p:tag name="ARTICULATE_SLIDE_GUID" val="3bfd95ad-cf58-4675-8ba9-02099aab9d81"/>
  <p:tag name="ARTICULATE_SLIDE_PAUSE" val="1"/>
  <p:tag name="ARTICULATE_NAV_LEVEL" val="2"/>
  <p:tag name="ARTICULATE_PLAYLIST_ID" val="-1"/>
  <p:tag name="ARTICULATE_LOCK_SLIDE" val="0"/>
  <p:tag name="ARTICULATE_SLIDE_NAV" val="40"/>
</p:tagLst>
</file>

<file path=ppt/tags/tag9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avowles\LOCALS~1\Temp\articulate\presenter\imgtemp\3lYvHobR_files\slide0001_image001.jpg"/>
</p:tagLst>
</file>

<file path=ppt/tags/tag99.xml><?xml version="1.0" encoding="utf-8"?>
<p:tagLst xmlns:a="http://schemas.openxmlformats.org/drawingml/2006/main" xmlns:r="http://schemas.openxmlformats.org/officeDocument/2006/relationships" xmlns:p="http://schemas.openxmlformats.org/presentationml/2006/main">
  <p:tag name="ARTICULATE_TITLE_TAG" val="“Code Adam”"/>
  <p:tag name="ARTICULATE_SLIDE_GUID" val="45ba82a3-8ed3-4778-8e88-a26d50efbb93"/>
  <p:tag name="ARTICULATE_SLIDE_PAUSE" val="1"/>
  <p:tag name="ARTICULATE_NAV_LEVEL" val="2"/>
  <p:tag name="ARTICULATE_PLAYLIST_ID" val="-1"/>
  <p:tag name="ARTICULATE_LOCK_SLIDE" val="0"/>
  <p:tag name="ARTICULATE_SLIDE_NAV" val="4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efab">
  <a:themeElements>
    <a:clrScheme name="Custom 7">
      <a:dk1>
        <a:sysClr val="windowText" lastClr="000000"/>
      </a:dk1>
      <a:lt1>
        <a:sysClr val="window" lastClr="FFFFFF"/>
      </a:lt1>
      <a:dk2>
        <a:srgbClr val="BDA46C"/>
      </a:dk2>
      <a:lt2>
        <a:srgbClr val="FFFFFF"/>
      </a:lt2>
      <a:accent1>
        <a:srgbClr val="0F8D8A"/>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refab">
      <a:fillStyleLst>
        <a:solidFill>
          <a:schemeClr val="phClr"/>
        </a:solidFill>
        <a:gradFill rotWithShape="1">
          <a:gsLst>
            <a:gs pos="0">
              <a:schemeClr val="phClr">
                <a:tint val="30000"/>
                <a:satMod val="200000"/>
              </a:schemeClr>
            </a:gs>
            <a:gs pos="30000">
              <a:schemeClr val="phClr">
                <a:tint val="60000"/>
                <a:satMod val="250000"/>
              </a:schemeClr>
            </a:gs>
            <a:gs pos="50000">
              <a:schemeClr val="phClr">
                <a:tint val="57000"/>
                <a:satMod val="250000"/>
              </a:schemeClr>
            </a:gs>
            <a:gs pos="100000">
              <a:schemeClr val="phClr">
                <a:tint val="17000"/>
                <a:satMod val="350000"/>
              </a:schemeClr>
            </a:gs>
          </a:gsLst>
          <a:lin ang="4000000" scaled="1"/>
        </a:gradFill>
        <a:gradFill rotWithShape="1">
          <a:gsLst>
            <a:gs pos="0">
              <a:schemeClr val="phClr">
                <a:tint val="75000"/>
                <a:satMod val="110000"/>
              </a:schemeClr>
            </a:gs>
            <a:gs pos="30000">
              <a:schemeClr val="phClr">
                <a:shade val="75000"/>
                <a:satMod val="130000"/>
              </a:schemeClr>
            </a:gs>
            <a:gs pos="50000">
              <a:schemeClr val="phClr">
                <a:shade val="70000"/>
                <a:satMod val="135000"/>
              </a:schemeClr>
            </a:gs>
            <a:gs pos="100000">
              <a:schemeClr val="phClr">
                <a:tint val="75000"/>
                <a:satMod val="110000"/>
              </a:schemeClr>
            </a:gs>
          </a:gsLst>
          <a:lin ang="4000000" scaled="1"/>
        </a:gradFill>
      </a:fillStyleLst>
      <a:lnStyleLst>
        <a:ln w="9525" cap="flat" cmpd="sng" algn="ctr">
          <a:solidFill>
            <a:schemeClr val="phClr">
              <a:shade val="95000"/>
              <a:satMod val="105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90000" algn="ctr" rotWithShape="0">
              <a:srgbClr val="000000">
                <a:alpha val="60000"/>
              </a:srgbClr>
            </a:outerShdw>
          </a:effectLst>
        </a:effectStyle>
        <a:effectStyle>
          <a:effectLst>
            <a:outerShdw blurRad="110000" algn="ctr" rotWithShape="0">
              <a:srgbClr val="000000">
                <a:alpha val="65000"/>
              </a:srgbClr>
            </a:outerShdw>
          </a:effectLst>
        </a:effectStyle>
        <a:effectStyle>
          <a:effectLst>
            <a:outerShdw blurRad="120000" algn="ctr" rotWithShape="0">
              <a:srgbClr val="000000">
                <a:alpha val="70000"/>
              </a:srgbClr>
            </a:outerShdw>
          </a:effectLst>
          <a:scene3d>
            <a:camera prst="orthographicFront"/>
            <a:lightRig rig="glow" dir="t">
              <a:rot lat="0" lon="0" rev="1800000"/>
            </a:lightRig>
          </a:scene3d>
          <a:sp3d contourW="12700" prstMaterial="dkEdge">
            <a:bevelT w="50800" h="44450" prst="angle"/>
            <a:contourClr>
              <a:schemeClr val="phClr">
                <a:shade val="40000"/>
              </a:schemeClr>
            </a:contourClr>
          </a:sp3d>
        </a:effectStyle>
      </a:effectStyleLst>
      <a:bgFillStyleLst>
        <a:solidFill>
          <a:schemeClr val="phClr"/>
        </a:solidFill>
        <a:gradFill rotWithShape="1">
          <a:gsLst>
            <a:gs pos="0">
              <a:schemeClr val="phClr">
                <a:tint val="75000"/>
                <a:satMod val="110000"/>
              </a:schemeClr>
            </a:gs>
            <a:gs pos="30000">
              <a:schemeClr val="phClr">
                <a:shade val="75000"/>
                <a:satMod val="130000"/>
              </a:schemeClr>
            </a:gs>
            <a:gs pos="50000">
              <a:schemeClr val="phClr">
                <a:shade val="70000"/>
                <a:satMod val="135000"/>
              </a:schemeClr>
            </a:gs>
            <a:gs pos="100000">
              <a:schemeClr val="phClr">
                <a:tint val="75000"/>
                <a:satMod val="110000"/>
              </a:schemeClr>
            </a:gs>
          </a:gsLst>
          <a:lin ang="4000000" scaled="1"/>
        </a:gradFill>
        <a:blipFill>
          <a:blip xmlns:r="http://schemas.openxmlformats.org/officeDocument/2006/relationships" r:embed="rId1">
            <a:duotone>
              <a:schemeClr val="phClr">
                <a:shade val="75000"/>
                <a:satMod val="120000"/>
              </a:schemeClr>
              <a:schemeClr val="phClr">
                <a:tint val="94000"/>
                <a:satMod val="2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2483845412</TotalTime>
  <Pages>48</Pages>
  <Words>11510</Words>
  <Application>Microsoft Office PowerPoint</Application>
  <PresentationFormat>On-screen Show (4:3)</PresentationFormat>
  <Paragraphs>1508</Paragraphs>
  <Slides>252</Slides>
  <Notes>187</Notes>
  <HiddenSlides>0</HiddenSlides>
  <MMClips>0</MMClips>
  <ScaleCrop>false</ScaleCrop>
  <HeadingPairs>
    <vt:vector size="6" baseType="variant">
      <vt:variant>
        <vt:lpstr>Theme</vt:lpstr>
      </vt:variant>
      <vt:variant>
        <vt:i4>1</vt:i4>
      </vt:variant>
      <vt:variant>
        <vt:lpstr>Embedded OLE Servers</vt:lpstr>
      </vt:variant>
      <vt:variant>
        <vt:i4>4</vt:i4>
      </vt:variant>
      <vt:variant>
        <vt:lpstr>Slide Titles</vt:lpstr>
      </vt:variant>
      <vt:variant>
        <vt:i4>252</vt:i4>
      </vt:variant>
    </vt:vector>
  </HeadingPairs>
  <TitlesOfParts>
    <vt:vector size="257" baseType="lpstr">
      <vt:lpstr>Prefab</vt:lpstr>
      <vt:lpstr>Acrobat Document</vt:lpstr>
      <vt:lpstr>Clip</vt:lpstr>
      <vt:lpstr>Photo Editor Photo</vt:lpstr>
      <vt:lpstr>Microsoft ClipArt Gallery</vt:lpstr>
      <vt:lpstr>Student Education Module</vt:lpstr>
      <vt:lpstr>Purpose</vt:lpstr>
      <vt:lpstr>About the Module</vt:lpstr>
      <vt:lpstr>Objectives</vt:lpstr>
      <vt:lpstr>Slide 5</vt:lpstr>
      <vt:lpstr>Magnet Recognition</vt:lpstr>
      <vt:lpstr>Magnet Model Components</vt:lpstr>
      <vt:lpstr>Relationship-Based Care (RBC)</vt:lpstr>
      <vt:lpstr> Relationship-Based Care  </vt:lpstr>
      <vt:lpstr> Benefits of Relationship-Based Care </vt:lpstr>
      <vt:lpstr>Care of Self</vt:lpstr>
      <vt:lpstr>Don’t Come If You Are Ill!</vt:lpstr>
      <vt:lpstr>Dress Code</vt:lpstr>
      <vt:lpstr>I.D. Badge Replacement</vt:lpstr>
      <vt:lpstr> Smoking </vt:lpstr>
      <vt:lpstr>Parking and Security </vt:lpstr>
      <vt:lpstr>Where Do I Park?</vt:lpstr>
      <vt:lpstr>Security and Parking Department</vt:lpstr>
      <vt:lpstr>Where are we located?</vt:lpstr>
      <vt:lpstr>Community Health and Medical Libraries</vt:lpstr>
      <vt:lpstr>Community Health and Medical Libraries</vt:lpstr>
      <vt:lpstr>Community Health and Medical Libraries</vt:lpstr>
      <vt:lpstr>You and Latex Allergies</vt:lpstr>
      <vt:lpstr>Latex Allergies</vt:lpstr>
      <vt:lpstr>Care of Patients &amp; Families</vt:lpstr>
      <vt:lpstr>  Patient Rights</vt:lpstr>
      <vt:lpstr>Patient Rights</vt:lpstr>
      <vt:lpstr>Patient Rights</vt:lpstr>
      <vt:lpstr>Patient Rights</vt:lpstr>
      <vt:lpstr> </vt:lpstr>
      <vt:lpstr>Patient Diversity</vt:lpstr>
      <vt:lpstr> </vt:lpstr>
      <vt:lpstr> </vt:lpstr>
      <vt:lpstr>For a grievance, patients have the right to…</vt:lpstr>
      <vt:lpstr>For a grievance, patients have the right to . . .  to…</vt:lpstr>
      <vt:lpstr>Slide 36</vt:lpstr>
      <vt:lpstr>Information</vt:lpstr>
      <vt:lpstr>Confidentiality</vt:lpstr>
      <vt:lpstr>HIPAA Privacy Overview</vt:lpstr>
      <vt:lpstr>Application</vt:lpstr>
      <vt:lpstr>Information Protected by HIPAA</vt:lpstr>
      <vt:lpstr>Protected Health Information</vt:lpstr>
      <vt:lpstr>What is a “use” of PHI?   What is a “disclosure” of PHI?</vt:lpstr>
      <vt:lpstr>Use or Disclose only the Minimum Necessary </vt:lpstr>
      <vt:lpstr>Steps to Protect PHI</vt:lpstr>
      <vt:lpstr>Uses and Disclosures of PHI</vt:lpstr>
      <vt:lpstr>PHI that need Written Authorization (Permission)</vt:lpstr>
      <vt:lpstr>PHI that need spoken permission  or opportunity to agree/object</vt:lpstr>
      <vt:lpstr>Request for Disclosure of PHI</vt:lpstr>
      <vt:lpstr>Patients’ Rights</vt:lpstr>
      <vt:lpstr>HIPAA Security</vt:lpstr>
      <vt:lpstr>Protecting EPHI</vt:lpstr>
      <vt:lpstr>Medical Record</vt:lpstr>
      <vt:lpstr>McKesson Horizon Clinicals Password</vt:lpstr>
      <vt:lpstr> Automated Medication Distribution System. </vt:lpstr>
      <vt:lpstr> Automated Medication Distribution System. </vt:lpstr>
      <vt:lpstr>Fines &amp; Penalties</vt:lpstr>
      <vt:lpstr>What if there is a Breach of PHI or EPHI?</vt:lpstr>
      <vt:lpstr>         HIPAA Contacts</vt:lpstr>
      <vt:lpstr>    HIPAA Contacts </vt:lpstr>
      <vt:lpstr>Electronic Communication</vt:lpstr>
      <vt:lpstr>Devices</vt:lpstr>
      <vt:lpstr>Social Media</vt:lpstr>
      <vt:lpstr>Slide 64</vt:lpstr>
      <vt:lpstr>Compliance Program</vt:lpstr>
      <vt:lpstr>Compliance – The Basics</vt:lpstr>
      <vt:lpstr>Treating Victims of Abuse, Neglect, or Domestic Violence</vt:lpstr>
      <vt:lpstr>Treating Victims of Abuse, Neglect,  or Domestic Violence</vt:lpstr>
      <vt:lpstr>Resources</vt:lpstr>
      <vt:lpstr>PATIENT SAFETY</vt:lpstr>
      <vt:lpstr>A Safe Environment</vt:lpstr>
      <vt:lpstr>What can I do to maintain a safe environment?</vt:lpstr>
      <vt:lpstr>National Patient Safety Goals (NPSGs)</vt:lpstr>
      <vt:lpstr>What actions should I take to improve Patient Safety?</vt:lpstr>
      <vt:lpstr>What else can I do to make Akron General safe?</vt:lpstr>
      <vt:lpstr>What should I report?</vt:lpstr>
      <vt:lpstr>How do I report?</vt:lpstr>
      <vt:lpstr>Additional Points to Remember…</vt:lpstr>
      <vt:lpstr>Additional Points to Remember…</vt:lpstr>
      <vt:lpstr> Safety &amp; Environmental  </vt:lpstr>
      <vt:lpstr>Why do we have Safety Rules?</vt:lpstr>
      <vt:lpstr>Safety and Fire Manual Location</vt:lpstr>
      <vt:lpstr>Manuals / Policies / Forms</vt:lpstr>
      <vt:lpstr>“Safe” Behavior Modification</vt:lpstr>
      <vt:lpstr>Accident</vt:lpstr>
      <vt:lpstr> Fire Safety "Code Red" </vt:lpstr>
      <vt:lpstr> RACE Method </vt:lpstr>
      <vt:lpstr>PASS Method </vt:lpstr>
      <vt:lpstr> Be prepared before a fire... </vt:lpstr>
      <vt:lpstr> Be prepared in the event of a fire... </vt:lpstr>
      <vt:lpstr>  </vt:lpstr>
      <vt:lpstr>All of these Disaster/Mass Casualty Incident Plans can be found in each department in an orange binder. They can also be found on the hospital’s Intranet home page named “MCI quick reference.”</vt:lpstr>
      <vt:lpstr>Internal or External Disaster/MCI  </vt:lpstr>
      <vt:lpstr>How will I know we have activated one of the disaster plans?</vt:lpstr>
      <vt:lpstr>Along with the level of activation, there will be phase announcement as well.</vt:lpstr>
      <vt:lpstr>Tornado/Severe Weather Plan </vt:lpstr>
      <vt:lpstr>Tornado Plan “Code Grey” Overview</vt:lpstr>
      <vt:lpstr>Tornado Plan “Code Grey” Overview</vt:lpstr>
      <vt:lpstr>“Code Grey” Tornado Plan - Phase I</vt:lpstr>
      <vt:lpstr>“Code Grey” Tornado Plan - Phase I</vt:lpstr>
      <vt:lpstr>“Code Grey” Tornado Plan - Phase II</vt:lpstr>
      <vt:lpstr>Bomb Threat </vt:lpstr>
      <vt:lpstr>Bomb Threat Plan</vt:lpstr>
      <vt:lpstr>“Code Black”</vt:lpstr>
      <vt:lpstr>“Code Black”</vt:lpstr>
      <vt:lpstr>Infant Security </vt:lpstr>
      <vt:lpstr>Infant Security “Code Adam”</vt:lpstr>
      <vt:lpstr>Infant Security “Code Adam”</vt:lpstr>
      <vt:lpstr>Evacuation Plan </vt:lpstr>
      <vt:lpstr>Slide 110</vt:lpstr>
      <vt:lpstr>“Code Green”</vt:lpstr>
      <vt:lpstr> “Code Green”</vt:lpstr>
      <vt:lpstr> “Code Green”</vt:lpstr>
      <vt:lpstr>“Code Green”</vt:lpstr>
      <vt:lpstr>Power Outage Response Plan</vt:lpstr>
      <vt:lpstr>Power Outage Response Plan</vt:lpstr>
      <vt:lpstr>Hazardous Material Spill/ Nuclear Biological                  Chemical Release </vt:lpstr>
      <vt:lpstr>Hazardous Material Spill/ Nuclear Biological Chemical Release - Internal</vt:lpstr>
      <vt:lpstr>Hazardous Material Spill/ Nuclear Biological Chemical Release - External</vt:lpstr>
      <vt:lpstr>Stat Pages</vt:lpstr>
      <vt:lpstr>A person with a weapon  or a hostage situation. </vt:lpstr>
      <vt:lpstr>Concealed Carry Weapons Law </vt:lpstr>
      <vt:lpstr>What is considered a weapon?</vt:lpstr>
      <vt:lpstr>What is considered the premises?</vt:lpstr>
      <vt:lpstr>Some type of violent                          or hostile patient. </vt:lpstr>
      <vt:lpstr>Code Violet</vt:lpstr>
      <vt:lpstr>Code Violet</vt:lpstr>
      <vt:lpstr>Code Violet</vt:lpstr>
      <vt:lpstr>Code Violet</vt:lpstr>
      <vt:lpstr>Missing patient or patient elopement</vt:lpstr>
      <vt:lpstr>Safety Facts and Messages </vt:lpstr>
      <vt:lpstr>      </vt:lpstr>
      <vt:lpstr>Trauma Alert</vt:lpstr>
      <vt:lpstr>Neonatal Resuscitation Program (NRP STAT)</vt:lpstr>
      <vt:lpstr>NRP Level 3</vt:lpstr>
      <vt:lpstr>Steps to Page an NRP Level 3…</vt:lpstr>
      <vt:lpstr>STEMI Alert</vt:lpstr>
      <vt:lpstr>Clearing of Codes</vt:lpstr>
      <vt:lpstr>Why do we have drills and what is involved?</vt:lpstr>
      <vt:lpstr>How will I know it is a drill?</vt:lpstr>
      <vt:lpstr>Drills General Guidelines</vt:lpstr>
      <vt:lpstr>Electrical Safety</vt:lpstr>
      <vt:lpstr>Electrical Safety</vt:lpstr>
      <vt:lpstr>Slide 144</vt:lpstr>
      <vt:lpstr>Why do we say this?</vt:lpstr>
      <vt:lpstr>Electricity Returns to its Source</vt:lpstr>
      <vt:lpstr>Electricity Returns to its Source</vt:lpstr>
      <vt:lpstr>Items to be Alert for</vt:lpstr>
      <vt:lpstr>Items to be Alert For</vt:lpstr>
      <vt:lpstr>Pull on the PLUG not on the CORD</vt:lpstr>
      <vt:lpstr>Extension Cords</vt:lpstr>
      <vt:lpstr>Call Biomedical Engineering for  Patient Care Equipment</vt:lpstr>
      <vt:lpstr>Slide 153</vt:lpstr>
      <vt:lpstr>Visiting Nurse Service Equipment &amp; Supplies</vt:lpstr>
      <vt:lpstr>Call Plant Operations for  Non-Patient Care Equipment (AGMC Only)</vt:lpstr>
      <vt:lpstr>Plant Operations (AGMC Only)</vt:lpstr>
      <vt:lpstr>Plant Operations, Maintenance (Other than AGMC)</vt:lpstr>
      <vt:lpstr>Equipment Tags</vt:lpstr>
      <vt:lpstr>Inspection Stickers (AGMC)</vt:lpstr>
      <vt:lpstr>Loaner/Rental Equipment</vt:lpstr>
      <vt:lpstr>If Equipment is Defective!</vt:lpstr>
      <vt:lpstr>Lock-out / Tag-out</vt:lpstr>
      <vt:lpstr>To Aid us in Equipment Repairs:</vt:lpstr>
      <vt:lpstr>Safe Medical Devices Act</vt:lpstr>
      <vt:lpstr>Safe Medical Devices Act Reporting</vt:lpstr>
      <vt:lpstr>Electric Shocks</vt:lpstr>
      <vt:lpstr>Macro Shocks</vt:lpstr>
      <vt:lpstr>How to safely rescue a MACRO SHOCK VICTIM</vt:lpstr>
      <vt:lpstr>Micro Shocks</vt:lpstr>
      <vt:lpstr>Red Outlets</vt:lpstr>
      <vt:lpstr>Slide 171</vt:lpstr>
      <vt:lpstr>First Line of Prevention &amp; Control  Standard Precautions</vt:lpstr>
      <vt:lpstr>Your RESPONSIBILITIES</vt:lpstr>
      <vt:lpstr>Infection Prevention &amp; Control Program</vt:lpstr>
      <vt:lpstr>When to Perform Hand Hygiene?</vt:lpstr>
      <vt:lpstr>How Long to Perform Hand Hygiene?</vt:lpstr>
      <vt:lpstr>Frequently Missed Areas – Hand Hygiene</vt:lpstr>
      <vt:lpstr>Other Issues Regarding Hand Hygiene…</vt:lpstr>
      <vt:lpstr>Personal Protective Equipment (PPE)</vt:lpstr>
      <vt:lpstr>Wear Gloves</vt:lpstr>
      <vt:lpstr>Protect Your Face</vt:lpstr>
      <vt:lpstr>Safe Injection Practices</vt:lpstr>
      <vt:lpstr>Sharps Disposal</vt:lpstr>
      <vt:lpstr>ALL SHARPS GO HERE</vt:lpstr>
      <vt:lpstr>DISPOSAL of INFECTIOUS WASTE</vt:lpstr>
      <vt:lpstr>Blood &amp; Body Fluid Spill – Clean Up</vt:lpstr>
      <vt:lpstr>TO DISPOSE OF REGULATED INFECTIOUS WASTE</vt:lpstr>
      <vt:lpstr>Contaminated Linen</vt:lpstr>
      <vt:lpstr>Respiratory Etiquette</vt:lpstr>
      <vt:lpstr>Slide 190</vt:lpstr>
      <vt:lpstr>Summary of Standard Precautions</vt:lpstr>
      <vt:lpstr>Transmission Based Precautions</vt:lpstr>
      <vt:lpstr>Contact Precautions - Resistant Organisms</vt:lpstr>
      <vt:lpstr>Contact Precautions  </vt:lpstr>
      <vt:lpstr>Slide 195</vt:lpstr>
      <vt:lpstr>Why the Concern About Resistant Organisms?</vt:lpstr>
      <vt:lpstr>Antibiotic Resistance </vt:lpstr>
      <vt:lpstr>Droplet/Enhanced Droplet Precautions</vt:lpstr>
      <vt:lpstr>Airborne Precautions: TUBERCULOSIS</vt:lpstr>
      <vt:lpstr>TB: INFECTION VS DISEASE</vt:lpstr>
      <vt:lpstr>Controlling the Spread of TB</vt:lpstr>
      <vt:lpstr>Airborne Spread of Organisms</vt:lpstr>
      <vt:lpstr>OSHA Requirements - Blood Borne Pathogens</vt:lpstr>
      <vt:lpstr>Blood Borne Pathogens</vt:lpstr>
      <vt:lpstr>BBP TRANSMISSION ROUTES</vt:lpstr>
      <vt:lpstr>Contact Happens Through…</vt:lpstr>
      <vt:lpstr>To Prevent Exposure…</vt:lpstr>
      <vt:lpstr>Safe Environment</vt:lpstr>
      <vt:lpstr>Consider Patients at Risk for Latex Allergies</vt:lpstr>
      <vt:lpstr>Proper Use &amp; Storage of Gas Cylinders</vt:lpstr>
      <vt:lpstr>Why is this important?</vt:lpstr>
      <vt:lpstr>How can you help?</vt:lpstr>
      <vt:lpstr>Secured Cylinders</vt:lpstr>
      <vt:lpstr>Unsecured Cylinders</vt:lpstr>
      <vt:lpstr>Slide 215</vt:lpstr>
      <vt:lpstr>Lift Assisting Devices</vt:lpstr>
      <vt:lpstr>Patient Fall Prevention Program</vt:lpstr>
      <vt:lpstr>Patient Fall Prevention Program</vt:lpstr>
      <vt:lpstr>Clinical Responsibilities</vt:lpstr>
      <vt:lpstr>Patient Report</vt:lpstr>
      <vt:lpstr>Clinical Skills/Procedures</vt:lpstr>
      <vt:lpstr>Medications</vt:lpstr>
      <vt:lpstr>QUALITY/                       Performance Improvement</vt:lpstr>
      <vt:lpstr>What is Quality?</vt:lpstr>
      <vt:lpstr>What are the six goals of quality patient care? </vt:lpstr>
      <vt:lpstr>What are Core Measures?</vt:lpstr>
      <vt:lpstr>What are Core Measures – con’t</vt:lpstr>
      <vt:lpstr>What are examples of Core Measures?</vt:lpstr>
      <vt:lpstr>Quality Improvement</vt:lpstr>
      <vt:lpstr>DMAIC</vt:lpstr>
      <vt:lpstr>Define</vt:lpstr>
      <vt:lpstr>Measure</vt:lpstr>
      <vt:lpstr>Analyze</vt:lpstr>
      <vt:lpstr>Improve</vt:lpstr>
      <vt:lpstr>Control</vt:lpstr>
      <vt:lpstr>Care of Colleagues</vt:lpstr>
      <vt:lpstr>Diversity</vt:lpstr>
      <vt:lpstr>Dimensions of Diversity</vt:lpstr>
      <vt:lpstr>Slide 239</vt:lpstr>
      <vt:lpstr>Co-worker Diversity</vt:lpstr>
      <vt:lpstr>Diversity Recommendations</vt:lpstr>
      <vt:lpstr>FRAUD &amp; ABUSE</vt:lpstr>
      <vt:lpstr>Fraud and Abuse</vt:lpstr>
      <vt:lpstr>Slide 244</vt:lpstr>
      <vt:lpstr>Examples of Potential Violations False Claims Act</vt:lpstr>
      <vt:lpstr>Examples of Potential Violations False Claims Act</vt:lpstr>
      <vt:lpstr>False Claims Act Penalties</vt:lpstr>
      <vt:lpstr>False Claims Act  Whistleblower Provision / No Retaliation</vt:lpstr>
      <vt:lpstr>Reporting Violations</vt:lpstr>
      <vt:lpstr>Reporting Violations</vt:lpstr>
      <vt:lpstr>Some Important Telephone Numbers:</vt:lpstr>
      <vt:lpstr> Conflict Management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Mass Casualty Incident, Mass Casualty Incident Committee </dc:title>
  <dc:subject/>
  <dc:creator>Scott Martin</dc:creator>
  <cp:keywords/>
  <dc:description/>
  <cp:lastModifiedBy>Kimberly Kerr</cp:lastModifiedBy>
  <cp:revision>279</cp:revision>
  <cp:lastPrinted>1601-01-01T00:00:00Z</cp:lastPrinted>
  <dcterms:created xsi:type="dcterms:W3CDTF">1998-02-03T17:01:28Z</dcterms:created>
  <dcterms:modified xsi:type="dcterms:W3CDTF">2013-03-22T21:09:13Z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NEO Emergency Management</vt:lpwstr>
  </property>
  <property fmtid="{D5CDD505-2E9C-101B-9397-08002B2CF9AE}" pid="3" name="ArticulateUseProject">
    <vt:lpwstr>1</vt:lpwstr>
  </property>
  <property fmtid="{D5CDD505-2E9C-101B-9397-08002B2CF9AE}" pid="4" name="ArticulateGUID">
    <vt:lpwstr>25F55E24-567C-4368-921C-B471024C1A64</vt:lpwstr>
  </property>
  <property fmtid="{D5CDD505-2E9C-101B-9397-08002B2CF9AE}" pid="5" name="ArticulateProjectFull">
    <vt:lpwstr>C:\Documents and Settings\avowles\My Documents\My Articulate Projects\NEO Emergency Management Project files\NEO Emergency Management.ppta</vt:lpwstr>
  </property>
</Properties>
</file>