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3" r:id="rId5"/>
    <p:sldId id="262" r:id="rId6"/>
    <p:sldId id="272" r:id="rId7"/>
    <p:sldId id="273" r:id="rId8"/>
    <p:sldId id="274" r:id="rId9"/>
    <p:sldId id="275" r:id="rId10"/>
    <p:sldId id="260" r:id="rId11"/>
    <p:sldId id="276" r:id="rId12"/>
    <p:sldId id="277" r:id="rId13"/>
    <p:sldId id="278" r:id="rId14"/>
    <p:sldId id="279" r:id="rId15"/>
    <p:sldId id="280" r:id="rId16"/>
    <p:sldId id="281" r:id="rId17"/>
    <p:sldId id="261" r:id="rId18"/>
    <p:sldId id="283" r:id="rId19"/>
    <p:sldId id="282" r:id="rId20"/>
    <p:sldId id="284"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9" r:id="rId34"/>
    <p:sldId id="297" r:id="rId35"/>
    <p:sldId id="298" r:id="rId36"/>
    <p:sldId id="265"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65" d="100"/>
          <a:sy n="165" d="100"/>
        </p:scale>
        <p:origin x="-2296"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A8E14FFB-298C-493F-9475-9634D55CEBFA}" type="datetimeFigureOut">
              <a:rPr lang="en-US" smtClean="0"/>
              <a:pPr/>
              <a:t>8/21/13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DC3DAE44-C207-414F-AC24-75BF1C6B849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em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1" descr="PPT_bk_AquaBbls.jp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oShape 9"/>
          <p:cNvSpPr>
            <a:spLocks noChangeArrowheads="1"/>
          </p:cNvSpPr>
          <p:nvPr userDrawn="1"/>
        </p:nvSpPr>
        <p:spPr bwMode="auto">
          <a:xfrm>
            <a:off x="381000" y="381000"/>
            <a:ext cx="8382000" cy="5562600"/>
          </a:xfrm>
          <a:prstGeom prst="roundRect">
            <a:avLst>
              <a:gd name="adj" fmla="val 4083"/>
            </a:avLst>
          </a:prstGeom>
          <a:solidFill>
            <a:schemeClr val="bg1"/>
          </a:solidFill>
          <a:ln>
            <a:noFill/>
          </a:ln>
          <a:effectLst>
            <a:outerShdw blurRad="114300" dist="50799" dir="8519993" algn="ctr" rotWithShape="0">
              <a:srgbClr val="000000">
                <a:alpha val="44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pPr>
              <a:defRPr/>
            </a:pPr>
            <a:endParaRPr lang="en-US"/>
          </a:p>
        </p:txBody>
      </p:sp>
      <p:sp>
        <p:nvSpPr>
          <p:cNvPr id="12"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3" name="Rectangle 3"/>
          <p:cNvSpPr>
            <a:spLocks noGrp="1" noChangeArrowheads="1"/>
          </p:cNvSpPr>
          <p:nvPr>
            <p:ph type="body" idx="1"/>
          </p:nvPr>
        </p:nvSpPr>
        <p:spPr bwMode="auto">
          <a:xfrm>
            <a:off x="685800" y="1981200"/>
            <a:ext cx="7772400"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Rectangle 4"/>
          <p:cNvSpPr>
            <a:spLocks noGrp="1" noChangeArrowheads="1"/>
          </p:cNvSpPr>
          <p:nvPr>
            <p:ph type="dt" sz="half" idx="2"/>
          </p:nvPr>
        </p:nvSpPr>
        <p:spPr bwMode="auto">
          <a:xfrm>
            <a:off x="3200400" y="6477000"/>
            <a:ext cx="16002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000">
                <a:solidFill>
                  <a:schemeClr val="accent1"/>
                </a:solidFill>
              </a:defRPr>
            </a:lvl1pPr>
          </a:lstStyle>
          <a:p>
            <a:pPr>
              <a:defRPr/>
            </a:pPr>
            <a:endParaRPr lang="en-US"/>
          </a:p>
        </p:txBody>
      </p:sp>
      <p:sp>
        <p:nvSpPr>
          <p:cNvPr id="15" name="Rectangle 5"/>
          <p:cNvSpPr>
            <a:spLocks noGrp="1" noChangeArrowheads="1"/>
          </p:cNvSpPr>
          <p:nvPr>
            <p:ph type="ftr" sz="quarter" idx="3"/>
          </p:nvPr>
        </p:nvSpPr>
        <p:spPr bwMode="auto">
          <a:xfrm>
            <a:off x="4953000" y="6477000"/>
            <a:ext cx="28956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p>
        </p:txBody>
      </p:sp>
      <p:sp>
        <p:nvSpPr>
          <p:cNvPr id="16" name="Rectangle 6"/>
          <p:cNvSpPr>
            <a:spLocks noGrp="1" noChangeArrowheads="1"/>
          </p:cNvSpPr>
          <p:nvPr>
            <p:ph type="sldNum" sz="quarter" idx="4"/>
          </p:nvPr>
        </p:nvSpPr>
        <p:spPr bwMode="auto">
          <a:xfrm>
            <a:off x="8001000" y="6477000"/>
            <a:ext cx="609600" cy="228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000">
                <a:solidFill>
                  <a:schemeClr val="accent1"/>
                </a:solidFill>
              </a:defRPr>
            </a:lvl1pPr>
          </a:lstStyle>
          <a:p>
            <a:pPr>
              <a:defRPr/>
            </a:pPr>
            <a:fld id="{7AC83E3B-2616-C24D-A575-3251F9701131}" type="slidenum">
              <a:rPr lang="en-US"/>
              <a:pPr>
                <a:defRPr/>
              </a:pPr>
              <a:t>‹#›</a:t>
            </a:fld>
            <a:endParaRPr lang="en-US">
              <a:solidFill>
                <a:schemeClr val="tx1"/>
              </a:solidFill>
            </a:endParaRPr>
          </a:p>
        </p:txBody>
      </p:sp>
      <p:pic>
        <p:nvPicPr>
          <p:cNvPr id="17" name="Picture 16" descr="PPT_graphic_rightLg.eps"/>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215900" y="228600"/>
            <a:ext cx="8699500"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png"/><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png"/><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eg"/><Relationship Id="rId3" Type="http://schemas.openxmlformats.org/officeDocument/2006/relationships/image" Target="http://www.handheld.com/data/ced925ba-1113-437a-b304-d3900213fd4a.jpg"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emf"/></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http://www.handheld.com/data/ced925ba-1113-437a-b304-d3900213fd4a.jpg" TargetMode="External"/><Relationship Id="rId5" Type="http://schemas.openxmlformats.org/officeDocument/2006/relationships/oleObject" Target="../embeddings/oleObject1.bin"/><Relationship Id="rId6" Type="http://schemas.openxmlformats.org/officeDocument/2006/relationships/image" Target="../media/image25.wmf"/><Relationship Id="rId7" Type="http://schemas.openxmlformats.org/officeDocument/2006/relationships/image" Target="../media/image26.jpeg"/><Relationship Id="rId1" Type="http://schemas.openxmlformats.org/officeDocument/2006/relationships/vmlDrawing" Target="../drawings/vmlDrawing1.vml"/><Relationship Id="rId2"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7.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9.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0.e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em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e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5.em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 Id="rId3" Type="http://schemas.openxmlformats.org/officeDocument/2006/relationships/image" Target="../media/image3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sz="3600" dirty="0" smtClean="0"/>
              <a:t>Components of Documentation System</a:t>
            </a:r>
            <a:endParaRPr lang="en-US" sz="3600" dirty="0"/>
          </a:p>
        </p:txBody>
      </p:sp>
      <p:sp>
        <p:nvSpPr>
          <p:cNvPr id="3" name="Content Placeholder 2"/>
          <p:cNvSpPr>
            <a:spLocks noGrp="1"/>
          </p:cNvSpPr>
          <p:nvPr>
            <p:ph sz="half" idx="1"/>
          </p:nvPr>
        </p:nvSpPr>
        <p:spPr>
          <a:xfrm>
            <a:off x="457200" y="1600200"/>
            <a:ext cx="8153400" cy="4525963"/>
          </a:xfrm>
        </p:spPr>
        <p:txBody>
          <a:bodyPr>
            <a:normAutofit lnSpcReduction="10000"/>
          </a:bodyPr>
          <a:lstStyle/>
          <a:p>
            <a:r>
              <a:rPr lang="en-US" dirty="0"/>
              <a:t>McKesson Horizon Care Manager application includes the following modules:  </a:t>
            </a:r>
          </a:p>
          <a:p>
            <a:pPr lvl="0"/>
            <a:r>
              <a:rPr lang="en-US" dirty="0"/>
              <a:t>Care Organizer – manage orders and patient care (currently limited to med orders</a:t>
            </a:r>
            <a:r>
              <a:rPr lang="en-US" dirty="0" smtClean="0"/>
              <a:t>).</a:t>
            </a:r>
            <a:endParaRPr lang="en-US" dirty="0"/>
          </a:p>
          <a:p>
            <a:pPr lvl="0"/>
            <a:r>
              <a:rPr lang="en-US" dirty="0" smtClean="0"/>
              <a:t>Admin-Rx </a:t>
            </a:r>
            <a:r>
              <a:rPr lang="en-US" dirty="0"/>
              <a:t>– medication administration </a:t>
            </a:r>
            <a:r>
              <a:rPr lang="en-US" dirty="0" smtClean="0"/>
              <a:t>documentation.</a:t>
            </a:r>
          </a:p>
          <a:p>
            <a:r>
              <a:rPr lang="en-US" dirty="0" smtClean="0"/>
              <a:t>Horizon Expert Documentation (HED) – clinical documentation system with interfaces to ADT, Lab, Radiology, Respiratory.</a:t>
            </a:r>
          </a:p>
          <a:p>
            <a:pPr lvl="0">
              <a:buNone/>
            </a:pPr>
            <a:r>
              <a:rPr lang="en-US" dirty="0" smtClean="0"/>
              <a:t> </a:t>
            </a:r>
            <a:endParaRPr lang="en-US" dirty="0"/>
          </a:p>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Select Your Patient</a:t>
            </a:r>
            <a:endParaRPr lang="en-US" dirty="0"/>
          </a:p>
        </p:txBody>
      </p:sp>
      <p:sp>
        <p:nvSpPr>
          <p:cNvPr id="3" name="Content Placeholder 2"/>
          <p:cNvSpPr>
            <a:spLocks noGrp="1"/>
          </p:cNvSpPr>
          <p:nvPr>
            <p:ph sz="half" idx="1"/>
          </p:nvPr>
        </p:nvSpPr>
        <p:spPr>
          <a:xfrm>
            <a:off x="533400" y="1524000"/>
            <a:ext cx="3429000" cy="4525963"/>
          </a:xfrm>
        </p:spPr>
        <p:txBody>
          <a:bodyPr>
            <a:normAutofit fontScale="92500" lnSpcReduction="10000"/>
          </a:bodyPr>
          <a:lstStyle/>
          <a:p>
            <a:pPr lvl="0"/>
            <a:r>
              <a:rPr lang="en-US" dirty="0" smtClean="0"/>
              <a:t>Login to Care Organizer.</a:t>
            </a:r>
          </a:p>
          <a:p>
            <a:pPr lvl="0"/>
            <a:r>
              <a:rPr lang="en-US" dirty="0" smtClean="0"/>
              <a:t>Click the Census button on the Tool bar to display unit census in the bottom window</a:t>
            </a:r>
          </a:p>
          <a:p>
            <a:pPr lvl="0"/>
            <a:r>
              <a:rPr lang="en-US" dirty="0" smtClean="0"/>
              <a:t>To select patient, highlight name in bottom window with a single mouse click </a:t>
            </a:r>
          </a:p>
          <a:p>
            <a:endParaRPr lang="en-US" dirty="0" smtClean="0"/>
          </a:p>
        </p:txBody>
      </p:sp>
      <p:pic>
        <p:nvPicPr>
          <p:cNvPr id="5" name="Content Placeholder 4"/>
          <p:cNvPicPr>
            <a:picLocks noGrp="1"/>
          </p:cNvPicPr>
          <p:nvPr>
            <p:ph sz="half" idx="2"/>
          </p:nvPr>
        </p:nvPicPr>
        <p:blipFill>
          <a:blip r:embed="rId2" cstate="print">
            <a:lum bright="-17000"/>
          </a:blip>
          <a:srcRect t="2355" r="58681" b="79588"/>
          <a:stretch>
            <a:fillRect/>
          </a:stretch>
        </p:blipFill>
        <p:spPr bwMode="auto">
          <a:xfrm>
            <a:off x="3962400" y="1752600"/>
            <a:ext cx="4411090" cy="1752600"/>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Charting</a:t>
            </a:r>
            <a:endParaRPr lang="en-US" dirty="0"/>
          </a:p>
        </p:txBody>
      </p:sp>
      <p:sp>
        <p:nvSpPr>
          <p:cNvPr id="3" name="Content Placeholder 2"/>
          <p:cNvSpPr>
            <a:spLocks noGrp="1"/>
          </p:cNvSpPr>
          <p:nvPr>
            <p:ph sz="half" idx="1"/>
          </p:nvPr>
        </p:nvSpPr>
        <p:spPr>
          <a:xfrm>
            <a:off x="457200" y="1600200"/>
            <a:ext cx="3505200" cy="4525963"/>
          </a:xfrm>
        </p:spPr>
        <p:txBody>
          <a:bodyPr>
            <a:normAutofit/>
          </a:bodyPr>
          <a:lstStyle/>
          <a:p>
            <a:pPr lvl="0"/>
            <a:r>
              <a:rPr lang="en-US" dirty="0" smtClean="0"/>
              <a:t>Click the HED button on the Tool bar to open Clinical Charting</a:t>
            </a:r>
          </a:p>
          <a:p>
            <a:endParaRPr lang="en-US" dirty="0"/>
          </a:p>
        </p:txBody>
      </p:sp>
      <p:pic>
        <p:nvPicPr>
          <p:cNvPr id="5" name="Content Placeholder 4"/>
          <p:cNvPicPr>
            <a:picLocks noGrp="1"/>
          </p:cNvPicPr>
          <p:nvPr>
            <p:ph sz="half" idx="2"/>
          </p:nvPr>
        </p:nvPicPr>
        <p:blipFill>
          <a:blip r:embed="rId2" cstate="print"/>
          <a:srcRect/>
          <a:stretch>
            <a:fillRect/>
          </a:stretch>
        </p:blipFill>
        <p:spPr bwMode="auto">
          <a:xfrm>
            <a:off x="3962400" y="1752600"/>
            <a:ext cx="4724400" cy="3764756"/>
          </a:xfrm>
          <a:prstGeom prst="rect">
            <a:avLst/>
          </a:prstGeom>
          <a:noFill/>
          <a:ln w="6350" cmpd="sng">
            <a:solidFill>
              <a:srgbClr val="000000"/>
            </a:solidFill>
            <a:miter lim="800000"/>
            <a:headEnd/>
            <a:tailEnd/>
          </a:ln>
          <a:effectLst/>
        </p:spPr>
      </p:pic>
      <p:sp>
        <p:nvSpPr>
          <p:cNvPr id="6" name="Left Arrow 5"/>
          <p:cNvSpPr/>
          <p:nvPr/>
        </p:nvSpPr>
        <p:spPr>
          <a:xfrm>
            <a:off x="6705600" y="2286000"/>
            <a:ext cx="114300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Demographics</a:t>
            </a:r>
            <a:endParaRPr lang="en-US" dirty="0"/>
          </a:p>
        </p:txBody>
      </p:sp>
      <p:sp>
        <p:nvSpPr>
          <p:cNvPr id="3" name="Content Placeholder 2"/>
          <p:cNvSpPr>
            <a:spLocks noGrp="1"/>
          </p:cNvSpPr>
          <p:nvPr>
            <p:ph sz="half" idx="1"/>
          </p:nvPr>
        </p:nvSpPr>
        <p:spPr>
          <a:xfrm>
            <a:off x="457200" y="1447800"/>
            <a:ext cx="3657600" cy="5257800"/>
          </a:xfrm>
        </p:spPr>
        <p:txBody>
          <a:bodyPr>
            <a:normAutofit/>
          </a:bodyPr>
          <a:lstStyle/>
          <a:p>
            <a:r>
              <a:rPr lang="en-US" sz="2400" dirty="0" smtClean="0"/>
              <a:t>Patient demographic info is displayed in the light yellow banner field.  </a:t>
            </a:r>
          </a:p>
          <a:p>
            <a:r>
              <a:rPr lang="en-US" sz="2400" dirty="0" smtClean="0"/>
              <a:t>Refresh button is used to update screen.</a:t>
            </a:r>
          </a:p>
          <a:p>
            <a:r>
              <a:rPr lang="en-US" sz="2400" dirty="0" smtClean="0"/>
              <a:t> Allergy information is viewed by clicking the Allergy button and a window appears with Allergy and reaction detail.  </a:t>
            </a:r>
            <a:endParaRPr lang="en-US" sz="2400" dirty="0"/>
          </a:p>
        </p:txBody>
      </p:sp>
      <p:pic>
        <p:nvPicPr>
          <p:cNvPr id="5" name="Content Placeholder 4"/>
          <p:cNvPicPr>
            <a:picLocks noGrp="1"/>
          </p:cNvPicPr>
          <p:nvPr>
            <p:ph sz="half" idx="2"/>
          </p:nvPr>
        </p:nvPicPr>
        <p:blipFill>
          <a:blip r:embed="rId2" cstate="print"/>
          <a:srcRect b="19658"/>
          <a:stretch>
            <a:fillRect/>
          </a:stretch>
        </p:blipFill>
        <p:spPr bwMode="auto">
          <a:xfrm>
            <a:off x="4267200" y="1600200"/>
            <a:ext cx="4267200" cy="3267075"/>
          </a:xfrm>
          <a:prstGeom prst="rect">
            <a:avLst/>
          </a:prstGeom>
          <a:noFill/>
          <a:ln w="6350" cmpd="sng">
            <a:solidFill>
              <a:srgbClr val="000000"/>
            </a:solidFill>
            <a:miter lim="800000"/>
            <a:headEnd/>
            <a:tailEnd/>
          </a:ln>
          <a:effectLst/>
        </p:spPr>
      </p:pic>
      <p:sp>
        <p:nvSpPr>
          <p:cNvPr id="6" name="Left Arrow 5"/>
          <p:cNvSpPr/>
          <p:nvPr/>
        </p:nvSpPr>
        <p:spPr>
          <a:xfrm>
            <a:off x="7010400" y="2438400"/>
            <a:ext cx="685800" cy="1524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00"/>
              </a:solidFill>
            </a:endParaRPr>
          </a:p>
        </p:txBody>
      </p:sp>
      <p:sp>
        <p:nvSpPr>
          <p:cNvPr id="7" name="Right Arrow 6"/>
          <p:cNvSpPr/>
          <p:nvPr/>
        </p:nvSpPr>
        <p:spPr>
          <a:xfrm>
            <a:off x="5715000" y="2819400"/>
            <a:ext cx="3048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Documenting Vital Signs</a:t>
            </a:r>
            <a:endParaRPr lang="en-US" dirty="0"/>
          </a:p>
        </p:txBody>
      </p:sp>
      <p:sp>
        <p:nvSpPr>
          <p:cNvPr id="3" name="Content Placeholder 2"/>
          <p:cNvSpPr>
            <a:spLocks noGrp="1"/>
          </p:cNvSpPr>
          <p:nvPr>
            <p:ph sz="half" idx="1"/>
          </p:nvPr>
        </p:nvSpPr>
        <p:spPr>
          <a:xfrm>
            <a:off x="457200" y="1600200"/>
            <a:ext cx="2590800" cy="4525963"/>
          </a:xfrm>
        </p:spPr>
        <p:txBody>
          <a:bodyPr/>
          <a:lstStyle/>
          <a:p>
            <a:r>
              <a:rPr lang="en-US" dirty="0" smtClean="0"/>
              <a:t>Click VS Review Tab</a:t>
            </a:r>
          </a:p>
          <a:p>
            <a:r>
              <a:rPr lang="en-US" dirty="0" smtClean="0"/>
              <a:t>Click Chart</a:t>
            </a:r>
          </a:p>
        </p:txBody>
      </p:sp>
      <p:pic>
        <p:nvPicPr>
          <p:cNvPr id="5" name="Content Placeholder 4"/>
          <p:cNvPicPr>
            <a:picLocks noGrp="1"/>
          </p:cNvPicPr>
          <p:nvPr>
            <p:ph sz="half" idx="2"/>
          </p:nvPr>
        </p:nvPicPr>
        <p:blipFill>
          <a:blip r:embed="rId2" cstate="print">
            <a:lum contrast="20000"/>
          </a:blip>
          <a:srcRect b="7408"/>
          <a:stretch>
            <a:fillRect/>
          </a:stretch>
        </p:blipFill>
        <p:spPr bwMode="auto">
          <a:xfrm>
            <a:off x="3352800" y="2057400"/>
            <a:ext cx="5334000" cy="3429000"/>
          </a:xfrm>
          <a:prstGeom prst="rect">
            <a:avLst/>
          </a:prstGeom>
          <a:noFill/>
          <a:ln w="6350" cmpd="sng">
            <a:solidFill>
              <a:srgbClr val="000000"/>
            </a:solidFill>
            <a:miter lim="800000"/>
            <a:headEnd/>
            <a:tailEnd/>
          </a:ln>
          <a:effectLst/>
        </p:spPr>
      </p:pic>
      <p:sp>
        <p:nvSpPr>
          <p:cNvPr id="6" name="Down Arrow 5"/>
          <p:cNvSpPr/>
          <p:nvPr/>
        </p:nvSpPr>
        <p:spPr>
          <a:xfrm>
            <a:off x="8305800" y="2438400"/>
            <a:ext cx="1524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5791200" y="3200400"/>
            <a:ext cx="152400" cy="381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Documenting Vital Signs</a:t>
            </a:r>
            <a:endParaRPr lang="en-US" dirty="0"/>
          </a:p>
        </p:txBody>
      </p:sp>
      <p:sp>
        <p:nvSpPr>
          <p:cNvPr id="3" name="Content Placeholder 2"/>
          <p:cNvSpPr>
            <a:spLocks noGrp="1"/>
          </p:cNvSpPr>
          <p:nvPr>
            <p:ph sz="half" idx="1"/>
          </p:nvPr>
        </p:nvSpPr>
        <p:spPr>
          <a:xfrm>
            <a:off x="457200" y="1600200"/>
            <a:ext cx="2438400" cy="5029200"/>
          </a:xfrm>
        </p:spPr>
        <p:txBody>
          <a:bodyPr>
            <a:normAutofit/>
          </a:bodyPr>
          <a:lstStyle/>
          <a:p>
            <a:r>
              <a:rPr lang="en-US" sz="2400" dirty="0" smtClean="0"/>
              <a:t>Document Vital Signs</a:t>
            </a:r>
          </a:p>
          <a:p>
            <a:r>
              <a:rPr lang="en-US" sz="2400" dirty="0" smtClean="0"/>
              <a:t>Click Add or Show All if additional result options need to be viewed</a:t>
            </a:r>
          </a:p>
          <a:p>
            <a:r>
              <a:rPr lang="en-US" sz="2400" dirty="0" smtClean="0"/>
              <a:t>Click Save and Confirm</a:t>
            </a:r>
            <a:endParaRPr lang="en-US" sz="2400" dirty="0"/>
          </a:p>
        </p:txBody>
      </p:sp>
      <p:pic>
        <p:nvPicPr>
          <p:cNvPr id="5" name="Content Placeholder 4"/>
          <p:cNvPicPr>
            <a:picLocks noGrp="1"/>
          </p:cNvPicPr>
          <p:nvPr>
            <p:ph sz="half" idx="2"/>
          </p:nvPr>
        </p:nvPicPr>
        <p:blipFill>
          <a:blip r:embed="rId2" cstate="print"/>
          <a:srcRect t="23077" b="5128"/>
          <a:stretch>
            <a:fillRect/>
          </a:stretch>
        </p:blipFill>
        <p:spPr bwMode="auto">
          <a:xfrm>
            <a:off x="3352800" y="1295400"/>
            <a:ext cx="4953000" cy="2440348"/>
          </a:xfrm>
          <a:prstGeom prst="rect">
            <a:avLst/>
          </a:prstGeom>
          <a:noFill/>
          <a:ln w="6350" cmpd="sng">
            <a:solidFill>
              <a:srgbClr val="000000"/>
            </a:solidFill>
            <a:miter lim="800000"/>
            <a:headEnd/>
            <a:tailEnd/>
          </a:ln>
          <a:effectLst/>
        </p:spPr>
      </p:pic>
      <p:sp>
        <p:nvSpPr>
          <p:cNvPr id="6" name="Down Arrow 5"/>
          <p:cNvSpPr/>
          <p:nvPr/>
        </p:nvSpPr>
        <p:spPr>
          <a:xfrm>
            <a:off x="5638800" y="2514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6172200" y="2514600"/>
            <a:ext cx="152400" cy="3810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7239000" y="4267200"/>
            <a:ext cx="152400" cy="381000"/>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p:nvPr/>
        </p:nvPicPr>
        <p:blipFill>
          <a:blip r:embed="rId3" cstate="print"/>
          <a:srcRect t="15384" b="20512"/>
          <a:stretch>
            <a:fillRect/>
          </a:stretch>
        </p:blipFill>
        <p:spPr bwMode="auto">
          <a:xfrm>
            <a:off x="3657600" y="3733800"/>
            <a:ext cx="4572000" cy="2090057"/>
          </a:xfrm>
          <a:prstGeom prst="rect">
            <a:avLst/>
          </a:prstGeom>
          <a:noFill/>
          <a:ln w="6350" cmpd="sng">
            <a:solidFill>
              <a:srgbClr val="000000"/>
            </a:solidFill>
            <a:miter lim="800000"/>
            <a:headEnd/>
            <a:tailEnd/>
          </a:ln>
          <a:effectLst/>
        </p:spPr>
      </p:pic>
      <p:sp>
        <p:nvSpPr>
          <p:cNvPr id="10" name="Down Arrow 9"/>
          <p:cNvSpPr/>
          <p:nvPr/>
        </p:nvSpPr>
        <p:spPr>
          <a:xfrm>
            <a:off x="6172200" y="5181600"/>
            <a:ext cx="152400" cy="381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Documenting on the </a:t>
            </a:r>
            <a:r>
              <a:rPr lang="en-US" dirty="0" err="1" smtClean="0"/>
              <a:t>Flowsheet</a:t>
            </a:r>
            <a:endParaRPr lang="en-US" dirty="0"/>
          </a:p>
        </p:txBody>
      </p:sp>
      <p:sp>
        <p:nvSpPr>
          <p:cNvPr id="3" name="Content Placeholder 2"/>
          <p:cNvSpPr>
            <a:spLocks noGrp="1"/>
          </p:cNvSpPr>
          <p:nvPr>
            <p:ph sz="half" idx="1"/>
          </p:nvPr>
        </p:nvSpPr>
        <p:spPr>
          <a:xfrm>
            <a:off x="457200" y="1447800"/>
            <a:ext cx="3429000" cy="5029200"/>
          </a:xfrm>
        </p:spPr>
        <p:txBody>
          <a:bodyPr>
            <a:normAutofit/>
          </a:bodyPr>
          <a:lstStyle/>
          <a:p>
            <a:r>
              <a:rPr lang="en-US" sz="2400" dirty="0" smtClean="0"/>
              <a:t>Click </a:t>
            </a:r>
            <a:r>
              <a:rPr lang="en-US" sz="2400" dirty="0" err="1" smtClean="0"/>
              <a:t>Flowsheet</a:t>
            </a:r>
            <a:r>
              <a:rPr lang="en-US" sz="2400" dirty="0" smtClean="0"/>
              <a:t> Tab</a:t>
            </a:r>
          </a:p>
          <a:p>
            <a:r>
              <a:rPr lang="en-US" sz="2400" dirty="0" smtClean="0"/>
              <a:t>Above the navigation bar, click Show All, opens all classes</a:t>
            </a:r>
          </a:p>
          <a:p>
            <a:r>
              <a:rPr lang="en-US" sz="2400" dirty="0" smtClean="0"/>
              <a:t>Click a new class</a:t>
            </a:r>
          </a:p>
          <a:p>
            <a:r>
              <a:rPr lang="en-US" sz="2400" dirty="0" smtClean="0"/>
              <a:t>Click the Chart button on a chosen class bar to open chart mode</a:t>
            </a:r>
          </a:p>
          <a:p>
            <a:r>
              <a:rPr lang="en-US" sz="2400" dirty="0" smtClean="0"/>
              <a:t>Chart your values</a:t>
            </a:r>
          </a:p>
          <a:p>
            <a:r>
              <a:rPr lang="en-US" sz="2400" dirty="0" smtClean="0"/>
              <a:t>Click the Save button</a:t>
            </a:r>
          </a:p>
          <a:p>
            <a:endParaRPr lang="en-US" dirty="0" smtClean="0"/>
          </a:p>
          <a:p>
            <a:endParaRPr lang="en-US" dirty="0" smtClean="0"/>
          </a:p>
          <a:p>
            <a:endParaRPr lang="en-US" dirty="0"/>
          </a:p>
        </p:txBody>
      </p:sp>
      <p:pic>
        <p:nvPicPr>
          <p:cNvPr id="8" name="Content Placeholder 7"/>
          <p:cNvPicPr>
            <a:picLocks noGrp="1"/>
          </p:cNvPicPr>
          <p:nvPr>
            <p:ph sz="half" idx="2"/>
          </p:nvPr>
        </p:nvPicPr>
        <p:blipFill>
          <a:blip r:embed="rId2" cstate="print"/>
          <a:srcRect t="21367" b="41881"/>
          <a:stretch>
            <a:fillRect/>
          </a:stretch>
        </p:blipFill>
        <p:spPr bwMode="auto">
          <a:xfrm>
            <a:off x="3657600" y="1676400"/>
            <a:ext cx="5029200" cy="1912681"/>
          </a:xfrm>
          <a:prstGeom prst="rect">
            <a:avLst/>
          </a:prstGeom>
          <a:noFill/>
          <a:ln w="6350" cmpd="sng">
            <a:solidFill>
              <a:srgbClr val="000000"/>
            </a:solidFill>
            <a:miter lim="800000"/>
            <a:headEnd/>
            <a:tailEnd/>
          </a:ln>
          <a:effectLst/>
        </p:spPr>
      </p:pic>
      <p:sp>
        <p:nvSpPr>
          <p:cNvPr id="9" name="Down Arrow 8"/>
          <p:cNvSpPr/>
          <p:nvPr/>
        </p:nvSpPr>
        <p:spPr>
          <a:xfrm>
            <a:off x="3886200" y="1524000"/>
            <a:ext cx="1524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Reading the </a:t>
            </a:r>
            <a:r>
              <a:rPr lang="en-US" dirty="0" err="1" smtClean="0"/>
              <a:t>Flowsheet</a:t>
            </a:r>
            <a:endParaRPr lang="en-US" dirty="0"/>
          </a:p>
        </p:txBody>
      </p:sp>
      <p:sp>
        <p:nvSpPr>
          <p:cNvPr id="3" name="Content Placeholder 2"/>
          <p:cNvSpPr>
            <a:spLocks noGrp="1"/>
          </p:cNvSpPr>
          <p:nvPr>
            <p:ph sz="half" idx="1"/>
          </p:nvPr>
        </p:nvSpPr>
        <p:spPr>
          <a:xfrm>
            <a:off x="533400" y="1447800"/>
            <a:ext cx="3276600" cy="4525963"/>
          </a:xfrm>
        </p:spPr>
        <p:txBody>
          <a:bodyPr>
            <a:normAutofit/>
          </a:bodyPr>
          <a:lstStyle/>
          <a:p>
            <a:r>
              <a:rPr lang="en-US" sz="2400" dirty="0" smtClean="0"/>
              <a:t>Click </a:t>
            </a:r>
            <a:r>
              <a:rPr lang="en-US" sz="2400" dirty="0" err="1" smtClean="0"/>
              <a:t>Flowsheet</a:t>
            </a:r>
            <a:r>
              <a:rPr lang="en-US" sz="2400" dirty="0" smtClean="0"/>
              <a:t> Tab</a:t>
            </a:r>
          </a:p>
          <a:p>
            <a:r>
              <a:rPr lang="en-US" sz="2400" dirty="0" smtClean="0"/>
              <a:t>Click on the class  of assessment or intervention that you want to view.</a:t>
            </a:r>
          </a:p>
          <a:p>
            <a:r>
              <a:rPr lang="en-US" sz="2400" dirty="0" smtClean="0"/>
              <a:t>Hover the mouse over the note to read the annotation</a:t>
            </a:r>
          </a:p>
          <a:p>
            <a:r>
              <a:rPr lang="en-US" sz="2400" dirty="0" smtClean="0"/>
              <a:t>Right click the annotation to open it completely.</a:t>
            </a:r>
          </a:p>
          <a:p>
            <a:endParaRPr lang="en-US" dirty="0"/>
          </a:p>
        </p:txBody>
      </p:sp>
      <p:pic>
        <p:nvPicPr>
          <p:cNvPr id="5" name="Content Placeholder 4"/>
          <p:cNvPicPr>
            <a:picLocks noGrp="1"/>
          </p:cNvPicPr>
          <p:nvPr>
            <p:ph sz="half" idx="2"/>
          </p:nvPr>
        </p:nvPicPr>
        <p:blipFill>
          <a:blip r:embed="rId2" cstate="print"/>
          <a:srcRect b="14529"/>
          <a:stretch>
            <a:fillRect/>
          </a:stretch>
        </p:blipFill>
        <p:spPr bwMode="auto">
          <a:xfrm>
            <a:off x="4038600" y="1676400"/>
            <a:ext cx="4648200" cy="3176418"/>
          </a:xfrm>
          <a:prstGeom prst="rect">
            <a:avLst/>
          </a:prstGeom>
          <a:noFill/>
          <a:ln w="6350" cmpd="sng">
            <a:solidFill>
              <a:srgbClr val="000000"/>
            </a:solidFill>
            <a:miter lim="800000"/>
            <a:headEnd/>
            <a:tailEnd/>
          </a:ln>
          <a:effectLst/>
        </p:spPr>
      </p:pic>
      <p:sp>
        <p:nvSpPr>
          <p:cNvPr id="6" name="Down Arrow 5"/>
          <p:cNvSpPr/>
          <p:nvPr/>
        </p:nvSpPr>
        <p:spPr>
          <a:xfrm>
            <a:off x="4724400" y="2362200"/>
            <a:ext cx="152400" cy="4572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 Arrow 6"/>
          <p:cNvSpPr/>
          <p:nvPr/>
        </p:nvSpPr>
        <p:spPr>
          <a:xfrm>
            <a:off x="6477000" y="4114800"/>
            <a:ext cx="381000" cy="1524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91600" cy="1143000"/>
          </a:xfrm>
        </p:spPr>
        <p:txBody>
          <a:bodyPr>
            <a:normAutofit fontScale="90000"/>
          </a:bodyPr>
          <a:lstStyle/>
          <a:p>
            <a:r>
              <a:rPr lang="en-US" dirty="0" smtClean="0"/>
              <a:t>Preparing for Medication Administration</a:t>
            </a:r>
            <a:endParaRPr lang="en-US" dirty="0"/>
          </a:p>
        </p:txBody>
      </p:sp>
      <p:sp>
        <p:nvSpPr>
          <p:cNvPr id="3" name="Content Placeholder 2"/>
          <p:cNvSpPr>
            <a:spLocks noGrp="1"/>
          </p:cNvSpPr>
          <p:nvPr>
            <p:ph sz="half" idx="1"/>
          </p:nvPr>
        </p:nvSpPr>
        <p:spPr/>
        <p:txBody>
          <a:bodyPr>
            <a:normAutofit/>
          </a:bodyPr>
          <a:lstStyle/>
          <a:p>
            <a:r>
              <a:rPr lang="en-US" sz="2400" dirty="0" smtClean="0"/>
              <a:t>Care Organizer defaults to the Changes screen so that new orders entered on the patient can be viewed immediately after signing into McKesson Clinicals. </a:t>
            </a:r>
          </a:p>
          <a:p>
            <a:r>
              <a:rPr lang="en-US" sz="2400" dirty="0" smtClean="0"/>
              <a:t>Depending on what you are needing to perform.  You may need to select “To Do” or “Active” to review medications.</a:t>
            </a:r>
          </a:p>
          <a:p>
            <a:endParaRPr lang="en-US" dirty="0"/>
          </a:p>
        </p:txBody>
      </p:sp>
      <p:pic>
        <p:nvPicPr>
          <p:cNvPr id="5" name="Content Placeholder 4" descr="Care Organizer Options.png"/>
          <p:cNvPicPr>
            <a:picLocks noGrp="1" noChangeAspect="1"/>
          </p:cNvPicPr>
          <p:nvPr>
            <p:ph sz="half" idx="2"/>
          </p:nvPr>
        </p:nvPicPr>
        <p:blipFill>
          <a:blip r:embed="rId2" cstate="print"/>
          <a:stretch>
            <a:fillRect/>
          </a:stretch>
        </p:blipFill>
        <p:spPr>
          <a:xfrm>
            <a:off x="5181600" y="2590800"/>
            <a:ext cx="2988873" cy="1504147"/>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Getting Ready to Give Medications</a:t>
            </a:r>
            <a:endParaRPr lang="en-US" dirty="0"/>
          </a:p>
        </p:txBody>
      </p:sp>
      <p:sp>
        <p:nvSpPr>
          <p:cNvPr id="3" name="Content Placeholder 2"/>
          <p:cNvSpPr>
            <a:spLocks noGrp="1"/>
          </p:cNvSpPr>
          <p:nvPr>
            <p:ph sz="half" idx="1"/>
          </p:nvPr>
        </p:nvSpPr>
        <p:spPr>
          <a:xfrm>
            <a:off x="457200" y="1600200"/>
            <a:ext cx="2667000" cy="4525963"/>
          </a:xfrm>
        </p:spPr>
        <p:txBody>
          <a:bodyPr/>
          <a:lstStyle/>
          <a:p>
            <a:r>
              <a:rPr lang="en-US" sz="2400" dirty="0" smtClean="0"/>
              <a:t>When you are ready to give medications you need to click on HED</a:t>
            </a:r>
          </a:p>
          <a:p>
            <a:r>
              <a:rPr lang="en-US" sz="2400" dirty="0" smtClean="0"/>
              <a:t>Then click on Med Admin.</a:t>
            </a:r>
          </a:p>
          <a:p>
            <a:r>
              <a:rPr lang="en-US" sz="2400" dirty="0" smtClean="0"/>
              <a:t>Then click on Admin.</a:t>
            </a:r>
            <a:endParaRPr lang="en-US" sz="2400" dirty="0"/>
          </a:p>
        </p:txBody>
      </p:sp>
      <p:pic>
        <p:nvPicPr>
          <p:cNvPr id="5" name="Content Placeholder 4"/>
          <p:cNvPicPr>
            <a:picLocks noGrp="1"/>
          </p:cNvPicPr>
          <p:nvPr>
            <p:ph sz="half" idx="2"/>
          </p:nvPr>
        </p:nvPicPr>
        <p:blipFill>
          <a:blip r:embed="rId2" cstate="print">
            <a:lum bright="-20000"/>
          </a:blip>
          <a:srcRect/>
          <a:stretch>
            <a:fillRect/>
          </a:stretch>
        </p:blipFill>
        <p:spPr bwMode="auto">
          <a:xfrm>
            <a:off x="3276600" y="1752600"/>
            <a:ext cx="5334000" cy="3657600"/>
          </a:xfrm>
          <a:prstGeom prst="rect">
            <a:avLst/>
          </a:prstGeom>
          <a:noFill/>
          <a:ln w="6350" cmpd="sng">
            <a:solidFill>
              <a:srgbClr val="000000"/>
            </a:solidFill>
            <a:miter lim="800000"/>
            <a:headEnd/>
            <a:tailEnd/>
          </a:ln>
          <a:effectLst/>
        </p:spPr>
      </p:pic>
      <p:sp>
        <p:nvSpPr>
          <p:cNvPr id="6" name="Down Arrow 5"/>
          <p:cNvSpPr/>
          <p:nvPr/>
        </p:nvSpPr>
        <p:spPr>
          <a:xfrm>
            <a:off x="6781800" y="2057400"/>
            <a:ext cx="152400" cy="609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5410200" y="2971800"/>
            <a:ext cx="152400" cy="3048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What Needs to be Given</a:t>
            </a:r>
            <a:endParaRPr lang="en-US" dirty="0"/>
          </a:p>
        </p:txBody>
      </p:sp>
      <p:sp>
        <p:nvSpPr>
          <p:cNvPr id="3" name="Content Placeholder 2"/>
          <p:cNvSpPr>
            <a:spLocks noGrp="1"/>
          </p:cNvSpPr>
          <p:nvPr>
            <p:ph sz="half" idx="1"/>
          </p:nvPr>
        </p:nvSpPr>
        <p:spPr>
          <a:xfrm>
            <a:off x="533400" y="1143000"/>
            <a:ext cx="8153400" cy="761999"/>
          </a:xfrm>
        </p:spPr>
        <p:txBody>
          <a:bodyPr>
            <a:noAutofit/>
          </a:bodyPr>
          <a:lstStyle/>
          <a:p>
            <a:r>
              <a:rPr lang="en-US" sz="2400" dirty="0" smtClean="0"/>
              <a:t>Current medications will appear on the Med Admin screen. Check your medications against the screen. </a:t>
            </a:r>
            <a:endParaRPr lang="en-US" sz="2400" dirty="0"/>
          </a:p>
        </p:txBody>
      </p:sp>
      <p:pic>
        <p:nvPicPr>
          <p:cNvPr id="5" name="Content Placeholder 4"/>
          <p:cNvPicPr>
            <a:picLocks noGrp="1"/>
          </p:cNvPicPr>
          <p:nvPr>
            <p:ph sz="half" idx="2"/>
          </p:nvPr>
        </p:nvPicPr>
        <p:blipFill>
          <a:blip r:embed="rId2" cstate="print">
            <a:lum bright="-30000" contrast="40000"/>
          </a:blip>
          <a:srcRect/>
          <a:stretch>
            <a:fillRect/>
          </a:stretch>
        </p:blipFill>
        <p:spPr bwMode="auto">
          <a:xfrm>
            <a:off x="762000" y="2057400"/>
            <a:ext cx="7620000" cy="370317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Logging Into the System</a:t>
            </a:r>
            <a:endParaRPr lang="en-US" dirty="0"/>
          </a:p>
        </p:txBody>
      </p:sp>
      <p:sp>
        <p:nvSpPr>
          <p:cNvPr id="4" name="Content Placeholder 3"/>
          <p:cNvSpPr>
            <a:spLocks noGrp="1"/>
          </p:cNvSpPr>
          <p:nvPr>
            <p:ph sz="half" idx="2"/>
          </p:nvPr>
        </p:nvSpPr>
        <p:spPr>
          <a:xfrm>
            <a:off x="4648200" y="1600200"/>
            <a:ext cx="4038600" cy="5029200"/>
          </a:xfrm>
        </p:spPr>
        <p:txBody>
          <a:bodyPr>
            <a:normAutofit fontScale="77500" lnSpcReduction="20000"/>
          </a:bodyPr>
          <a:lstStyle/>
          <a:p>
            <a:r>
              <a:rPr lang="en-US" sz="3100" dirty="0"/>
              <a:t>Swipe ID badge over </a:t>
            </a:r>
            <a:r>
              <a:rPr lang="en-US" sz="3100" dirty="0" smtClean="0"/>
              <a:t>One-Sign device  NS-XX badge number will appear.</a:t>
            </a:r>
          </a:p>
          <a:p>
            <a:r>
              <a:rPr lang="en-US" sz="3100" dirty="0" smtClean="0"/>
              <a:t>Type in password -AGMC123</a:t>
            </a:r>
            <a:endParaRPr lang="en-US" sz="3100" dirty="0"/>
          </a:p>
          <a:p>
            <a:r>
              <a:rPr lang="en-US" sz="3100" dirty="0" smtClean="0"/>
              <a:t>The PC desktop should become available.  </a:t>
            </a:r>
          </a:p>
          <a:p>
            <a:r>
              <a:rPr lang="en-US" sz="3100" dirty="0"/>
              <a:t> </a:t>
            </a:r>
            <a:r>
              <a:rPr lang="en-US" sz="3100" dirty="0" smtClean="0"/>
              <a:t>Log-in </a:t>
            </a:r>
            <a:r>
              <a:rPr lang="en-US" sz="3100" dirty="0"/>
              <a:t>to McKesson application by double clicking on the McKesson Care Manager icon.</a:t>
            </a:r>
          </a:p>
          <a:p>
            <a:r>
              <a:rPr lang="en-US" sz="3100" dirty="0" smtClean="0"/>
              <a:t>Auto </a:t>
            </a:r>
            <a:r>
              <a:rPr lang="en-US" sz="3100" dirty="0"/>
              <a:t>login will </a:t>
            </a:r>
            <a:r>
              <a:rPr lang="en-US" sz="3100" dirty="0" smtClean="0"/>
              <a:t>occur without  a password.</a:t>
            </a:r>
          </a:p>
          <a:p>
            <a:pPr>
              <a:buNone/>
            </a:pPr>
            <a:r>
              <a:rPr lang="en-US" dirty="0"/>
              <a:t> </a:t>
            </a:r>
          </a:p>
          <a:p>
            <a:pPr>
              <a:buNone/>
            </a:pPr>
            <a:r>
              <a:rPr lang="en-US" b="1" dirty="0"/>
              <a:t> </a:t>
            </a:r>
          </a:p>
          <a:p>
            <a:endParaRPr lang="en-US" dirty="0"/>
          </a:p>
        </p:txBody>
      </p:sp>
      <p:pic>
        <p:nvPicPr>
          <p:cNvPr id="5" name="Content Placeholder 4"/>
          <p:cNvPicPr>
            <a:picLocks noGrp="1"/>
          </p:cNvPicPr>
          <p:nvPr>
            <p:ph sz="half" idx="1"/>
          </p:nvPr>
        </p:nvPicPr>
        <p:blipFill>
          <a:blip r:embed="rId2" cstate="print"/>
          <a:srcRect l="43781" t="33749" r="47438" b="52875"/>
          <a:stretch>
            <a:fillRect/>
          </a:stretch>
        </p:blipFill>
        <p:spPr bwMode="auto">
          <a:xfrm>
            <a:off x="1752600" y="1600200"/>
            <a:ext cx="856464" cy="978481"/>
          </a:xfrm>
          <a:prstGeom prst="rect">
            <a:avLst/>
          </a:prstGeom>
          <a:noFill/>
          <a:ln w="9525">
            <a:solidFill>
              <a:srgbClr val="000000"/>
            </a:solidFill>
            <a:miter lim="800000"/>
            <a:headEnd/>
            <a:tailEnd/>
          </a:ln>
        </p:spPr>
      </p:pic>
      <p:pic>
        <p:nvPicPr>
          <p:cNvPr id="6" name="Picture 5"/>
          <p:cNvPicPr/>
          <p:nvPr/>
        </p:nvPicPr>
        <p:blipFill>
          <a:blip r:embed="rId3" cstate="print"/>
          <a:srcRect/>
          <a:stretch>
            <a:fillRect/>
          </a:stretch>
        </p:blipFill>
        <p:spPr bwMode="auto">
          <a:xfrm>
            <a:off x="838200" y="3429000"/>
            <a:ext cx="2590800" cy="1724025"/>
          </a:xfrm>
          <a:prstGeom prst="rect">
            <a:avLst/>
          </a:prstGeom>
          <a:noFill/>
          <a:ln w="6350" cmpd="sng">
            <a:solidFill>
              <a:srgbClr val="000000"/>
            </a:solid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Scanning the Medication</a:t>
            </a:r>
            <a:endParaRPr lang="en-US" dirty="0"/>
          </a:p>
        </p:txBody>
      </p:sp>
      <p:sp>
        <p:nvSpPr>
          <p:cNvPr id="4" name="Content Placeholder 3"/>
          <p:cNvSpPr>
            <a:spLocks noGrp="1"/>
          </p:cNvSpPr>
          <p:nvPr>
            <p:ph sz="half" idx="2"/>
          </p:nvPr>
        </p:nvSpPr>
        <p:spPr/>
        <p:txBody>
          <a:bodyPr>
            <a:normAutofit/>
          </a:bodyPr>
          <a:lstStyle/>
          <a:p>
            <a:r>
              <a:rPr lang="en-US" sz="2400" dirty="0" smtClean="0"/>
              <a:t>Point the scanner at the medication barcode.</a:t>
            </a:r>
          </a:p>
          <a:p>
            <a:r>
              <a:rPr lang="en-US" sz="2400" dirty="0" smtClean="0"/>
              <a:t>Squeeze the handle and the medication dosage will appear on the screen.</a:t>
            </a:r>
          </a:p>
          <a:p>
            <a:r>
              <a:rPr lang="en-US" sz="2400" dirty="0" smtClean="0"/>
              <a:t>Do this scanning so that you can watch your screen and your medication bar code together.</a:t>
            </a:r>
            <a:endParaRPr lang="en-US" sz="2400" dirty="0"/>
          </a:p>
        </p:txBody>
      </p:sp>
      <p:pic>
        <p:nvPicPr>
          <p:cNvPr id="5" name="Content Placeholder 4" descr="/data/ced925ba-1113-437a-b304-d3900213fd4a.jpg"/>
          <p:cNvPicPr>
            <a:picLocks noGrp="1"/>
          </p:cNvPicPr>
          <p:nvPr>
            <p:ph sz="half" idx="1"/>
          </p:nvPr>
        </p:nvPicPr>
        <p:blipFill>
          <a:blip r:embed="rId2" r:link="rId3" cstate="print"/>
          <a:srcRect/>
          <a:stretch>
            <a:fillRect/>
          </a:stretch>
        </p:blipFill>
        <p:spPr bwMode="auto">
          <a:xfrm>
            <a:off x="457200" y="1843881"/>
            <a:ext cx="4038600" cy="40386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dirty="0" smtClean="0"/>
              <a:t>Reviewing Your Dosages</a:t>
            </a:r>
            <a:endParaRPr lang="en-US" dirty="0"/>
          </a:p>
        </p:txBody>
      </p:sp>
      <p:sp>
        <p:nvSpPr>
          <p:cNvPr id="3" name="Content Placeholder 2"/>
          <p:cNvSpPr>
            <a:spLocks noGrp="1"/>
          </p:cNvSpPr>
          <p:nvPr>
            <p:ph sz="half" idx="1"/>
          </p:nvPr>
        </p:nvSpPr>
        <p:spPr>
          <a:xfrm>
            <a:off x="533400" y="1066800"/>
            <a:ext cx="8077200" cy="990600"/>
          </a:xfrm>
        </p:spPr>
        <p:txBody>
          <a:bodyPr>
            <a:noAutofit/>
          </a:bodyPr>
          <a:lstStyle/>
          <a:p>
            <a:r>
              <a:rPr lang="en-US" sz="2000" dirty="0" smtClean="0"/>
              <a:t>After scanning the medication barcode, the medication dose and quantity appears in the box to the right of the medication to identify the right drug, right dose, right time, right route.</a:t>
            </a:r>
            <a:endParaRPr lang="en-US" sz="2000" dirty="0"/>
          </a:p>
        </p:txBody>
      </p:sp>
      <p:pic>
        <p:nvPicPr>
          <p:cNvPr id="5" name="Content Placeholder 4"/>
          <p:cNvPicPr>
            <a:picLocks noGrp="1"/>
          </p:cNvPicPr>
          <p:nvPr>
            <p:ph sz="half" idx="2"/>
          </p:nvPr>
        </p:nvPicPr>
        <p:blipFill>
          <a:blip r:embed="rId2" cstate="print">
            <a:lum bright="-30000"/>
          </a:blip>
          <a:srcRect/>
          <a:stretch>
            <a:fillRect/>
          </a:stretch>
        </p:blipFill>
        <p:spPr bwMode="auto">
          <a:xfrm>
            <a:off x="1066800" y="2209800"/>
            <a:ext cx="7315200" cy="3727938"/>
          </a:xfrm>
          <a:prstGeom prst="rect">
            <a:avLst/>
          </a:prstGeom>
          <a:noFill/>
          <a:ln w="9525">
            <a:noFill/>
            <a:miter lim="800000"/>
            <a:headEnd/>
            <a:tailEnd/>
          </a:ln>
        </p:spPr>
      </p:pic>
      <p:sp>
        <p:nvSpPr>
          <p:cNvPr id="6" name="Left Arrow 5"/>
          <p:cNvSpPr/>
          <p:nvPr/>
        </p:nvSpPr>
        <p:spPr>
          <a:xfrm>
            <a:off x="6629400" y="3581400"/>
            <a:ext cx="11430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Scanning the Armband</a:t>
            </a:r>
            <a:endParaRPr lang="en-US" dirty="0"/>
          </a:p>
        </p:txBody>
      </p:sp>
      <p:sp>
        <p:nvSpPr>
          <p:cNvPr id="3" name="Content Placeholder 2"/>
          <p:cNvSpPr>
            <a:spLocks noGrp="1"/>
          </p:cNvSpPr>
          <p:nvPr>
            <p:ph sz="half" idx="1"/>
          </p:nvPr>
        </p:nvSpPr>
        <p:spPr>
          <a:xfrm>
            <a:off x="457200" y="1295400"/>
            <a:ext cx="8077200" cy="914401"/>
          </a:xfrm>
        </p:spPr>
        <p:txBody>
          <a:bodyPr>
            <a:normAutofit lnSpcReduction="10000"/>
          </a:bodyPr>
          <a:lstStyle/>
          <a:p>
            <a:r>
              <a:rPr lang="en-US" dirty="0" smtClean="0"/>
              <a:t>After the medication screen is completed, scan the patient armband to identify the correct patient.</a:t>
            </a:r>
            <a:endParaRPr lang="en-US" dirty="0"/>
          </a:p>
        </p:txBody>
      </p:sp>
      <p:pic>
        <p:nvPicPr>
          <p:cNvPr id="7" name="Content Placeholder 4" descr="/data/ced925ba-1113-437a-b304-d3900213fd4a.jpg"/>
          <p:cNvPicPr>
            <a:picLocks noGrp="1"/>
          </p:cNvPicPr>
          <p:nvPr>
            <p:ph sz="half" idx="2"/>
          </p:nvPr>
        </p:nvPicPr>
        <p:blipFill>
          <a:blip r:embed="rId3" r:link="rId4" cstate="print"/>
          <a:srcRect/>
          <a:stretch>
            <a:fillRect/>
          </a:stretch>
        </p:blipFill>
        <p:spPr bwMode="auto">
          <a:xfrm>
            <a:off x="838200" y="2514600"/>
            <a:ext cx="2362200" cy="1981200"/>
          </a:xfrm>
          <a:prstGeom prst="rect">
            <a:avLst/>
          </a:prstGeom>
          <a:noFill/>
          <a:ln w="9525">
            <a:noFill/>
            <a:miter lim="800000"/>
            <a:headEnd/>
            <a:tailEnd/>
          </a:ln>
        </p:spPr>
      </p:pic>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25" name="Object 1" descr="Horizon Admin Rx"/>
          <p:cNvGraphicFramePr>
            <a:graphicFrameLocks noChangeAspect="1"/>
          </p:cNvGraphicFramePr>
          <p:nvPr/>
        </p:nvGraphicFramePr>
        <p:xfrm>
          <a:off x="5562600" y="3733800"/>
          <a:ext cx="2447925" cy="1781626"/>
        </p:xfrm>
        <a:graphic>
          <a:graphicData uri="http://schemas.openxmlformats.org/presentationml/2006/ole">
            <mc:AlternateContent xmlns:mc="http://schemas.openxmlformats.org/markup-compatibility/2006">
              <mc:Choice xmlns:v="urn:schemas-microsoft-com:vml" Requires="v">
                <p:oleObj spid="_x0000_s1036" name="Picture" r:id="rId5" imgW="1257300" imgH="914400" progId="Word.Picture.8">
                  <p:embed/>
                </p:oleObj>
              </mc:Choice>
              <mc:Fallback>
                <p:oleObj name="Picture" r:id="rId5" imgW="1257300" imgH="914400" progId="Word.Picture.8">
                  <p:embed/>
                  <p:pic>
                    <p:nvPicPr>
                      <p:cNvPr id="0" name="Picture 1" descr="Horizon Admin R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62600" y="3733800"/>
                        <a:ext cx="2447925" cy="17816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027" name="Picture 3" descr="product_pam"/>
          <p:cNvPicPr>
            <a:picLocks noChangeAspect="1" noChangeArrowheads="1"/>
          </p:cNvPicPr>
          <p:nvPr/>
        </p:nvPicPr>
        <p:blipFill>
          <a:blip r:embed="rId7" cstate="print"/>
          <a:srcRect/>
          <a:stretch>
            <a:fillRect/>
          </a:stretch>
        </p:blipFill>
        <p:spPr bwMode="auto">
          <a:xfrm>
            <a:off x="2895600" y="3733800"/>
            <a:ext cx="2413000" cy="13716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dirty="0" smtClean="0"/>
              <a:t>Completing the Documentation</a:t>
            </a:r>
            <a:endParaRPr lang="en-US" dirty="0"/>
          </a:p>
        </p:txBody>
      </p:sp>
      <p:sp>
        <p:nvSpPr>
          <p:cNvPr id="3" name="Content Placeholder 2"/>
          <p:cNvSpPr>
            <a:spLocks noGrp="1"/>
          </p:cNvSpPr>
          <p:nvPr>
            <p:ph sz="half" idx="1"/>
          </p:nvPr>
        </p:nvSpPr>
        <p:spPr>
          <a:xfrm>
            <a:off x="609600" y="1143000"/>
            <a:ext cx="7848600" cy="914400"/>
          </a:xfrm>
        </p:spPr>
        <p:txBody>
          <a:bodyPr>
            <a:normAutofit fontScale="77500" lnSpcReduction="20000"/>
          </a:bodyPr>
          <a:lstStyle/>
          <a:p>
            <a:r>
              <a:rPr lang="en-US" dirty="0" smtClean="0"/>
              <a:t>Click the Save  button to see what you have given and then click the Save and Confirm button on the review screen to complete your documentation.</a:t>
            </a:r>
            <a:endParaRPr lang="en-US" dirty="0"/>
          </a:p>
        </p:txBody>
      </p:sp>
      <p:pic>
        <p:nvPicPr>
          <p:cNvPr id="5" name="Content Placeholder 4"/>
          <p:cNvPicPr>
            <a:picLocks noGrp="1"/>
          </p:cNvPicPr>
          <p:nvPr>
            <p:ph sz="half" idx="2"/>
          </p:nvPr>
        </p:nvPicPr>
        <p:blipFill>
          <a:blip r:embed="rId2" cstate="print">
            <a:lum contrast="-20000"/>
          </a:blip>
          <a:srcRect/>
          <a:stretch>
            <a:fillRect/>
          </a:stretch>
        </p:blipFill>
        <p:spPr bwMode="auto">
          <a:xfrm>
            <a:off x="762000" y="2057400"/>
            <a:ext cx="7696200" cy="4191000"/>
          </a:xfrm>
          <a:prstGeom prst="rect">
            <a:avLst/>
          </a:prstGeom>
          <a:noFill/>
          <a:ln w="9525">
            <a:noFill/>
            <a:miter lim="800000"/>
            <a:headEnd/>
            <a:tailEnd/>
          </a:ln>
        </p:spPr>
      </p:pic>
      <p:sp>
        <p:nvSpPr>
          <p:cNvPr id="6" name="Right Arrow 5"/>
          <p:cNvSpPr/>
          <p:nvPr/>
        </p:nvSpPr>
        <p:spPr>
          <a:xfrm>
            <a:off x="3810000" y="5181600"/>
            <a:ext cx="10668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Patient Refuses</a:t>
            </a:r>
            <a:endParaRPr lang="en-US" dirty="0"/>
          </a:p>
        </p:txBody>
      </p:sp>
      <p:sp>
        <p:nvSpPr>
          <p:cNvPr id="3" name="Content Placeholder 2"/>
          <p:cNvSpPr>
            <a:spLocks noGrp="1"/>
          </p:cNvSpPr>
          <p:nvPr>
            <p:ph sz="half" idx="1"/>
          </p:nvPr>
        </p:nvSpPr>
        <p:spPr>
          <a:xfrm>
            <a:off x="609600" y="1600200"/>
            <a:ext cx="2514600" cy="3962400"/>
          </a:xfrm>
        </p:spPr>
        <p:txBody>
          <a:bodyPr/>
          <a:lstStyle/>
          <a:p>
            <a:r>
              <a:rPr lang="en-US" sz="2400" dirty="0" smtClean="0"/>
              <a:t>If the patient refuses a medication or if you scan a medication in error, click the back arrow to clear or cancel the administration</a:t>
            </a:r>
            <a:endParaRPr lang="en-US" sz="2400" dirty="0"/>
          </a:p>
        </p:txBody>
      </p:sp>
      <p:pic>
        <p:nvPicPr>
          <p:cNvPr id="5" name="Content Placeholder 4"/>
          <p:cNvPicPr>
            <a:picLocks noGrp="1"/>
          </p:cNvPicPr>
          <p:nvPr>
            <p:ph sz="half" idx="2"/>
          </p:nvPr>
        </p:nvPicPr>
        <p:blipFill>
          <a:blip r:embed="rId2" cstate="print">
            <a:lum contrast="10000"/>
          </a:blip>
          <a:srcRect/>
          <a:stretch>
            <a:fillRect/>
          </a:stretch>
        </p:blipFill>
        <p:spPr bwMode="auto">
          <a:xfrm>
            <a:off x="3352800" y="1447800"/>
            <a:ext cx="5334000" cy="4191000"/>
          </a:xfrm>
          <a:prstGeom prst="rect">
            <a:avLst/>
          </a:prstGeom>
          <a:noFill/>
          <a:ln w="9525">
            <a:noFill/>
            <a:miter lim="800000"/>
            <a:headEnd/>
            <a:tailEnd/>
          </a:ln>
        </p:spPr>
      </p:pic>
      <p:sp>
        <p:nvSpPr>
          <p:cNvPr id="6" name="Down Arrow 5"/>
          <p:cNvSpPr/>
          <p:nvPr/>
        </p:nvSpPr>
        <p:spPr>
          <a:xfrm>
            <a:off x="7086600" y="4038600"/>
            <a:ext cx="76200" cy="152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143000"/>
          </a:xfrm>
        </p:spPr>
        <p:txBody>
          <a:bodyPr>
            <a:normAutofit/>
          </a:bodyPr>
          <a:lstStyle/>
          <a:p>
            <a:r>
              <a:rPr lang="en-US" sz="3600" dirty="0" smtClean="0"/>
              <a:t>Not Administering Scheduled Medications </a:t>
            </a:r>
            <a:endParaRPr lang="en-US" sz="3600" dirty="0"/>
          </a:p>
        </p:txBody>
      </p:sp>
      <p:sp>
        <p:nvSpPr>
          <p:cNvPr id="3" name="Content Placeholder 2"/>
          <p:cNvSpPr>
            <a:spLocks noGrp="1"/>
          </p:cNvSpPr>
          <p:nvPr>
            <p:ph sz="half" idx="1"/>
          </p:nvPr>
        </p:nvSpPr>
        <p:spPr>
          <a:xfrm>
            <a:off x="685800" y="990600"/>
            <a:ext cx="7924800" cy="1066800"/>
          </a:xfrm>
        </p:spPr>
        <p:txBody>
          <a:bodyPr>
            <a:noAutofit/>
          </a:bodyPr>
          <a:lstStyle/>
          <a:p>
            <a:r>
              <a:rPr lang="en-US" sz="2400" dirty="0" smtClean="0"/>
              <a:t>If the patient’s condition changes and a medication is not to be given, (low blood pressure, etc.), click the </a:t>
            </a:r>
            <a:r>
              <a:rPr lang="en-US" sz="2400" dirty="0" smtClean="0"/>
              <a:t>‘not </a:t>
            </a:r>
            <a:r>
              <a:rPr lang="en-US" sz="2400" dirty="0" smtClean="0"/>
              <a:t>given</a:t>
            </a:r>
            <a:r>
              <a:rPr lang="en-US" sz="2400" dirty="0" smtClean="0"/>
              <a:t>?’ </a:t>
            </a:r>
            <a:r>
              <a:rPr lang="en-US" sz="2400" dirty="0" smtClean="0"/>
              <a:t>drop down.</a:t>
            </a:r>
          </a:p>
        </p:txBody>
      </p:sp>
      <p:pic>
        <p:nvPicPr>
          <p:cNvPr id="5" name="Content Placeholder 4"/>
          <p:cNvPicPr>
            <a:picLocks noGrp="1"/>
          </p:cNvPicPr>
          <p:nvPr>
            <p:ph sz="half" idx="2"/>
          </p:nvPr>
        </p:nvPicPr>
        <p:blipFill>
          <a:blip r:embed="rId2" cstate="print">
            <a:lum bright="-10000" contrast="-30000"/>
          </a:blip>
          <a:srcRect/>
          <a:stretch>
            <a:fillRect/>
          </a:stretch>
        </p:blipFill>
        <p:spPr bwMode="auto">
          <a:xfrm>
            <a:off x="1295400" y="2133600"/>
            <a:ext cx="6858000" cy="3231173"/>
          </a:xfrm>
          <a:prstGeom prst="rect">
            <a:avLst/>
          </a:prstGeom>
          <a:noFill/>
          <a:ln w="9525">
            <a:noFill/>
            <a:miter lim="800000"/>
            <a:headEnd/>
            <a:tailEnd/>
          </a:ln>
        </p:spPr>
      </p:pic>
      <p:sp>
        <p:nvSpPr>
          <p:cNvPr id="7" name="Content Placeholder 2"/>
          <p:cNvSpPr txBox="1">
            <a:spLocks/>
          </p:cNvSpPr>
          <p:nvPr/>
        </p:nvSpPr>
        <p:spPr>
          <a:xfrm>
            <a:off x="685800" y="5410200"/>
            <a:ext cx="8534400" cy="457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rgbClr val="FF0000"/>
                </a:solidFill>
                <a:effectLst/>
                <a:uLnTx/>
                <a:uFillTx/>
                <a:latin typeface="+mn-lt"/>
                <a:ea typeface="+mn-ea"/>
                <a:cs typeface="+mn-cs"/>
              </a:rPr>
              <a:t>Always check with your nurse to make sure it won’t be given later by the RN.</a:t>
            </a:r>
            <a:endParaRPr kumimoji="0" lang="en-US" b="0" i="0" u="none" strike="noStrike" kern="1200" cap="none" spc="0" normalizeH="0" baseline="0" noProof="0" dirty="0">
              <a:ln>
                <a:noFill/>
              </a:ln>
              <a:solidFill>
                <a:srgbClr val="FF0000"/>
              </a:solidFill>
              <a:effectLst/>
              <a:uLnTx/>
              <a:uFillTx/>
              <a:latin typeface="+mn-lt"/>
              <a:ea typeface="+mn-ea"/>
              <a:cs typeface="+mn-cs"/>
            </a:endParaRPr>
          </a:p>
        </p:txBody>
      </p:sp>
      <p:sp>
        <p:nvSpPr>
          <p:cNvPr id="8" name="Right Arrow 7"/>
          <p:cNvSpPr/>
          <p:nvPr/>
        </p:nvSpPr>
        <p:spPr>
          <a:xfrm>
            <a:off x="6781800" y="4648200"/>
            <a:ext cx="457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sz="3400" dirty="0" smtClean="0"/>
              <a:t>Not Administering Scheduled Medications </a:t>
            </a:r>
            <a:endParaRPr lang="en-US" sz="3400" dirty="0"/>
          </a:p>
        </p:txBody>
      </p:sp>
      <p:sp>
        <p:nvSpPr>
          <p:cNvPr id="3" name="Content Placeholder 2"/>
          <p:cNvSpPr>
            <a:spLocks noGrp="1"/>
          </p:cNvSpPr>
          <p:nvPr>
            <p:ph sz="half" idx="1"/>
          </p:nvPr>
        </p:nvSpPr>
        <p:spPr>
          <a:xfrm>
            <a:off x="685800" y="1219200"/>
            <a:ext cx="7696200" cy="1295400"/>
          </a:xfrm>
        </p:spPr>
        <p:txBody>
          <a:bodyPr>
            <a:normAutofit/>
          </a:bodyPr>
          <a:lstStyle/>
          <a:p>
            <a:r>
              <a:rPr lang="en-US" sz="2400" dirty="0" smtClean="0"/>
              <a:t>This opens the box to reveal multiple reasons for not administering a medication that is scheduled. Use the scroll bar to find the appropriate reason.</a:t>
            </a:r>
            <a:endParaRPr lang="en-US" sz="2400" dirty="0"/>
          </a:p>
        </p:txBody>
      </p:sp>
      <p:pic>
        <p:nvPicPr>
          <p:cNvPr id="5" name="Content Placeholder 4"/>
          <p:cNvPicPr>
            <a:picLocks noGrp="1"/>
          </p:cNvPicPr>
          <p:nvPr>
            <p:ph sz="half" idx="2"/>
          </p:nvPr>
        </p:nvPicPr>
        <p:blipFill>
          <a:blip r:embed="rId2" cstate="print">
            <a:lum contrast="-20000"/>
          </a:blip>
          <a:srcRect/>
          <a:stretch>
            <a:fillRect/>
          </a:stretch>
        </p:blipFill>
        <p:spPr bwMode="auto">
          <a:xfrm>
            <a:off x="762000" y="2590800"/>
            <a:ext cx="7696200" cy="3466756"/>
          </a:xfrm>
          <a:prstGeom prst="rect">
            <a:avLst/>
          </a:prstGeom>
          <a:noFill/>
          <a:ln w="9525">
            <a:noFill/>
            <a:miter lim="800000"/>
            <a:headEnd/>
            <a:tailEnd/>
          </a:ln>
        </p:spPr>
      </p:pic>
      <p:sp>
        <p:nvSpPr>
          <p:cNvPr id="6" name="Right Arrow 5"/>
          <p:cNvSpPr/>
          <p:nvPr/>
        </p:nvSpPr>
        <p:spPr>
          <a:xfrm>
            <a:off x="6553200" y="5486400"/>
            <a:ext cx="9144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Adding Additional Charting Details</a:t>
            </a:r>
            <a:endParaRPr lang="en-US" sz="3600" dirty="0"/>
          </a:p>
        </p:txBody>
      </p:sp>
      <p:sp>
        <p:nvSpPr>
          <p:cNvPr id="3" name="Content Placeholder 2"/>
          <p:cNvSpPr>
            <a:spLocks noGrp="1"/>
          </p:cNvSpPr>
          <p:nvPr>
            <p:ph sz="half" idx="1"/>
          </p:nvPr>
        </p:nvSpPr>
        <p:spPr>
          <a:xfrm>
            <a:off x="914400" y="1447800"/>
            <a:ext cx="7467600" cy="762000"/>
          </a:xfrm>
        </p:spPr>
        <p:txBody>
          <a:bodyPr>
            <a:normAutofit lnSpcReduction="10000"/>
          </a:bodyPr>
          <a:lstStyle/>
          <a:p>
            <a:r>
              <a:rPr lang="en-US" sz="2400" dirty="0" smtClean="0"/>
              <a:t>Additional charting details can be added in free text form by clicking the box at the right.</a:t>
            </a:r>
            <a:endParaRPr lang="en-US" sz="2400" dirty="0"/>
          </a:p>
        </p:txBody>
      </p:sp>
      <p:pic>
        <p:nvPicPr>
          <p:cNvPr id="5" name="Content Placeholder 4"/>
          <p:cNvPicPr>
            <a:picLocks noGrp="1"/>
          </p:cNvPicPr>
          <p:nvPr>
            <p:ph sz="half" idx="2"/>
          </p:nvPr>
        </p:nvPicPr>
        <p:blipFill>
          <a:blip r:embed="rId2" cstate="print">
            <a:lum bright="-10000" contrast="-30000"/>
          </a:blip>
          <a:srcRect/>
          <a:stretch>
            <a:fillRect/>
          </a:stretch>
        </p:blipFill>
        <p:spPr bwMode="auto">
          <a:xfrm>
            <a:off x="1676400" y="2362200"/>
            <a:ext cx="5943600" cy="3317358"/>
          </a:xfrm>
          <a:prstGeom prst="rect">
            <a:avLst/>
          </a:prstGeom>
          <a:noFill/>
          <a:ln w="9525">
            <a:noFill/>
            <a:miter lim="800000"/>
            <a:headEnd/>
            <a:tailEnd/>
          </a:ln>
        </p:spPr>
      </p:pic>
      <p:sp>
        <p:nvSpPr>
          <p:cNvPr id="6" name="Left Arrow 5"/>
          <p:cNvSpPr/>
          <p:nvPr/>
        </p:nvSpPr>
        <p:spPr>
          <a:xfrm>
            <a:off x="7467600" y="5410200"/>
            <a:ext cx="457200" cy="2286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68362"/>
          </a:xfrm>
        </p:spPr>
        <p:txBody>
          <a:bodyPr>
            <a:normAutofit/>
          </a:bodyPr>
          <a:lstStyle/>
          <a:p>
            <a:r>
              <a:rPr lang="en-US" dirty="0" smtClean="0"/>
              <a:t>Adding Additional Charting Details</a:t>
            </a:r>
            <a:endParaRPr lang="en-US" dirty="0"/>
          </a:p>
        </p:txBody>
      </p:sp>
      <p:sp>
        <p:nvSpPr>
          <p:cNvPr id="3" name="Content Placeholder 2"/>
          <p:cNvSpPr>
            <a:spLocks noGrp="1"/>
          </p:cNvSpPr>
          <p:nvPr>
            <p:ph sz="half" idx="1"/>
          </p:nvPr>
        </p:nvSpPr>
        <p:spPr>
          <a:xfrm>
            <a:off x="685800" y="914400"/>
            <a:ext cx="7848600" cy="914400"/>
          </a:xfrm>
        </p:spPr>
        <p:txBody>
          <a:bodyPr>
            <a:noAutofit/>
          </a:bodyPr>
          <a:lstStyle/>
          <a:p>
            <a:r>
              <a:rPr lang="en-US" sz="2000" dirty="0" smtClean="0"/>
              <a:t>The text box opens and additional charting can be entered.  </a:t>
            </a:r>
          </a:p>
          <a:p>
            <a:r>
              <a:rPr lang="en-US" sz="2000" dirty="0" smtClean="0"/>
              <a:t>When finished, the box turns yellow denoting information is contained therein.  </a:t>
            </a:r>
          </a:p>
        </p:txBody>
      </p:sp>
      <p:pic>
        <p:nvPicPr>
          <p:cNvPr id="5" name="Content Placeholder 4"/>
          <p:cNvPicPr>
            <a:picLocks noGrp="1"/>
          </p:cNvPicPr>
          <p:nvPr>
            <p:ph sz="half" idx="2"/>
          </p:nvPr>
        </p:nvPicPr>
        <p:blipFill>
          <a:blip r:embed="rId2" cstate="print">
            <a:lum contrast="-30000"/>
          </a:blip>
          <a:srcRect/>
          <a:stretch>
            <a:fillRect/>
          </a:stretch>
        </p:blipFill>
        <p:spPr bwMode="auto">
          <a:xfrm>
            <a:off x="1219200" y="2057400"/>
            <a:ext cx="6858000" cy="3494942"/>
          </a:xfrm>
          <a:prstGeom prst="rect">
            <a:avLst/>
          </a:prstGeom>
          <a:noFill/>
          <a:ln w="9525">
            <a:noFill/>
            <a:miter lim="800000"/>
            <a:headEnd/>
            <a:tailEnd/>
          </a:ln>
        </p:spPr>
      </p:pic>
      <p:sp>
        <p:nvSpPr>
          <p:cNvPr id="6" name="Right Arrow 5"/>
          <p:cNvSpPr/>
          <p:nvPr/>
        </p:nvSpPr>
        <p:spPr>
          <a:xfrm>
            <a:off x="6858000" y="4724400"/>
            <a:ext cx="457200" cy="152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1905000" y="5562600"/>
            <a:ext cx="6705600" cy="5334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rgbClr val="FF0000"/>
                </a:solidFill>
                <a:effectLst/>
                <a:uLnTx/>
                <a:uFillTx/>
                <a:latin typeface="+mn-lt"/>
                <a:ea typeface="+mn-ea"/>
                <a:cs typeface="+mn-cs"/>
              </a:rPr>
              <a:t>Click or hover  over the box to read the charted information.</a:t>
            </a:r>
            <a:endParaRPr kumimoji="0" lang="en-US" b="0" i="0" u="none" strike="noStrike" kern="1200" cap="none" spc="0" normalizeH="0" baseline="0" noProof="0" dirty="0">
              <a:ln>
                <a:noFill/>
              </a:ln>
              <a:solidFill>
                <a:srgbClr val="FF0000"/>
              </a:solidFill>
              <a:effectLst/>
              <a:uLnTx/>
              <a:uFillTx/>
              <a:latin typeface="+mn-lt"/>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Reviewing What You Charted</a:t>
            </a:r>
            <a:endParaRPr lang="en-US" dirty="0"/>
          </a:p>
        </p:txBody>
      </p:sp>
      <p:sp>
        <p:nvSpPr>
          <p:cNvPr id="3" name="Content Placeholder 2"/>
          <p:cNvSpPr>
            <a:spLocks noGrp="1"/>
          </p:cNvSpPr>
          <p:nvPr>
            <p:ph sz="half" idx="1"/>
          </p:nvPr>
        </p:nvSpPr>
        <p:spPr>
          <a:xfrm>
            <a:off x="762000" y="1066800"/>
            <a:ext cx="7848600" cy="1371600"/>
          </a:xfrm>
        </p:spPr>
        <p:txBody>
          <a:bodyPr>
            <a:normAutofit/>
          </a:bodyPr>
          <a:lstStyle/>
          <a:p>
            <a:r>
              <a:rPr lang="en-US" sz="2400" dirty="0" smtClean="0"/>
              <a:t>Always go back into the med admin screen and review what you charted.</a:t>
            </a:r>
            <a:endParaRPr lang="en-US" sz="2400" dirty="0"/>
          </a:p>
        </p:txBody>
      </p:sp>
      <p:pic>
        <p:nvPicPr>
          <p:cNvPr id="5" name="Content Placeholder 4"/>
          <p:cNvPicPr>
            <a:picLocks noGrp="1"/>
          </p:cNvPicPr>
          <p:nvPr>
            <p:ph sz="half" idx="2"/>
          </p:nvPr>
        </p:nvPicPr>
        <p:blipFill>
          <a:blip r:embed="rId2" cstate="print">
            <a:lum contrast="-20000"/>
          </a:blip>
          <a:srcRect/>
          <a:stretch>
            <a:fillRect/>
          </a:stretch>
        </p:blipFill>
        <p:spPr bwMode="auto">
          <a:xfrm>
            <a:off x="685800" y="1981200"/>
            <a:ext cx="7620000" cy="4010526"/>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90600"/>
          </a:xfrm>
        </p:spPr>
        <p:txBody>
          <a:bodyPr/>
          <a:lstStyle/>
          <a:p>
            <a:r>
              <a:rPr lang="en-US" dirty="0" smtClean="0"/>
              <a:t>Care Organizer Screen</a:t>
            </a:r>
            <a:endParaRPr lang="en-US" dirty="0"/>
          </a:p>
        </p:txBody>
      </p:sp>
      <p:sp>
        <p:nvSpPr>
          <p:cNvPr id="3" name="Content Placeholder 2"/>
          <p:cNvSpPr>
            <a:spLocks noGrp="1"/>
          </p:cNvSpPr>
          <p:nvPr>
            <p:ph sz="half" idx="1"/>
          </p:nvPr>
        </p:nvSpPr>
        <p:spPr>
          <a:xfrm>
            <a:off x="609600" y="1066800"/>
            <a:ext cx="7543800" cy="685799"/>
          </a:xfrm>
        </p:spPr>
        <p:txBody>
          <a:bodyPr/>
          <a:lstStyle/>
          <a:p>
            <a:r>
              <a:rPr lang="en-US" dirty="0" smtClean="0"/>
              <a:t>This is the first screen you will see.</a:t>
            </a:r>
            <a:endParaRPr lang="en-US" dirty="0"/>
          </a:p>
        </p:txBody>
      </p:sp>
      <p:pic>
        <p:nvPicPr>
          <p:cNvPr id="7" name="Content Placeholder 6" descr="HED.png"/>
          <p:cNvPicPr>
            <a:picLocks noGrp="1" noChangeAspect="1"/>
          </p:cNvPicPr>
          <p:nvPr>
            <p:ph sz="half" idx="2"/>
          </p:nvPr>
        </p:nvPicPr>
        <p:blipFill>
          <a:blip r:embed="rId2" cstate="print"/>
          <a:stretch>
            <a:fillRect/>
          </a:stretch>
        </p:blipFill>
        <p:spPr>
          <a:xfrm>
            <a:off x="990600" y="1752600"/>
            <a:ext cx="6757970" cy="4325311"/>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t>IVPB Medications</a:t>
            </a:r>
            <a:endParaRPr lang="en-US" dirty="0"/>
          </a:p>
        </p:txBody>
      </p:sp>
      <p:sp>
        <p:nvSpPr>
          <p:cNvPr id="3" name="Content Placeholder 2"/>
          <p:cNvSpPr>
            <a:spLocks noGrp="1"/>
          </p:cNvSpPr>
          <p:nvPr>
            <p:ph sz="half" idx="1"/>
          </p:nvPr>
        </p:nvSpPr>
        <p:spPr>
          <a:xfrm>
            <a:off x="685800" y="1143000"/>
            <a:ext cx="7772400" cy="1143000"/>
          </a:xfrm>
        </p:spPr>
        <p:txBody>
          <a:bodyPr>
            <a:noAutofit/>
          </a:bodyPr>
          <a:lstStyle/>
          <a:p>
            <a:r>
              <a:rPr lang="en-US" sz="2000" dirty="0" smtClean="0"/>
              <a:t>In addition to charting IVPB medications in the Med Admin section you must chart in </a:t>
            </a:r>
            <a:r>
              <a:rPr lang="en-US" sz="2000" dirty="0" err="1" smtClean="0"/>
              <a:t>Flowsheet</a:t>
            </a:r>
            <a:r>
              <a:rPr lang="en-US" sz="2000" dirty="0" smtClean="0"/>
              <a:t>.</a:t>
            </a:r>
          </a:p>
          <a:p>
            <a:r>
              <a:rPr lang="en-US" sz="2000" dirty="0" smtClean="0"/>
              <a:t>Select the </a:t>
            </a:r>
            <a:r>
              <a:rPr lang="en-US" sz="2000" dirty="0" err="1" smtClean="0"/>
              <a:t>Flowsheet</a:t>
            </a:r>
            <a:r>
              <a:rPr lang="en-US" sz="2000" dirty="0" smtClean="0"/>
              <a:t> button. </a:t>
            </a:r>
          </a:p>
          <a:p>
            <a:r>
              <a:rPr lang="en-US" sz="2000" dirty="0" smtClean="0"/>
              <a:t>Select IVPB Ended. </a:t>
            </a:r>
          </a:p>
        </p:txBody>
      </p:sp>
      <p:pic>
        <p:nvPicPr>
          <p:cNvPr id="5" name="Content Placeholder 4"/>
          <p:cNvPicPr>
            <a:picLocks noGrp="1"/>
          </p:cNvPicPr>
          <p:nvPr>
            <p:ph sz="half" idx="2"/>
          </p:nvPr>
        </p:nvPicPr>
        <p:blipFill rotWithShape="1">
          <a:blip r:embed="rId2" cstate="print">
            <a:lum bright="10000" contrast="-40000"/>
          </a:blip>
          <a:srcRect t="2328" b="457"/>
          <a:stretch/>
        </p:blipFill>
        <p:spPr bwMode="auto">
          <a:xfrm>
            <a:off x="1066800" y="2667000"/>
            <a:ext cx="6767862" cy="3124200"/>
          </a:xfrm>
          <a:prstGeom prst="rect">
            <a:avLst/>
          </a:prstGeom>
          <a:noFill/>
          <a:ln w="9525">
            <a:noFill/>
            <a:miter lim="800000"/>
            <a:headEnd/>
            <a:tailEnd/>
          </a:ln>
        </p:spPr>
      </p:pic>
      <p:sp>
        <p:nvSpPr>
          <p:cNvPr id="6" name="Content Placeholder 2"/>
          <p:cNvSpPr txBox="1">
            <a:spLocks/>
          </p:cNvSpPr>
          <p:nvPr/>
        </p:nvSpPr>
        <p:spPr>
          <a:xfrm>
            <a:off x="5105400" y="4572000"/>
            <a:ext cx="3048000" cy="990600"/>
          </a:xfrm>
          <a:prstGeom prst="rect">
            <a:avLst/>
          </a:prstGeom>
          <a:solidFill>
            <a:schemeClr val="bg2">
              <a:lumMod val="75000"/>
            </a:schemeClr>
          </a:solidFill>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mn-cs"/>
              </a:rPr>
              <a:t>If not displayed, click the Show All button.</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b="0" i="0" u="none" strike="noStrike" kern="1200" cap="none" spc="0" normalizeH="0" baseline="0" noProof="0" dirty="0" smtClean="0">
                <a:ln>
                  <a:noFill/>
                </a:ln>
                <a:solidFill>
                  <a:schemeClr val="tx1"/>
                </a:solidFill>
                <a:effectLst/>
                <a:uLnTx/>
                <a:uFillTx/>
                <a:latin typeface="+mn-lt"/>
                <a:ea typeface="+mn-ea"/>
                <a:cs typeface="+mn-cs"/>
              </a:rPr>
              <a:t>Select the Chart button</a:t>
            </a:r>
            <a:r>
              <a:rPr kumimoji="0" lang="en-US" b="1" i="1" u="none" strike="noStrike" kern="1200" cap="none" spc="0" normalizeH="0" baseline="0" noProof="0" dirty="0" smtClean="0">
                <a:ln>
                  <a:noFill/>
                </a:ln>
                <a:solidFill>
                  <a:schemeClr val="tx1"/>
                </a:solidFill>
                <a:effectLst/>
                <a:uLnTx/>
                <a:uFillTx/>
                <a:latin typeface="+mn-lt"/>
                <a:ea typeface="+mn-ea"/>
                <a:cs typeface="+mn-cs"/>
              </a:rPr>
              <a:t>.</a:t>
            </a:r>
            <a:endParaRPr kumimoji="0" lang="en-US" b="0" i="0" u="none" strike="noStrike" kern="1200" cap="none" spc="0" normalizeH="0" baseline="0" noProof="0" dirty="0">
              <a:ln>
                <a:noFill/>
              </a:ln>
              <a:solidFill>
                <a:schemeClr val="tx1"/>
              </a:solidFill>
              <a:effectLst/>
              <a:uLnTx/>
              <a:uFillTx/>
              <a:latin typeface="+mn-lt"/>
              <a:ea typeface="+mn-ea"/>
              <a:cs typeface="+mn-cs"/>
            </a:endParaRPr>
          </a:p>
        </p:txBody>
      </p:sp>
      <p:cxnSp>
        <p:nvCxnSpPr>
          <p:cNvPr id="8" name="Straight Arrow Connector 7"/>
          <p:cNvCxnSpPr/>
          <p:nvPr/>
        </p:nvCxnSpPr>
        <p:spPr>
          <a:xfrm>
            <a:off x="457200" y="2819400"/>
            <a:ext cx="762000"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1447800" y="4114800"/>
            <a:ext cx="457200" cy="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IV Administration</a:t>
            </a:r>
            <a:endParaRPr lang="en-US" dirty="0"/>
          </a:p>
        </p:txBody>
      </p:sp>
      <p:sp>
        <p:nvSpPr>
          <p:cNvPr id="3" name="Content Placeholder 2"/>
          <p:cNvSpPr>
            <a:spLocks noGrp="1"/>
          </p:cNvSpPr>
          <p:nvPr>
            <p:ph sz="half" idx="1"/>
          </p:nvPr>
        </p:nvSpPr>
        <p:spPr>
          <a:xfrm>
            <a:off x="457200" y="1143000"/>
            <a:ext cx="8686800" cy="762000"/>
          </a:xfrm>
        </p:spPr>
        <p:txBody>
          <a:bodyPr>
            <a:normAutofit fontScale="92500"/>
          </a:bodyPr>
          <a:lstStyle/>
          <a:p>
            <a:r>
              <a:rPr lang="en-US" dirty="0" smtClean="0"/>
              <a:t>If giving and charting IV fluids go to the Med Admin Button.</a:t>
            </a:r>
          </a:p>
        </p:txBody>
      </p:sp>
      <p:pic>
        <p:nvPicPr>
          <p:cNvPr id="5" name="Content Placeholder 4"/>
          <p:cNvPicPr>
            <a:picLocks noGrp="1"/>
          </p:cNvPicPr>
          <p:nvPr>
            <p:ph sz="half" idx="2"/>
          </p:nvPr>
        </p:nvPicPr>
        <p:blipFill>
          <a:blip r:embed="rId2" cstate="print">
            <a:lum bright="10000" contrast="-40000"/>
          </a:blip>
          <a:srcRect/>
          <a:stretch>
            <a:fillRect/>
          </a:stretch>
        </p:blipFill>
        <p:spPr bwMode="auto">
          <a:xfrm>
            <a:off x="838200" y="1828800"/>
            <a:ext cx="7543800" cy="3172625"/>
          </a:xfrm>
          <a:prstGeom prst="rect">
            <a:avLst/>
          </a:prstGeom>
          <a:noFill/>
          <a:ln w="9525">
            <a:noFill/>
            <a:miter lim="800000"/>
            <a:headEnd/>
            <a:tailEnd/>
          </a:ln>
        </p:spPr>
      </p:pic>
      <p:sp>
        <p:nvSpPr>
          <p:cNvPr id="6" name="Content Placeholder 2"/>
          <p:cNvSpPr txBox="1">
            <a:spLocks/>
          </p:cNvSpPr>
          <p:nvPr/>
        </p:nvSpPr>
        <p:spPr>
          <a:xfrm>
            <a:off x="914400" y="5029200"/>
            <a:ext cx="7391400" cy="7620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Click the Admin button in the IV Fluids section</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Up Arrow 6"/>
          <p:cNvSpPr/>
          <p:nvPr/>
        </p:nvSpPr>
        <p:spPr>
          <a:xfrm>
            <a:off x="3048000" y="3657600"/>
            <a:ext cx="228600" cy="53340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IV Administration Screen</a:t>
            </a:r>
            <a:endParaRPr lang="en-US" dirty="0"/>
          </a:p>
        </p:txBody>
      </p:sp>
      <p:sp>
        <p:nvSpPr>
          <p:cNvPr id="3" name="Content Placeholder 2"/>
          <p:cNvSpPr>
            <a:spLocks noGrp="1"/>
          </p:cNvSpPr>
          <p:nvPr>
            <p:ph sz="half" idx="1"/>
          </p:nvPr>
        </p:nvSpPr>
        <p:spPr>
          <a:xfrm>
            <a:off x="457200" y="1371600"/>
            <a:ext cx="4038600" cy="762000"/>
          </a:xfrm>
        </p:spPr>
        <p:txBody>
          <a:bodyPr/>
          <a:lstStyle/>
          <a:p>
            <a:r>
              <a:rPr lang="en-US" dirty="0" smtClean="0"/>
              <a:t>IV Solution side</a:t>
            </a:r>
          </a:p>
        </p:txBody>
      </p:sp>
      <p:pic>
        <p:nvPicPr>
          <p:cNvPr id="5" name="Content Placeholder 4"/>
          <p:cNvPicPr>
            <a:picLocks noGrp="1"/>
          </p:cNvPicPr>
          <p:nvPr>
            <p:ph sz="half" idx="2"/>
          </p:nvPr>
        </p:nvPicPr>
        <p:blipFill>
          <a:blip r:embed="rId2" cstate="print">
            <a:lum bright="10000" contrast="-40000"/>
          </a:blip>
          <a:srcRect/>
          <a:stretch>
            <a:fillRect/>
          </a:stretch>
        </p:blipFill>
        <p:spPr bwMode="auto">
          <a:xfrm>
            <a:off x="609600" y="1981200"/>
            <a:ext cx="7772400" cy="3779240"/>
          </a:xfrm>
          <a:prstGeom prst="rect">
            <a:avLst/>
          </a:prstGeom>
          <a:noFill/>
          <a:ln w="9525">
            <a:noFill/>
            <a:miter lim="800000"/>
            <a:headEnd/>
            <a:tailEnd/>
          </a:ln>
        </p:spPr>
      </p:pic>
      <p:sp>
        <p:nvSpPr>
          <p:cNvPr id="6" name="Content Placeholder 2"/>
          <p:cNvSpPr txBox="1">
            <a:spLocks/>
          </p:cNvSpPr>
          <p:nvPr/>
        </p:nvSpPr>
        <p:spPr>
          <a:xfrm>
            <a:off x="4876800" y="1371600"/>
            <a:ext cx="4038600" cy="8382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Data entry is done here</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Pharmacy Communication</a:t>
            </a:r>
            <a:endParaRPr lang="en-US" dirty="0"/>
          </a:p>
        </p:txBody>
      </p:sp>
      <p:sp>
        <p:nvSpPr>
          <p:cNvPr id="3" name="Content Placeholder 2"/>
          <p:cNvSpPr>
            <a:spLocks noGrp="1"/>
          </p:cNvSpPr>
          <p:nvPr>
            <p:ph sz="half" idx="1"/>
          </p:nvPr>
        </p:nvSpPr>
        <p:spPr>
          <a:xfrm>
            <a:off x="457200" y="1447800"/>
            <a:ext cx="4038600" cy="5257800"/>
          </a:xfrm>
        </p:spPr>
        <p:txBody>
          <a:bodyPr>
            <a:normAutofit/>
          </a:bodyPr>
          <a:lstStyle/>
          <a:p>
            <a:r>
              <a:rPr lang="en-US" sz="2000" dirty="0" smtClean="0"/>
              <a:t>In Care Organizer, on the Active Order Screen, highlight the med, and click either the Confirm or the Details button.  The </a:t>
            </a:r>
            <a:r>
              <a:rPr lang="en-US" sz="2000" b="1" dirty="0" smtClean="0"/>
              <a:t>Meds Detail</a:t>
            </a:r>
            <a:r>
              <a:rPr lang="en-US" sz="2000" dirty="0" smtClean="0"/>
              <a:t> screen should open.  This will provide additional details on the order and allow the end user to send a message back to pharmacy utilizing the </a:t>
            </a:r>
            <a:r>
              <a:rPr lang="en-US" sz="2000" b="1" dirty="0" smtClean="0"/>
              <a:t>Send RX Message Only </a:t>
            </a:r>
            <a:r>
              <a:rPr lang="en-US" sz="2000" dirty="0" smtClean="0"/>
              <a:t>feature.</a:t>
            </a:r>
          </a:p>
          <a:p>
            <a:r>
              <a:rPr lang="en-US" sz="2000" dirty="0" smtClean="0"/>
              <a:t>Type a brief message and include your name and phone extension.</a:t>
            </a:r>
          </a:p>
          <a:p>
            <a:r>
              <a:rPr lang="en-US" sz="2000" dirty="0" smtClean="0"/>
              <a:t>Click OK to send.</a:t>
            </a:r>
            <a:endParaRPr lang="en-US" sz="2000" dirty="0"/>
          </a:p>
        </p:txBody>
      </p:sp>
      <p:pic>
        <p:nvPicPr>
          <p:cNvPr id="5" name="Content Placeholder 4"/>
          <p:cNvPicPr>
            <a:picLocks noGrp="1"/>
          </p:cNvPicPr>
          <p:nvPr>
            <p:ph sz="half" idx="2"/>
          </p:nvPr>
        </p:nvPicPr>
        <p:blipFill>
          <a:blip r:embed="rId2" cstate="print"/>
          <a:srcRect l="9599" t="1920" r="40800" b="7040"/>
          <a:stretch>
            <a:fillRect/>
          </a:stretch>
        </p:blipFill>
        <p:spPr bwMode="auto">
          <a:xfrm>
            <a:off x="4953000" y="1295400"/>
            <a:ext cx="3287819" cy="4525963"/>
          </a:xfrm>
          <a:prstGeom prst="rect">
            <a:avLst/>
          </a:prstGeom>
          <a:noFill/>
          <a:ln w="6350" cmpd="sng">
            <a:solidFill>
              <a:srgbClr val="000000"/>
            </a:solid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Preparing for Assignments</a:t>
            </a:r>
            <a:endParaRPr lang="en-US" dirty="0"/>
          </a:p>
        </p:txBody>
      </p:sp>
      <p:sp>
        <p:nvSpPr>
          <p:cNvPr id="3" name="Content Placeholder 2"/>
          <p:cNvSpPr>
            <a:spLocks noGrp="1"/>
          </p:cNvSpPr>
          <p:nvPr>
            <p:ph sz="half" idx="1"/>
          </p:nvPr>
        </p:nvSpPr>
        <p:spPr>
          <a:xfrm>
            <a:off x="457200" y="1600200"/>
            <a:ext cx="8305800" cy="4525963"/>
          </a:xfrm>
        </p:spPr>
        <p:txBody>
          <a:bodyPr/>
          <a:lstStyle/>
          <a:p>
            <a:r>
              <a:rPr lang="en-US" dirty="0" smtClean="0"/>
              <a:t>You may wish to print information about your patient to prepare for your clinical assignment.</a:t>
            </a:r>
          </a:p>
          <a:p>
            <a:r>
              <a:rPr lang="en-US" dirty="0" smtClean="0"/>
              <a:t>Remove the name of the patient by cutting it off before you leave the hospital.</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Printing Reports</a:t>
            </a:r>
            <a:endParaRPr lang="en-US" dirty="0"/>
          </a:p>
        </p:txBody>
      </p:sp>
      <p:sp>
        <p:nvSpPr>
          <p:cNvPr id="3" name="Content Placeholder 2"/>
          <p:cNvSpPr>
            <a:spLocks noGrp="1"/>
          </p:cNvSpPr>
          <p:nvPr>
            <p:ph sz="half" idx="1"/>
          </p:nvPr>
        </p:nvSpPr>
        <p:spPr>
          <a:xfrm>
            <a:off x="533400" y="2590800"/>
            <a:ext cx="2362200" cy="3124200"/>
          </a:xfrm>
        </p:spPr>
        <p:txBody>
          <a:bodyPr>
            <a:normAutofit fontScale="92500"/>
          </a:bodyPr>
          <a:lstStyle/>
          <a:p>
            <a:r>
              <a:rPr lang="en-US" sz="2400" dirty="0" smtClean="0"/>
              <a:t>Select    </a:t>
            </a:r>
            <a:r>
              <a:rPr lang="en-US" sz="2400" dirty="0"/>
              <a:t> </a:t>
            </a:r>
            <a:r>
              <a:rPr lang="en-US" sz="2400" dirty="0" smtClean="0"/>
              <a:t> </a:t>
            </a:r>
            <a:r>
              <a:rPr lang="en-US" sz="2400" dirty="0" smtClean="0"/>
              <a:t>Patient </a:t>
            </a:r>
            <a:r>
              <a:rPr lang="en-US" sz="2400" dirty="0" smtClean="0"/>
              <a:t>Transfer Reports</a:t>
            </a:r>
          </a:p>
          <a:p>
            <a:r>
              <a:rPr lang="en-US" sz="2400" dirty="0" smtClean="0"/>
              <a:t>Adjust the number of days of information you want to see</a:t>
            </a:r>
            <a:endParaRPr lang="en-US" sz="2400" dirty="0"/>
          </a:p>
        </p:txBody>
      </p:sp>
      <p:pic>
        <p:nvPicPr>
          <p:cNvPr id="15" name="Content Placeholder 14" descr="Reports1.png"/>
          <p:cNvPicPr>
            <a:picLocks noGrp="1" noChangeAspect="1"/>
          </p:cNvPicPr>
          <p:nvPr>
            <p:ph sz="half" idx="2"/>
          </p:nvPr>
        </p:nvPicPr>
        <p:blipFill>
          <a:blip r:embed="rId2" cstate="print"/>
          <a:stretch>
            <a:fillRect/>
          </a:stretch>
        </p:blipFill>
        <p:spPr>
          <a:xfrm>
            <a:off x="609600" y="1981200"/>
            <a:ext cx="7652652" cy="484054"/>
          </a:xfrm>
        </p:spPr>
      </p:pic>
      <p:sp>
        <p:nvSpPr>
          <p:cNvPr id="17" name="Content Placeholder 2"/>
          <p:cNvSpPr txBox="1">
            <a:spLocks/>
          </p:cNvSpPr>
          <p:nvPr/>
        </p:nvSpPr>
        <p:spPr>
          <a:xfrm>
            <a:off x="838200" y="1295400"/>
            <a:ext cx="7086600" cy="990600"/>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Select the Document Manager Tab</a:t>
            </a:r>
          </a:p>
        </p:txBody>
      </p:sp>
      <p:cxnSp>
        <p:nvCxnSpPr>
          <p:cNvPr id="19" name="Straight Arrow Connector 18"/>
          <p:cNvCxnSpPr/>
          <p:nvPr/>
        </p:nvCxnSpPr>
        <p:spPr>
          <a:xfrm>
            <a:off x="2819400" y="1752600"/>
            <a:ext cx="0" cy="45720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pic>
        <p:nvPicPr>
          <p:cNvPr id="20" name="Picture 19" descr="Reports2.png"/>
          <p:cNvPicPr>
            <a:picLocks noChangeAspect="1"/>
          </p:cNvPicPr>
          <p:nvPr/>
        </p:nvPicPr>
        <p:blipFill>
          <a:blip r:embed="rId3" cstate="print"/>
          <a:stretch>
            <a:fillRect/>
          </a:stretch>
        </p:blipFill>
        <p:spPr>
          <a:xfrm>
            <a:off x="3048000" y="3124200"/>
            <a:ext cx="5751671" cy="2018282"/>
          </a:xfrm>
          <a:prstGeom prst="rect">
            <a:avLst/>
          </a:prstGeom>
        </p:spPr>
      </p:pic>
      <p:cxnSp>
        <p:nvCxnSpPr>
          <p:cNvPr id="22" name="Straight Arrow Connector 21"/>
          <p:cNvCxnSpPr/>
          <p:nvPr/>
        </p:nvCxnSpPr>
        <p:spPr>
          <a:xfrm flipH="1" flipV="1">
            <a:off x="4114800" y="4114800"/>
            <a:ext cx="685800" cy="1371600"/>
          </a:xfrm>
          <a:prstGeom prst="straightConnector1">
            <a:avLst/>
          </a:prstGeom>
          <a:ln w="38100">
            <a:tailEnd type="arrow"/>
          </a:ln>
        </p:spPr>
        <p:style>
          <a:lnRef idx="1">
            <a:schemeClr val="accent2"/>
          </a:lnRef>
          <a:fillRef idx="0">
            <a:schemeClr val="accent2"/>
          </a:fillRef>
          <a:effectRef idx="0">
            <a:schemeClr val="accent2"/>
          </a:effectRef>
          <a:fontRef idx="minor">
            <a:schemeClr val="tx1"/>
          </a:fontRef>
        </p:style>
      </p:cxn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Charting is Completed</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1295400" y="1295400"/>
            <a:ext cx="6034617" cy="452596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Care Organizer is like a </a:t>
            </a:r>
            <a:r>
              <a:rPr lang="en-US" dirty="0" err="1" smtClean="0"/>
              <a:t>Kardex</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524000" y="1295400"/>
            <a:ext cx="6034617" cy="452596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Assigning Your Patient to You</a:t>
            </a:r>
            <a:endParaRPr lang="en-US" dirty="0"/>
          </a:p>
        </p:txBody>
      </p:sp>
      <p:sp>
        <p:nvSpPr>
          <p:cNvPr id="3" name="Content Placeholder 2"/>
          <p:cNvSpPr>
            <a:spLocks noGrp="1"/>
          </p:cNvSpPr>
          <p:nvPr>
            <p:ph sz="half" idx="1"/>
          </p:nvPr>
        </p:nvSpPr>
        <p:spPr>
          <a:xfrm>
            <a:off x="533400" y="1447800"/>
            <a:ext cx="8077200" cy="2895600"/>
          </a:xfrm>
        </p:spPr>
        <p:txBody>
          <a:bodyPr>
            <a:normAutofit fontScale="77500" lnSpcReduction="20000"/>
          </a:bodyPr>
          <a:lstStyle/>
          <a:p>
            <a:r>
              <a:rPr lang="en-US" dirty="0" smtClean="0"/>
              <a:t>It is important that you assign your patient to you.</a:t>
            </a:r>
          </a:p>
          <a:p>
            <a:r>
              <a:rPr lang="en-US" dirty="0" smtClean="0"/>
              <a:t>This assists you to go directly to your patient when logging in.</a:t>
            </a:r>
          </a:p>
          <a:p>
            <a:r>
              <a:rPr lang="en-US" dirty="0" smtClean="0"/>
              <a:t>This also documents the times that you are caring for the patient as opposed to when your RN is providing care.</a:t>
            </a:r>
          </a:p>
          <a:p>
            <a:r>
              <a:rPr lang="en-US" dirty="0" smtClean="0"/>
              <a:t>Be sure that you specify the exact times you are working with the patient.  For example if you do not work an entire shift do not record 7A-7P or it looks like you cared for the patient when you did not. </a:t>
            </a:r>
          </a:p>
          <a:p>
            <a:r>
              <a:rPr lang="en-US" dirty="0" smtClean="0"/>
              <a:t>Select Utilities</a:t>
            </a:r>
            <a:endParaRPr lang="en-US" dirty="0"/>
          </a:p>
        </p:txBody>
      </p:sp>
      <p:pic>
        <p:nvPicPr>
          <p:cNvPr id="5" name="Content Placeholder 4" descr="HEDutilities.png"/>
          <p:cNvPicPr>
            <a:picLocks noGrp="1" noChangeAspect="1"/>
          </p:cNvPicPr>
          <p:nvPr>
            <p:ph sz="half" idx="2"/>
          </p:nvPr>
        </p:nvPicPr>
        <p:blipFill>
          <a:blip r:embed="rId2" cstate="print"/>
          <a:stretch>
            <a:fillRect/>
          </a:stretch>
        </p:blipFill>
        <p:spPr>
          <a:xfrm>
            <a:off x="381000" y="4800600"/>
            <a:ext cx="8307642" cy="495889"/>
          </a:xfrm>
        </p:spPr>
      </p:pic>
      <p:sp>
        <p:nvSpPr>
          <p:cNvPr id="6" name="Right Arrow 5"/>
          <p:cNvSpPr/>
          <p:nvPr/>
        </p:nvSpPr>
        <p:spPr>
          <a:xfrm>
            <a:off x="1676400" y="4648200"/>
            <a:ext cx="1130808" cy="7132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a:off x="3352800" y="2743200"/>
            <a:ext cx="76200" cy="685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868362"/>
          </a:xfrm>
        </p:spPr>
        <p:txBody>
          <a:bodyPr>
            <a:normAutofit fontScale="90000"/>
          </a:bodyPr>
          <a:lstStyle/>
          <a:p>
            <a:r>
              <a:rPr lang="en-US" dirty="0" smtClean="0"/>
              <a:t>Selecting Student Nurse Assignment</a:t>
            </a:r>
            <a:endParaRPr lang="en-US" dirty="0"/>
          </a:p>
        </p:txBody>
      </p:sp>
      <p:sp>
        <p:nvSpPr>
          <p:cNvPr id="3" name="Content Placeholder 2"/>
          <p:cNvSpPr>
            <a:spLocks noGrp="1"/>
          </p:cNvSpPr>
          <p:nvPr>
            <p:ph sz="half" idx="1"/>
          </p:nvPr>
        </p:nvSpPr>
        <p:spPr>
          <a:xfrm>
            <a:off x="457200" y="1143000"/>
            <a:ext cx="3429000" cy="4648200"/>
          </a:xfrm>
        </p:spPr>
        <p:txBody>
          <a:bodyPr>
            <a:normAutofit/>
          </a:bodyPr>
          <a:lstStyle/>
          <a:p>
            <a:r>
              <a:rPr lang="en-US" sz="2000" dirty="0" smtClean="0"/>
              <a:t>Select Care Provider Assignment</a:t>
            </a:r>
          </a:p>
          <a:p>
            <a:r>
              <a:rPr lang="en-US" sz="2000" dirty="0" smtClean="0"/>
              <a:t>Select the following information:</a:t>
            </a:r>
          </a:p>
          <a:p>
            <a:r>
              <a:rPr lang="en-US" sz="2000" dirty="0" smtClean="0"/>
              <a:t>Provider Type: STDN</a:t>
            </a:r>
          </a:p>
          <a:p>
            <a:r>
              <a:rPr lang="en-US" sz="2000" dirty="0" smtClean="0"/>
              <a:t>Care Relations: Student Nurse</a:t>
            </a:r>
          </a:p>
          <a:p>
            <a:r>
              <a:rPr lang="en-US" sz="2000" dirty="0" smtClean="0"/>
              <a:t>When you select Student Nurse, </a:t>
            </a:r>
            <a:r>
              <a:rPr lang="en-US" sz="2000" dirty="0" smtClean="0"/>
              <a:t>Day </a:t>
            </a:r>
            <a:r>
              <a:rPr lang="en-US" sz="2000" dirty="0" smtClean="0"/>
              <a:t>Shift will automatically appear.  </a:t>
            </a:r>
            <a:r>
              <a:rPr lang="en-US" sz="2000" dirty="0" smtClean="0"/>
              <a:t>	    You </a:t>
            </a:r>
            <a:r>
              <a:rPr lang="en-US" sz="2000" dirty="0" smtClean="0"/>
              <a:t>need to adjust </a:t>
            </a:r>
            <a:r>
              <a:rPr lang="en-US" sz="2000" dirty="0" smtClean="0"/>
              <a:t>        your </a:t>
            </a:r>
            <a:r>
              <a:rPr lang="en-US" sz="2000" dirty="0" smtClean="0"/>
              <a:t>start and stop time to your actual times.</a:t>
            </a:r>
            <a:endParaRPr lang="en-US" sz="2000" dirty="0"/>
          </a:p>
        </p:txBody>
      </p:sp>
      <p:pic>
        <p:nvPicPr>
          <p:cNvPr id="15" name="Content Placeholder 14" descr="STDNspecific.png"/>
          <p:cNvPicPr>
            <a:picLocks noGrp="1" noChangeAspect="1"/>
          </p:cNvPicPr>
          <p:nvPr>
            <p:ph sz="half" idx="2"/>
          </p:nvPr>
        </p:nvPicPr>
        <p:blipFill>
          <a:blip r:embed="rId2" cstate="print"/>
          <a:stretch>
            <a:fillRect/>
          </a:stretch>
        </p:blipFill>
        <p:spPr>
          <a:xfrm>
            <a:off x="3962400" y="2057400"/>
            <a:ext cx="4675348" cy="3241193"/>
          </a:xfrm>
        </p:spPr>
      </p:pic>
      <p:sp>
        <p:nvSpPr>
          <p:cNvPr id="18" name="Right Arrow 17"/>
          <p:cNvSpPr/>
          <p:nvPr/>
        </p:nvSpPr>
        <p:spPr>
          <a:xfrm>
            <a:off x="3200400" y="3886200"/>
            <a:ext cx="7620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a:off x="3200400" y="4343400"/>
            <a:ext cx="685800" cy="3048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Left Arrow 19"/>
          <p:cNvSpPr/>
          <p:nvPr/>
        </p:nvSpPr>
        <p:spPr>
          <a:xfrm>
            <a:off x="6629400" y="3810000"/>
            <a:ext cx="1066800" cy="304800"/>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Selecting Your Department</a:t>
            </a:r>
            <a:endParaRPr lang="en-US" dirty="0"/>
          </a:p>
        </p:txBody>
      </p:sp>
      <p:sp>
        <p:nvSpPr>
          <p:cNvPr id="3" name="Content Placeholder 2"/>
          <p:cNvSpPr>
            <a:spLocks noGrp="1"/>
          </p:cNvSpPr>
          <p:nvPr>
            <p:ph sz="half" idx="1"/>
          </p:nvPr>
        </p:nvSpPr>
        <p:spPr>
          <a:xfrm>
            <a:off x="457200" y="1600200"/>
            <a:ext cx="8153400" cy="2057399"/>
          </a:xfrm>
        </p:spPr>
        <p:txBody>
          <a:bodyPr/>
          <a:lstStyle/>
          <a:p>
            <a:r>
              <a:rPr lang="en-US" dirty="0" smtClean="0"/>
              <a:t>Shift Department: Any</a:t>
            </a:r>
          </a:p>
          <a:p>
            <a:r>
              <a:rPr lang="en-US" dirty="0" smtClean="0"/>
              <a:t>Patient Department: Select the department in which you have your rotation.</a:t>
            </a:r>
            <a:endParaRPr lang="en-US" dirty="0"/>
          </a:p>
        </p:txBody>
      </p:sp>
      <p:pic>
        <p:nvPicPr>
          <p:cNvPr id="7" name="Content Placeholder 6" descr="Unitshift.png"/>
          <p:cNvPicPr>
            <a:picLocks noGrp="1" noChangeAspect="1"/>
          </p:cNvPicPr>
          <p:nvPr>
            <p:ph sz="half" idx="2"/>
          </p:nvPr>
        </p:nvPicPr>
        <p:blipFill>
          <a:blip r:embed="rId2" cstate="print">
            <a:lum bright="-30000"/>
          </a:blip>
          <a:stretch>
            <a:fillRect/>
          </a:stretch>
        </p:blipFill>
        <p:spPr>
          <a:xfrm>
            <a:off x="1600200" y="4038600"/>
            <a:ext cx="5706747" cy="1568069"/>
          </a:xfrm>
        </p:spPr>
      </p:pic>
      <p:sp>
        <p:nvSpPr>
          <p:cNvPr id="8" name="Right Arrow 7"/>
          <p:cNvSpPr/>
          <p:nvPr/>
        </p:nvSpPr>
        <p:spPr>
          <a:xfrm>
            <a:off x="304800" y="5181600"/>
            <a:ext cx="12192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3352800" y="4191000"/>
            <a:ext cx="990600" cy="457200"/>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Assigning the Patient to You</a:t>
            </a:r>
            <a:endParaRPr lang="en-US" dirty="0"/>
          </a:p>
        </p:txBody>
      </p:sp>
      <p:sp>
        <p:nvSpPr>
          <p:cNvPr id="3" name="Content Placeholder 2"/>
          <p:cNvSpPr>
            <a:spLocks noGrp="1"/>
          </p:cNvSpPr>
          <p:nvPr>
            <p:ph sz="half" idx="1"/>
          </p:nvPr>
        </p:nvSpPr>
        <p:spPr>
          <a:xfrm>
            <a:off x="457200" y="1600200"/>
            <a:ext cx="2667000" cy="4525963"/>
          </a:xfrm>
        </p:spPr>
        <p:txBody>
          <a:bodyPr/>
          <a:lstStyle/>
          <a:p>
            <a:r>
              <a:rPr lang="en-US" dirty="0" smtClean="0"/>
              <a:t>Select your assigned student badge number, like NS-60.</a:t>
            </a:r>
          </a:p>
          <a:p>
            <a:r>
              <a:rPr lang="en-US" dirty="0" smtClean="0"/>
              <a:t>Select your patient.</a:t>
            </a:r>
          </a:p>
          <a:p>
            <a:r>
              <a:rPr lang="en-US" dirty="0" smtClean="0"/>
              <a:t>Click on the assign button.</a:t>
            </a:r>
            <a:endParaRPr lang="en-US" dirty="0"/>
          </a:p>
        </p:txBody>
      </p:sp>
      <p:pic>
        <p:nvPicPr>
          <p:cNvPr id="7" name="Content Placeholder 6" descr="SNurseAssign.png"/>
          <p:cNvPicPr>
            <a:picLocks noGrp="1" noChangeAspect="1"/>
          </p:cNvPicPr>
          <p:nvPr>
            <p:ph sz="half" idx="2"/>
          </p:nvPr>
        </p:nvPicPr>
        <p:blipFill>
          <a:blip r:embed="rId2" cstate="print">
            <a:lum bright="10000" contrast="-20000"/>
          </a:blip>
          <a:stretch>
            <a:fillRect/>
          </a:stretch>
        </p:blipFill>
        <p:spPr>
          <a:xfrm>
            <a:off x="3581400" y="1717441"/>
            <a:ext cx="5288880" cy="4080309"/>
          </a:xfrm>
        </p:spPr>
      </p:pic>
      <p:sp>
        <p:nvSpPr>
          <p:cNvPr id="8" name="Right Arrow 7"/>
          <p:cNvSpPr/>
          <p:nvPr/>
        </p:nvSpPr>
        <p:spPr>
          <a:xfrm>
            <a:off x="3048000" y="4876800"/>
            <a:ext cx="533400"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p:cNvSpPr/>
          <p:nvPr/>
        </p:nvSpPr>
        <p:spPr>
          <a:xfrm>
            <a:off x="7315200" y="3581400"/>
            <a:ext cx="838200" cy="304800"/>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3048000" y="1981200"/>
            <a:ext cx="533400" cy="228600"/>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 Completed</a:t>
            </a:r>
            <a:endParaRPr lang="en-US" dirty="0"/>
          </a:p>
        </p:txBody>
      </p:sp>
      <p:sp>
        <p:nvSpPr>
          <p:cNvPr id="3" name="Content Placeholder 2"/>
          <p:cNvSpPr>
            <a:spLocks noGrp="1"/>
          </p:cNvSpPr>
          <p:nvPr>
            <p:ph sz="half" idx="1"/>
          </p:nvPr>
        </p:nvSpPr>
        <p:spPr>
          <a:xfrm>
            <a:off x="457200" y="1447800"/>
            <a:ext cx="3429000" cy="4525963"/>
          </a:xfrm>
        </p:spPr>
        <p:txBody>
          <a:bodyPr/>
          <a:lstStyle/>
          <a:p>
            <a:r>
              <a:rPr lang="en-US" dirty="0" smtClean="0"/>
              <a:t>You will receive a message “Assignment Succeeded.</a:t>
            </a:r>
          </a:p>
          <a:p>
            <a:r>
              <a:rPr lang="en-US" dirty="0" smtClean="0"/>
              <a:t>Click OK</a:t>
            </a:r>
          </a:p>
          <a:p>
            <a:r>
              <a:rPr lang="en-US" dirty="0" smtClean="0"/>
              <a:t>The assigned patients will now appear highlighted in teal.</a:t>
            </a:r>
            <a:endParaRPr lang="en-US" dirty="0"/>
          </a:p>
        </p:txBody>
      </p:sp>
      <p:pic>
        <p:nvPicPr>
          <p:cNvPr id="7" name="Content Placeholder 6" descr="succeeded.png"/>
          <p:cNvPicPr>
            <a:picLocks noGrp="1" noChangeAspect="1"/>
          </p:cNvPicPr>
          <p:nvPr>
            <p:ph sz="half" idx="2"/>
          </p:nvPr>
        </p:nvPicPr>
        <p:blipFill>
          <a:blip r:embed="rId2" cstate="print"/>
          <a:stretch>
            <a:fillRect/>
          </a:stretch>
        </p:blipFill>
        <p:spPr>
          <a:xfrm>
            <a:off x="3657600" y="1600200"/>
            <a:ext cx="4876800" cy="3130658"/>
          </a:xfr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561</TotalTime>
  <Words>1148</Words>
  <Application>Microsoft Macintosh PowerPoint</Application>
  <PresentationFormat>On-screen Show (4:3)</PresentationFormat>
  <Paragraphs>128</Paragraphs>
  <Slides>36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38" baseType="lpstr">
      <vt:lpstr>Office Theme</vt:lpstr>
      <vt:lpstr>Picture</vt:lpstr>
      <vt:lpstr>Components of Documentation System</vt:lpstr>
      <vt:lpstr>Logging Into the System</vt:lpstr>
      <vt:lpstr>Care Organizer Screen</vt:lpstr>
      <vt:lpstr>The Care Organizer is like a Kardex</vt:lpstr>
      <vt:lpstr>Assigning Your Patient to You</vt:lpstr>
      <vt:lpstr>Selecting Student Nurse Assignment</vt:lpstr>
      <vt:lpstr>Selecting Your Department</vt:lpstr>
      <vt:lpstr>Assigning the Patient to You</vt:lpstr>
      <vt:lpstr>Assignment Completed</vt:lpstr>
      <vt:lpstr>How to Select Your Patient</vt:lpstr>
      <vt:lpstr>Clinical Charting</vt:lpstr>
      <vt:lpstr>Patient Demographics</vt:lpstr>
      <vt:lpstr>Documenting Vital Signs</vt:lpstr>
      <vt:lpstr>Documenting Vital Signs</vt:lpstr>
      <vt:lpstr>Documenting on the Flowsheet</vt:lpstr>
      <vt:lpstr>Reading the Flowsheet</vt:lpstr>
      <vt:lpstr>Preparing for Medication Administration</vt:lpstr>
      <vt:lpstr>Getting Ready to Give Medications</vt:lpstr>
      <vt:lpstr>What Needs to be Given</vt:lpstr>
      <vt:lpstr>Scanning the Medication</vt:lpstr>
      <vt:lpstr>Reviewing Your Dosages</vt:lpstr>
      <vt:lpstr>Scanning the Armband</vt:lpstr>
      <vt:lpstr>Completing the Documentation</vt:lpstr>
      <vt:lpstr>Patient Refuses</vt:lpstr>
      <vt:lpstr>Not Administering Scheduled Medications </vt:lpstr>
      <vt:lpstr>Not Administering Scheduled Medications </vt:lpstr>
      <vt:lpstr>Adding Additional Charting Details</vt:lpstr>
      <vt:lpstr>Adding Additional Charting Details</vt:lpstr>
      <vt:lpstr>Reviewing What You Charted</vt:lpstr>
      <vt:lpstr>IVPB Medications</vt:lpstr>
      <vt:lpstr>IV Administration</vt:lpstr>
      <vt:lpstr>IV Administration Screen</vt:lpstr>
      <vt:lpstr>Pharmacy Communication</vt:lpstr>
      <vt:lpstr>Preparing for Assignments</vt:lpstr>
      <vt:lpstr>Printing Reports</vt:lpstr>
      <vt:lpstr>When Charting is Completed</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Kimberly Kerr</dc:creator>
  <cp:lastModifiedBy>Mac User</cp:lastModifiedBy>
  <cp:revision>52</cp:revision>
  <dcterms:created xsi:type="dcterms:W3CDTF">2013-06-06T13:22:08Z</dcterms:created>
  <dcterms:modified xsi:type="dcterms:W3CDTF">2013-08-21T21:25:30Z</dcterms:modified>
</cp:coreProperties>
</file>